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97" r:id="rId7"/>
    <p:sldId id="276" r:id="rId8"/>
    <p:sldId id="277" r:id="rId9"/>
    <p:sldId id="278" r:id="rId10"/>
    <p:sldId id="258" r:id="rId11"/>
    <p:sldId id="259" r:id="rId12"/>
    <p:sldId id="261" r:id="rId13"/>
    <p:sldId id="262" r:id="rId14"/>
    <p:sldId id="263" r:id="rId15"/>
    <p:sldId id="334" r:id="rId16"/>
    <p:sldId id="310" r:id="rId17"/>
    <p:sldId id="300" r:id="rId18"/>
    <p:sldId id="312" r:id="rId19"/>
    <p:sldId id="292" r:id="rId20"/>
    <p:sldId id="265" r:id="rId21"/>
    <p:sldId id="311" r:id="rId22"/>
    <p:sldId id="267" r:id="rId23"/>
    <p:sldId id="271" r:id="rId24"/>
    <p:sldId id="269" r:id="rId25"/>
    <p:sldId id="303" r:id="rId26"/>
    <p:sldId id="266" r:id="rId27"/>
    <p:sldId id="279" r:id="rId28"/>
    <p:sldId id="280" r:id="rId29"/>
    <p:sldId id="281" r:id="rId30"/>
    <p:sldId id="286" r:id="rId31"/>
    <p:sldId id="287" r:id="rId32"/>
    <p:sldId id="331" r:id="rId33"/>
    <p:sldId id="330" r:id="rId34"/>
    <p:sldId id="282" r:id="rId35"/>
    <p:sldId id="322" r:id="rId36"/>
    <p:sldId id="324" r:id="rId37"/>
    <p:sldId id="325" r:id="rId38"/>
    <p:sldId id="293" r:id="rId39"/>
    <p:sldId id="294" r:id="rId40"/>
    <p:sldId id="314" r:id="rId41"/>
    <p:sldId id="332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Title-R1d.png">
            <a:extLst>
              <a:ext uri="{FF2B5EF4-FFF2-40B4-BE49-F238E27FC236}">
                <a16:creationId xmlns:a16="http://schemas.microsoft.com/office/drawing/2014/main" id="{104BA02E-5FC2-4C74-B892-16736F13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9CE6740-880E-4BB1-813A-3149F73AD9A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51011" y="1300788"/>
            <a:ext cx="8689972" cy="2509214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D3C4E0-7C1B-4DEE-BF6F-9CC899C82E7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2" cy="1371600"/>
          </a:xfrm>
        </p:spPr>
        <p:txBody>
          <a:bodyPr anchorCtr="1"/>
          <a:lstStyle>
            <a:lvl1pPr marL="0" indent="0" algn="ctr">
              <a:buNone/>
              <a:defRPr sz="2200"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FC5B37-A639-4420-A2D5-F7812121A0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8FED30-E76A-49F2-83B0-6FB1E715A504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B60DE5-AC96-45D4-AFB2-F4A305EDF3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7A9D2F-4BAB-4A62-9055-18F6F56C61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EFA20A-51B9-4A47-BA24-71DBD9D7870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5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>
            <a:extLst>
              <a:ext uri="{FF2B5EF4-FFF2-40B4-BE49-F238E27FC236}">
                <a16:creationId xmlns:a16="http://schemas.microsoft.com/office/drawing/2014/main" id="{13594089-1FDA-4970-A80E-12C1CF6CE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094EEC-730D-4CF2-8E81-3BEF10113D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4289377"/>
            <a:ext cx="10364431" cy="811612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9BB6F4B-D40E-4B5A-A805-F05AB5F6F65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84742" y="698263"/>
            <a:ext cx="9822530" cy="3214134"/>
          </a:xfrm>
          <a:ln w="82552" cap="sq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E8A23FE-A4EB-4650-A147-0E97B17FCC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5108725"/>
            <a:ext cx="10364449" cy="682471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4F59C5F-7002-4344-A306-A89ECC36DF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2F747B-8B8D-4D89-9412-AA12B427132E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83B3F14-99CA-439A-8F64-B37BB637B3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7E98966-6AAE-4520-9D05-5E1069ACC6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E6F70E-47D3-4C13-A29C-409B7DAFCDA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7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36AAD510-9DBB-4064-B59D-7FE17A9C2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A316CDA-6388-434F-BA92-5E8A63D941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10364449" cy="342724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C4488-AFC0-498A-895B-109752FF5D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204822"/>
            <a:ext cx="10364449" cy="1586383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275DF-4E72-4C10-8E95-B2599B4D6E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E4A7B6-236B-45C9-9E61-1F247C82A186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2E9E3-97DF-45E7-998F-2132A9813B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AF414-5AEC-48FE-A0A1-883C33C008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663A5E-8705-462C-A1EE-C8E97BAC22D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roplets-HD-Content-R1d.png">
            <a:extLst>
              <a:ext uri="{FF2B5EF4-FFF2-40B4-BE49-F238E27FC236}">
                <a16:creationId xmlns:a16="http://schemas.microsoft.com/office/drawing/2014/main" id="{DECB2768-D407-425B-8037-41C38C42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968DB44-2D8F-45C3-AC00-91326105B9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99290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54F42-9ED8-4C36-9FB7-893E94EC72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610032"/>
            <a:ext cx="8752298" cy="5947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B8D79F-4D84-4C3A-BCF6-D0F4638FF5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372797"/>
            <a:ext cx="10364449" cy="1421050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50A3CE5-FEE0-4161-92BB-FD5049969E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7F342-DDE5-4539-85F7-34F10D62E1A6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980E6DF-6B25-4B4A-B1FB-79BB5B5763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B6B1010-7764-413D-9FF1-A059B2B18A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D77F65-6839-4FDE-A0AC-343A441F457F}" type="slidenum">
              <a:t>‹N›</a:t>
            </a:fld>
            <a:endParaRPr lang="en-US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E077266-D4D0-48CB-8821-131408AFFAF7}"/>
              </a:ext>
            </a:extLst>
          </p:cNvPr>
          <p:cNvSpPr txBox="1"/>
          <p:nvPr/>
        </p:nvSpPr>
        <p:spPr>
          <a:xfrm>
            <a:off x="1001487" y="75416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rPr>
              <a:t>“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1FC9776A-F819-4B17-8B4B-9F7370571BA4}"/>
              </a:ext>
            </a:extLst>
          </p:cNvPr>
          <p:cNvSpPr txBox="1"/>
          <p:nvPr/>
        </p:nvSpPr>
        <p:spPr>
          <a:xfrm>
            <a:off x="10557561" y="299358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056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3E6F5549-DE67-46AD-8197-5396A814C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77C81C2-B073-4202-8FB8-DAE125228D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2138717"/>
            <a:ext cx="10364449" cy="251183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B87DD-E573-4E07-B63E-876A19DE2D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662333"/>
            <a:ext cx="10364449" cy="1140640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A4536-D601-40F5-8ED4-9A9EBF3E18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E3DCA7-83B9-4FD5-9E69-7849B36A7F1F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3C93C-2AAD-4417-BAF4-0908555195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9DE89-740D-410D-9D3B-1BA9B87FB7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1B968A-549F-4802-9DD9-3AA76B5D8E7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7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roplets-HD-Content-R1d.png">
            <a:extLst>
              <a:ext uri="{FF2B5EF4-FFF2-40B4-BE49-F238E27FC236}">
                <a16:creationId xmlns:a16="http://schemas.microsoft.com/office/drawing/2014/main" id="{63BE442C-5F73-449A-838E-1DAB65C6C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D0158F0-5792-445E-BAD6-7912283C30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10364449" cy="160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75F95D9-0FAB-4CCE-92C0-0ED341372F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2367088"/>
            <a:ext cx="3298972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47E3417-77CD-4B82-A9F9-8E995C3C96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2943353"/>
            <a:ext cx="3298972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4802D4E-3D1F-4323-9000-ADE9F095FE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52387" y="2367088"/>
            <a:ext cx="3291519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D59387-C3A2-4096-A6EE-82A406D657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350" y="2943353"/>
            <a:ext cx="3303352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F9A2B2C-495E-4778-BE29-2DBD0F6780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293" y="2367088"/>
            <a:ext cx="3304925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3D4394-2157-4379-A977-D35AF07BCA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293" y="2943353"/>
            <a:ext cx="3304925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031622DD-2F22-469D-8402-1934A0ED65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A0976-7A02-4027-9C54-818E8548404C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64B22A-6268-4E22-8668-E432012802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83F7B99-0E76-41D1-B4E2-D7431FB058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C36BFE-FB89-4529-ABF3-C9C68805B8B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0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roplets-HD-Content-R1d.png">
            <a:extLst>
              <a:ext uri="{FF2B5EF4-FFF2-40B4-BE49-F238E27FC236}">
                <a16:creationId xmlns:a16="http://schemas.microsoft.com/office/drawing/2014/main" id="{8190A408-AB80-4FD5-B38E-8E529C0A9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1F7C5C8-95E3-4912-B0DE-EA59CCAA2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10773"/>
            <a:ext cx="10364449" cy="16039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B92A64E-24BF-4F9C-B5EC-7C29BEF0BB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204822"/>
            <a:ext cx="3296412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8C38B75-2AC4-4C73-8D9C-0E6CE037C8F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13778" y="2367088"/>
            <a:ext cx="3296412" cy="1524003"/>
          </a:xfrm>
          <a:ln w="82552" cap="sq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829048C-57B4-4E9E-9998-897080101D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781077"/>
            <a:ext cx="3296412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3CB02DD-26D6-489B-885F-A1821264B5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2758" y="4204822"/>
            <a:ext cx="3301825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596E2E6-8738-48A9-A7C7-25626B49594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41350" y="2367088"/>
            <a:ext cx="3303352" cy="1524003"/>
          </a:xfrm>
          <a:ln w="82552" cap="sq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772EC17-4D18-4706-8F46-51D31172D6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350" y="4781077"/>
            <a:ext cx="3303352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79ED7B5-5FB0-4AD2-8FF2-729722906A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293" y="4204822"/>
            <a:ext cx="3300682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454E508-154A-439E-81DA-867D20A8E0F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973293" y="2367088"/>
            <a:ext cx="3304925" cy="1524003"/>
          </a:xfrm>
          <a:ln w="82552" cap="sq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AC07C4B-0BB8-4DFD-ACBD-23A86C233E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174" y="4781077"/>
            <a:ext cx="3305053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A794A455-C612-45B3-967F-81AAE43E15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7011B8-FB57-4792-A065-6F2B39B92C12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027887F-7CB8-4458-8E6F-1F34CB7794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DED34B7D-1647-4196-8036-017B137B20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05C75A-AEAE-4C13-85FF-6F80A5275CD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1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0E8E5375-34A2-4800-99B2-22A3A608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CB564F4-A7CA-47B8-8A98-2D808826EB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6AED6243-72A9-4081-B1AC-5FDD9658289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DA67B-0EBB-48E3-A654-BCD6E10B7C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3953B9-AF3F-499B-A3AD-10B559E852EB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6007F1-51A7-4FD9-A1FC-0879F7430C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86AB69-A6A8-4F4D-AE39-55641D49EF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3E2BC2-D788-4419-A3A0-E30FEC73BCA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12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roplets-HD-Content-R1d.png">
            <a:extLst>
              <a:ext uri="{FF2B5EF4-FFF2-40B4-BE49-F238E27FC236}">
                <a16:creationId xmlns:a16="http://schemas.microsoft.com/office/drawing/2014/main" id="{5804994A-26E7-40CC-B568-BE3D5993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Vertical Title 1">
            <a:extLst>
              <a:ext uri="{FF2B5EF4-FFF2-40B4-BE49-F238E27FC236}">
                <a16:creationId xmlns:a16="http://schemas.microsoft.com/office/drawing/2014/main" id="{4B4E02B3-44E1-43C1-9748-6FEDB995778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609603"/>
            <a:ext cx="2553324" cy="5181603"/>
          </a:xfrm>
        </p:spPr>
        <p:txBody>
          <a:bodyPr vert="eaVert" anchorCtr="0"/>
          <a:lstStyle>
            <a:lvl1pPr algn="l"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FD7B6021-6C89-408E-B0A2-1AEBA30BDB0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13778" y="609603"/>
            <a:ext cx="7658721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71AADF-FCEB-476B-8CAB-D826C83FF0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7301D3-5F57-4B9B-B58F-F102E14699FB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ED8D16-6316-427C-B11F-2EA3FE0B08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36CC72-5392-46D8-BB9A-5A94DC608B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10971B-20C2-4FD3-B0A3-F7B7ABE6D7F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0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roplets-HD-Content-R1d.png">
            <a:extLst>
              <a:ext uri="{FF2B5EF4-FFF2-40B4-BE49-F238E27FC236}">
                <a16:creationId xmlns:a16="http://schemas.microsoft.com/office/drawing/2014/main" id="{B17DF4B9-F6CF-420D-937F-F086BF57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15B9D88-3EF2-4A13-B1D9-6D1B1AC905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BDA492-0B70-4AE8-A31E-5017A308BA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78" y="2367088"/>
            <a:ext cx="10363827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5B695E-D50B-4655-8794-081693D071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605350-81CA-4F15-BB44-366F2A34ACB6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2D76B0-024F-4ADE-AEAD-0578E03D6F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311D4B-F82C-4BC9-BDE2-0B725095EC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C1FDB0-6654-42DF-B400-00C6201E19C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9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roplets-HD-Content-R1d.png">
            <a:extLst>
              <a:ext uri="{FF2B5EF4-FFF2-40B4-BE49-F238E27FC236}">
                <a16:creationId xmlns:a16="http://schemas.microsoft.com/office/drawing/2014/main" id="{DEE42D7C-959C-45CE-83A3-AFB3B7DFE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9BBEA11-6D6D-4C2B-99C7-55C1D247D8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828565"/>
            <a:ext cx="10351748" cy="2736817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42D0D6-13F0-4345-B986-A548599E57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778" y="3657453"/>
            <a:ext cx="10351748" cy="136818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4219A4-4894-4576-B6D6-4C45A194EB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B20A9C-430A-4508-A7F2-EC15825AC39A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3093B3-C9BD-4E32-A2BC-49A35DD8D5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AF6D99-6EA6-4AFF-8031-0B77205BAA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FA6A9D-CFAE-4B3E-8A3D-2DD88096EFE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7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>
            <a:extLst>
              <a:ext uri="{FF2B5EF4-FFF2-40B4-BE49-F238E27FC236}">
                <a16:creationId xmlns:a16="http://schemas.microsoft.com/office/drawing/2014/main" id="{9654AF59-60B2-4FE5-AFFB-E5C0594D1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8714AB4-F2E3-4FD8-AF72-4C34A31A1A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C356AF-DA43-4013-981B-731DF0EE2C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78" y="2367088"/>
            <a:ext cx="5106027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2ECB59-89C7-4437-AA05-E28056F2C58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367088"/>
            <a:ext cx="5105396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837C6F8-83AB-442F-9A63-175884A789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7FA7B0-70E1-44AF-B1AB-32764402A1E8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BE67877-6AE3-484D-A77E-F4BC645DD6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FEDCD2F-4471-493C-B86A-A1C6CE4D7B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4BD456-7548-4842-B8C5-8D1AAE5EE47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7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roplets-HD-Content-R1d.png">
            <a:extLst>
              <a:ext uri="{FF2B5EF4-FFF2-40B4-BE49-F238E27FC236}">
                <a16:creationId xmlns:a16="http://schemas.microsoft.com/office/drawing/2014/main" id="{7E2BAF79-C26D-4EDB-B652-7F59A1403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1EA0C63-5AA2-4710-9BF6-A8B3FC7540F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BFFD91-26EF-4274-B043-4A493F0526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6328" y="2371020"/>
            <a:ext cx="4873477" cy="679993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E0D835F-0066-4187-BAAB-686F50FF303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913778" y="3051014"/>
            <a:ext cx="5106027" cy="2740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E57CD28-883D-4F69-9FF5-81ECCE73D31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96420" y="2371020"/>
            <a:ext cx="4881807" cy="679993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04251E-FC80-4010-BDE9-6443EB670E1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051014"/>
            <a:ext cx="5105396" cy="2740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AA555B52-F266-4AA1-A6C2-1C5F5462A7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5CF8BA-8C9D-4C5D-89E5-E926969BE324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5F425630-F063-4706-A1AC-2EE19115DA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0F24BBB-B7D6-48B0-BE6B-A602B2D312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84533-5E2A-47EC-9109-679955A1671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22B707FE-7099-4E1A-9F95-8955B6CF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71E48E1-4EB1-4E81-9A72-FE1D7818D0D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6E094D8-652E-4411-B3B5-7D5D0759D1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F0FD40-4F5F-4428-85D3-B70B8BDC16C2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45FE665-97C2-4CF7-9963-A3074AAD68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209D8B-2505-4B3F-9F4B-1DD20FA057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B5DE0F-ACCE-46E5-A364-64469FF5A11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8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>
            <a:extLst>
              <a:ext uri="{FF2B5EF4-FFF2-40B4-BE49-F238E27FC236}">
                <a16:creationId xmlns:a16="http://schemas.microsoft.com/office/drawing/2014/main" id="{8A0CBB49-42AD-4F89-B636-D43D28412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D80189D-B1AD-4C68-932D-4FEF98F195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84C4DD-F56D-4331-BBAB-7E1480E2DD68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A551FCA-EDBF-4FA1-B728-9ECC5EF29F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212329A-9351-41C0-A27E-55A82CCB75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55969A-EB9A-40C5-9FCF-31301A79AE0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926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roplets-HD-Content-R1d.png">
            <a:extLst>
              <a:ext uri="{FF2B5EF4-FFF2-40B4-BE49-F238E27FC236}">
                <a16:creationId xmlns:a16="http://schemas.microsoft.com/office/drawing/2014/main" id="{2BE7EE60-23D2-402F-9648-20271FF0F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617E135-CEF9-4788-991B-D2650C669C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3935687" cy="202325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EC7350-0865-4F3D-8146-CE8833BAC2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78065" y="609603"/>
            <a:ext cx="6200162" cy="5181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EB7572-744E-4CDC-B0A9-92370F9DEF5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78" y="2632850"/>
            <a:ext cx="3935687" cy="3158346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C697CE3-2505-40DE-B960-8DE7597442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26FB91-2F41-425A-BCBC-B144E140F135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4CEBB22-5CE0-4674-9003-A77839D320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B450F3-EA2A-48DE-98FE-1D219EC6A3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02647F-1584-46A9-B9A6-5D7BA24CB69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3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>
            <a:extLst>
              <a:ext uri="{FF2B5EF4-FFF2-40B4-BE49-F238E27FC236}">
                <a16:creationId xmlns:a16="http://schemas.microsoft.com/office/drawing/2014/main" id="{B5663A8C-C69B-45DF-90DC-7ADD96616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DDB7C0B-7564-42DF-ACFE-5B33107F6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5934968" cy="202325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06B39B2-3A0B-4D61-BCF5-8DCF135C651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424799" y="609603"/>
            <a:ext cx="3255355" cy="5181603"/>
          </a:xfrm>
          <a:ln w="82552" cap="sq">
            <a:solidFill>
              <a:srgbClr val="EAEAEA"/>
            </a:solidFill>
            <a:prstDash val="solid"/>
            <a:miter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30DF85B-1529-46C0-BED8-43F36668393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96" y="2632850"/>
            <a:ext cx="5934949" cy="3158346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D799B82-240A-4C13-AD77-CC5504E630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F6D8C2-9FB7-4F3D-8BBD-C23362279A99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2064343-E86E-474E-910A-2A7808D664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8CAD331-4ADA-442A-A612-9A6FE28C72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1BE9E8-7C6A-4B94-9D91-71EA0E8FFF4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2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280DB34A-1BC2-4B3A-8267-63203FBCC30B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242EAAA-2CEF-4139-BB79-D7220F85D4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18518"/>
            <a:ext cx="10364449" cy="1596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1A55752-1E04-4A99-B35B-AF10E0366F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778" y="2367088"/>
            <a:ext cx="10364449" cy="342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EE3C72-0E50-4C02-98E5-A6FC9C51685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678738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fld id="{9F385031-02BD-490D-B607-C04B39EE0E37}" type="datetime1">
              <a:rPr lang="en-US"/>
              <a:pPr lvl="0"/>
              <a:t>9/7/2017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870A63-1FB0-424A-ABD5-176DF40CD49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913778" y="5883277"/>
            <a:ext cx="667288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108865-DB86-4F6C-991B-BB9546A93D5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14008" y="5883277"/>
            <a:ext cx="76421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fld id="{B065C0BE-2651-4091-A8D1-575388409A4D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3600" b="0" i="0" u="none" strike="noStrike" kern="1200" cap="all" spc="0" baseline="0">
          <a:solidFill>
            <a:srgbClr val="000000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it-IT" sz="2000" b="0" i="0" u="none" strike="noStrike" kern="1200" cap="all" spc="0" baseline="0">
          <a:solidFill>
            <a:srgbClr val="000000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it-IT" sz="1800" b="0" i="0" u="none" strike="noStrike" kern="1200" cap="all" spc="0" baseline="0">
          <a:solidFill>
            <a:srgbClr val="000000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it-IT" sz="1600" b="0" i="0" u="none" strike="noStrike" kern="1200" cap="all" spc="0" baseline="0">
          <a:solidFill>
            <a:srgbClr val="000000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it-IT" sz="1400" b="0" i="0" u="none" strike="noStrike" kern="1200" cap="all" spc="0" baseline="0">
          <a:solidFill>
            <a:srgbClr val="000000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it-IT" sz="1400" b="0" i="0" u="none" strike="noStrike" kern="1200" cap="all" spc="0" baseline="0">
          <a:solidFill>
            <a:srgbClr val="000000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it.wikipedia.org/wiki/Ex_abrupt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AED369-7893-42D8-974B-7FF8776F44CA}"/>
              </a:ext>
            </a:extLst>
          </p:cNvPr>
          <p:cNvSpPr/>
          <p:nvPr/>
        </p:nvSpPr>
        <p:spPr>
          <a:xfrm rot="10800009" flipV="1">
            <a:off x="1007159" y="1974587"/>
            <a:ext cx="9660842" cy="465057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000" b="1" i="1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</a:rPr>
              <a:t>MATEMATICA &amp; REALT</a:t>
            </a:r>
            <a:r>
              <a:rPr lang="it-IT" sz="4000" b="1" i="1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cs typeface="Arial" pitchFamily="34"/>
              </a:rPr>
              <a:t>A</a:t>
            </a:r>
            <a:r>
              <a:rPr lang="it-IT" sz="4000" b="1" i="1" dirty="0">
                <a:solidFill>
                  <a:srgbClr val="000000"/>
                </a:solidFill>
                <a:latin typeface="Tw Cen MT" panose="020B0602020104020603" pitchFamily="34" charset="0"/>
                <a:cs typeface="Arial" pitchFamily="34"/>
              </a:rPr>
              <a:t>'</a:t>
            </a:r>
            <a:endParaRPr lang="it-IT" sz="4000" b="1" i="1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1" u="none" strike="noStrike" kern="1200" cap="none" spc="0" baseline="0" dirty="0">
                <a:solidFill>
                  <a:srgbClr val="000000"/>
                </a:solidFill>
                <a:uFillTx/>
                <a:latin typeface="Tw Cen MT"/>
              </a:rPr>
              <a:t>Corso per Formatori territoriali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1" i="1" u="none" strike="noStrike" kern="1200" cap="none" spc="0" baseline="0" dirty="0">
              <a:solidFill>
                <a:srgbClr val="000000"/>
              </a:solidFill>
              <a:uFillTx/>
              <a:latin typeface="Tw Cen MT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1" u="none" strike="noStrike" kern="1200" cap="none" spc="0" baseline="0" dirty="0">
                <a:solidFill>
                  <a:srgbClr val="000000"/>
                </a:solidFill>
                <a:uFillTx/>
                <a:latin typeface="Tw Cen MT"/>
              </a:rPr>
              <a:t>Prof. Maria Rita Rossi, L. S. Donatelli, Terni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 i="1" u="none" strike="noStrike" kern="1200" cap="none" spc="0" baseline="0" dirty="0">
                <a:solidFill>
                  <a:srgbClr val="000000"/>
                </a:solidFill>
                <a:uFillTx/>
                <a:latin typeface="Tw Cen MT"/>
              </a:rPr>
              <a:t>“Produrre un testo = </a:t>
            </a:r>
            <a:r>
              <a:rPr lang="it-IT" sz="3600" b="1" i="1" dirty="0">
                <a:solidFill>
                  <a:srgbClr val="000000"/>
                </a:solidFill>
                <a:latin typeface="Tw Cen MT"/>
              </a:rPr>
              <a:t>Ri</a:t>
            </a:r>
            <a:r>
              <a:rPr lang="it-IT" sz="3600" b="1" i="1" u="none" strike="noStrike" kern="1200" cap="none" spc="0" baseline="0" dirty="0">
                <a:solidFill>
                  <a:srgbClr val="000000"/>
                </a:solidFill>
                <a:uFillTx/>
                <a:latin typeface="Tw Cen MT"/>
              </a:rPr>
              <a:t>solvere un problema’’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1" dirty="0">
                <a:solidFill>
                  <a:srgbClr val="000000"/>
                </a:solidFill>
                <a:latin typeface="Tw Cen MT"/>
              </a:rPr>
              <a:t>(possibili strategie per l’elaborazione di un </a:t>
            </a:r>
            <a:r>
              <a:rPr lang="it-IT" sz="2400" b="1" i="1" u="none" strike="noStrike" kern="1200" cap="none" spc="0" baseline="0" dirty="0">
                <a:solidFill>
                  <a:srgbClr val="000000"/>
                </a:solidFill>
                <a:uFillTx/>
                <a:latin typeface="Tw Cen MT"/>
              </a:rPr>
              <a:t>testo scritto)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1" i="1" u="none" strike="noStrike" kern="1200" cap="none" spc="0" baseline="0" dirty="0">
              <a:solidFill>
                <a:srgbClr val="000000"/>
              </a:solidFill>
              <a:uFillTx/>
              <a:latin typeface="Tw Cen MT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1" u="none" strike="noStrike" kern="1200" cap="none" spc="0" baseline="0" dirty="0">
                <a:solidFill>
                  <a:srgbClr val="000000"/>
                </a:solidFill>
                <a:uFillTx/>
                <a:latin typeface="Arial Narrow" pitchFamily="34"/>
              </a:rPr>
              <a:t>Bevagna 7-9 settembre </a:t>
            </a:r>
            <a:r>
              <a:rPr lang="it-IT" sz="2800" b="1" i="1" u="none" strike="noStrike" kern="1200" cap="none" spc="0" baseline="0" dirty="0">
                <a:solidFill>
                  <a:srgbClr val="000000"/>
                </a:solidFill>
                <a:uFillTx/>
                <a:latin typeface="Arial Narrow" pitchFamily="34"/>
              </a:rPr>
              <a:t>2017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BDE06-27EC-4358-8D66-8FF79E248D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91949" y="332658"/>
            <a:ext cx="1228725" cy="10287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4">
            <a:extLst>
              <a:ext uri="{FF2B5EF4-FFF2-40B4-BE49-F238E27FC236}">
                <a16:creationId xmlns:a16="http://schemas.microsoft.com/office/drawing/2014/main" id="{23DE64B8-E8F6-4CBF-AD1B-97B2B7EAC051}"/>
              </a:ext>
            </a:extLst>
          </p:cNvPr>
          <p:cNvSpPr/>
          <p:nvPr/>
        </p:nvSpPr>
        <p:spPr>
          <a:xfrm>
            <a:off x="1709531" y="1361358"/>
            <a:ext cx="8958472" cy="1077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UNIVERSITA' DEGLI STUDI DI PERUGIA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C2EC3E-BFD8-43BE-86F0-194184537B42}"/>
              </a:ext>
            </a:extLst>
          </p:cNvPr>
          <p:cNvSpPr/>
          <p:nvPr/>
        </p:nvSpPr>
        <p:spPr>
          <a:xfrm>
            <a:off x="0" y="-6709518"/>
            <a:ext cx="11494622" cy="1341905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40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40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4000" b="1" dirty="0">
              <a:solidFill>
                <a:srgbClr val="2FA3EE"/>
              </a:solidFill>
              <a:latin typeface="Trebuchet MS" pitchFamily="34"/>
            </a:endParaRPr>
          </a:p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40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000" b="1" i="0" u="none" strike="noStrike" kern="1200" cap="none" spc="0" baseline="0" dirty="0">
                <a:solidFill>
                  <a:srgbClr val="2FA3EE"/>
                </a:solidFill>
                <a:uFillTx/>
                <a:latin typeface="Trebuchet MS" pitchFamily="34"/>
              </a:rPr>
              <a:t>La valutazione degli istituti scolastici</a:t>
            </a:r>
          </a:p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40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" dirty="0">
                <a:solidFill>
                  <a:srgbClr val="2FA3EE"/>
                </a:solidFill>
                <a:uFillTx/>
                <a:latin typeface="Trebuchet MS" pitchFamily="34"/>
              </a:rPr>
              <a:t>(ogni scuola sarà valutata sui risultati negli studi universitari</a:t>
            </a:r>
          </a:p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" dirty="0">
                <a:solidFill>
                  <a:srgbClr val="2FA3EE"/>
                </a:solidFill>
                <a:uFillTx/>
                <a:latin typeface="Trebuchet MS" pitchFamily="34"/>
              </a:rPr>
              <a:t>degli alunni usciti) </a:t>
            </a:r>
          </a:p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 i="0" u="none" strike="noStrike" kern="1200" cap="none" spc="0" baseline="0" dirty="0">
                <a:solidFill>
                  <a:srgbClr val="2FA3EE"/>
                </a:solidFill>
                <a:uFillTx/>
                <a:latin typeface="Trebuchet MS" pitchFamily="34"/>
              </a:rPr>
              <a:t>Necessità di formare ragazzi con REALI competenze</a:t>
            </a:r>
          </a:p>
          <a:p>
            <a: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600" b="1" i="0" u="none" strike="noStrike" kern="1200" cap="none" spc="0" baseline="0" dirty="0">
              <a:solidFill>
                <a:srgbClr val="2FA3EE"/>
              </a:solidFill>
              <a:uFillTx/>
              <a:latin typeface="Trebuchet MS" pitchFamily="34"/>
            </a:endParaRP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>
                <a:solidFill>
                  <a:srgbClr val="2FA3EE"/>
                </a:solidFill>
                <a:uFillTx/>
                <a:latin typeface="Trebuchet MS" pitchFamily="34"/>
              </a:rPr>
              <a:t>        e metodo di studio per seguire gli studi universitari </a:t>
            </a:r>
            <a:br>
              <a:rPr lang="it-IT" sz="3200" b="0" i="0" u="none" strike="noStrike" kern="1200" cap="none" spc="0" baseline="0" dirty="0">
                <a:solidFill>
                  <a:srgbClr val="2FA3EE"/>
                </a:solidFill>
                <a:uFillTx/>
                <a:latin typeface="Trebuchet MS" pitchFamily="34"/>
              </a:rPr>
            </a:b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56E8FA-22E6-4975-B038-C8F2B660ACEF}"/>
              </a:ext>
            </a:extLst>
          </p:cNvPr>
          <p:cNvSpPr txBox="1"/>
          <p:nvPr/>
        </p:nvSpPr>
        <p:spPr>
          <a:xfrm>
            <a:off x="1351722" y="212036"/>
            <a:ext cx="97403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  <a:p>
            <a:r>
              <a:rPr lang="it-IT" sz="2800" b="1" dirty="0">
                <a:solidFill>
                  <a:srgbClr val="FF0000"/>
                </a:solidFill>
              </a:rPr>
              <a:t>RAV = RAPPORTO DI AUTOVALUTAZIONE  DI CIASCUNA SCUOLA</a:t>
            </a:r>
          </a:p>
          <a:p>
            <a:r>
              <a:rPr lang="it-IT" sz="2400" dirty="0"/>
              <a:t>Sulla base degli esiti degli studenti saranno valutate le Scuole, i DS, i profili professionali degli stessi docenti. 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3">
            <a:extLst>
              <a:ext uri="{FF2B5EF4-FFF2-40B4-BE49-F238E27FC236}">
                <a16:creationId xmlns:a16="http://schemas.microsoft.com/office/drawing/2014/main" id="{979A132E-0135-490F-8A95-612EDC606CAE}"/>
              </a:ext>
            </a:extLst>
          </p:cNvPr>
          <p:cNvSpPr/>
          <p:nvPr/>
        </p:nvSpPr>
        <p:spPr>
          <a:xfrm>
            <a:off x="7553739" y="2472190"/>
            <a:ext cx="45720" cy="457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15873" cap="flat">
            <a:solidFill>
              <a:srgbClr val="2077A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0776460A-7495-492C-BC8C-6C888664EB2C}"/>
              </a:ext>
            </a:extLst>
          </p:cNvPr>
          <p:cNvSpPr/>
          <p:nvPr/>
        </p:nvSpPr>
        <p:spPr>
          <a:xfrm>
            <a:off x="225287" y="291548"/>
            <a:ext cx="11675165" cy="75097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" dirty="0">
                <a:solidFill>
                  <a:srgbClr val="000000"/>
                </a:solidFill>
                <a:uFillTx/>
                <a:latin typeface="Tw Cen MT"/>
              </a:rPr>
              <a:t>Cos'è l'alternanza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i="0" u="none" strike="noStrike" kern="1200" cap="none" spc="0" baseline="0" dirty="0">
              <a:solidFill>
                <a:srgbClr val="000000"/>
              </a:solidFill>
              <a:uFillTx/>
              <a:latin typeface="Tw Cen MT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L’alternanza scuola-lavoro, obbligatoria per tutti gli studenti dell’ultimo triennio delle scuole superiori, anche nei licei, è una delle innovazioni più significative della legge 107 del 2015 (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La Buona Scuola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) in linea con il principio della scuola aperta…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Con l’alternanza scuola-lavoro, viene introdotto un metodo didattico e di apprendimento sintonizzato con le esigenze del mondo esterno che chiama in causa anche gli adulti, nel loro ruolo </a:t>
            </a:r>
            <a:r>
              <a:rPr lang="it-IT" sz="2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di tutor interni (docenti) e tutor esterni (referenti della realtà ospitante).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Tw Cen MT"/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Non solo imprese e aziende, ma anche associazioni sportive e di volontariato, enti culturali, istituzioni e ordini professionali possono diventare partner educativi della scuola per sviluppare in sinergia esperienze coerenti alle attitudini e alle passioni di ogni ragazza e di ogni ragazzo. In questa chiave si spiega il monte ore obbligatorio: </a:t>
            </a:r>
            <a:r>
              <a:rPr lang="it-IT" sz="20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400 ore negli istituti tecnici e professionali e 200 ore nei licei</a:t>
            </a:r>
            <a:r>
              <a:rPr lang="it-IT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che rappresentano un innovativo format didattico rispetto alle tradizionali attività scolastiche e possono essere svolte anche durante la sospensione delle attività didattiche e/o all’estero.</a:t>
            </a: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u="sng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L’estensione delle attività di alternanza anche ai Licei rappresenta un unicum europeo. </a:t>
            </a:r>
            <a:r>
              <a:rPr lang="it-IT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Persino in Germania le esperienze scuola-lavoro riguardano solo gli istituti tecnici e professionali. Il nostro modello supera la divisione tra percorsi di studio fondati sulla conoscenza ed altri che privilegiano l’esperienza pratica. Conoscenze, abilità pratiche e competenze devono andare insieme.    (dal Sito del </a:t>
            </a:r>
            <a:r>
              <a:rPr lang="it-IT" sz="20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MIUR</a:t>
            </a:r>
            <a:r>
              <a:rPr lang="it-IT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)</a:t>
            </a: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Tw Cen MT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Tw Cen MT"/>
            </a:endParaRPr>
          </a:p>
        </p:txBody>
      </p:sp>
      <p:sp>
        <p:nvSpPr>
          <p:cNvPr id="4" name="CasellaDiTesto 8">
            <a:extLst>
              <a:ext uri="{FF2B5EF4-FFF2-40B4-BE49-F238E27FC236}">
                <a16:creationId xmlns:a16="http://schemas.microsoft.com/office/drawing/2014/main" id="{BE99C340-0546-417C-9E58-DBF5DF50E728}"/>
              </a:ext>
            </a:extLst>
          </p:cNvPr>
          <p:cNvSpPr txBox="1"/>
          <p:nvPr/>
        </p:nvSpPr>
        <p:spPr>
          <a:xfrm>
            <a:off x="4982816" y="0"/>
            <a:ext cx="2928731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5400" b="1" i="0" u="sng" strike="noStrike" kern="1200" cap="none" spc="0" baseline="0" dirty="0">
                <a:solidFill>
                  <a:srgbClr val="355071"/>
                </a:solidFill>
                <a:uFillTx/>
                <a:latin typeface="Times New Roman" pitchFamily="18"/>
                <a:cs typeface="Times New Roman" pitchFamily="18"/>
              </a:rPr>
              <a:t>ASL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>
            <a:extLst>
              <a:ext uri="{FF2B5EF4-FFF2-40B4-BE49-F238E27FC236}">
                <a16:creationId xmlns:a16="http://schemas.microsoft.com/office/drawing/2014/main" id="{DF4BD9A0-2152-418F-B192-EA3E5788D6E8}"/>
              </a:ext>
            </a:extLst>
          </p:cNvPr>
          <p:cNvSpPr/>
          <p:nvPr/>
        </p:nvSpPr>
        <p:spPr>
          <a:xfrm>
            <a:off x="2897943" y="351696"/>
            <a:ext cx="7213463" cy="707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</a:rPr>
              <a:t>Lezione di vita </a:t>
            </a:r>
            <a:r>
              <a:rPr lang="it-IT" sz="24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</a:rPr>
              <a:t>di</a:t>
            </a:r>
            <a:r>
              <a:rPr lang="it-IT" sz="4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</a:rPr>
              <a:t> </a:t>
            </a:r>
            <a:r>
              <a:rPr lang="it-IT" sz="24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</a:rPr>
              <a:t>Massimo Gramellini</a:t>
            </a:r>
          </a:p>
        </p:txBody>
      </p:sp>
      <p:sp>
        <p:nvSpPr>
          <p:cNvPr id="3" name="Rettangolo 4">
            <a:extLst>
              <a:ext uri="{FF2B5EF4-FFF2-40B4-BE49-F238E27FC236}">
                <a16:creationId xmlns:a16="http://schemas.microsoft.com/office/drawing/2014/main" id="{68714706-771A-4CB7-9D7D-4BB4ACD93E56}"/>
              </a:ext>
            </a:extLst>
          </p:cNvPr>
          <p:cNvSpPr/>
          <p:nvPr/>
        </p:nvSpPr>
        <p:spPr>
          <a:xfrm>
            <a:off x="1420840" y="1125416"/>
            <a:ext cx="9580095" cy="577749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Times New Roman" pitchFamily="18"/>
              </a:rPr>
              <a:t>Nessuno oserà negare che il progetto «Alternanza scuola-lavoro», fortemente voluto dal ministero della Pubblica Distruzione per avviare gli studenti alle gioie dell’impiego, abbia un elevato valore educativo. Però si sa come va a finire con i progetti educativi, dalle nostre parti: appena si staccano dalla carta, dove sono bellissimi, e planano sulla realtà, rischiano di trasformarsi in storie come questa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. </a:t>
            </a:r>
            <a:r>
              <a:rPr lang="it-IT" sz="2000" b="0" i="0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A Gattico, un battito di ciglia dal lago Maggiore, la scuola distacca un adolescente presso </a:t>
            </a:r>
            <a:r>
              <a:rPr lang="it-IT" sz="2000" b="0" i="0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Times New Roman" pitchFamily="18"/>
              </a:rPr>
              <a:t>un magazzino per consentirgli di compiere un’esperienza da stagista.</a:t>
            </a:r>
            <a:r>
              <a:rPr lang="it-IT" sz="2000" b="0" i="0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 </a:t>
            </a:r>
            <a:r>
              <a:rPr lang="it-IT" sz="2000" b="0" i="0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Times New Roman" pitchFamily="18"/>
              </a:rPr>
              <a:t>Il guadagno è pari a zero, </a:t>
            </a:r>
            <a:r>
              <a:rPr lang="it-IT" sz="2000" b="0" i="0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perché è giusto che i lavoratori si abituino fin da piccoli alla regola in base alla quale, nella società gratuita dei social, il lavoro o non c’è o, quando c’è, non vale niente. </a:t>
            </a:r>
            <a:r>
              <a:rPr lang="it-IT" sz="2000" b="0" i="0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Times New Roman" pitchFamily="18"/>
              </a:rPr>
              <a:t>Ma il giovane birbante non ci sta e decide di autoassegnarsi un reddito di cittadinanza, prelevando 400 euro dalle casse dell’azienda sotto forma di merci.</a:t>
            </a:r>
            <a:r>
              <a:rPr lang="it-IT" sz="2000" b="0" i="0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 </a:t>
            </a:r>
            <a:r>
              <a:rPr lang="it-IT" sz="20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Times New Roman" pitchFamily="18"/>
              </a:rPr>
              <a:t>Uno dei proprietari se ne accorge e gli impartisce una lezione di alta morale. Gli intima: o me ne restituisci 600 (cioè 400 più Iva Strozzina del 50%) o faccio la spia con i tuoi genitori. 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Il ragazzo paga il pizzo richiesto, vendendosi la consolle dei videogiochi, e allora l’imprenditore alza ulteriormente il livello della lezione: </a:t>
            </a:r>
            <a:r>
              <a:rPr lang="it-IT" sz="20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Times New Roman" pitchFamily="18"/>
              </a:rPr>
              <a:t>adesso di euro gliene chiede 5.000. 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A questo punto lo studente ritiene di avere imparato abbastanza e si rivolge ai carabinieri, che arrestano l’educatore per estorsione. Sarebbe interessante sapere con quale criterio il Ministero sceglie gli imprenditori-insegnanti. O forse preferiamo continuare a non saperlo. (</a:t>
            </a:r>
            <a:r>
              <a:rPr lang="it-IT" sz="20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Corriere della sera, 22 aprile 2017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3305160-F79C-4661-AF80-1625CFD272A9}"/>
              </a:ext>
            </a:extLst>
          </p:cNvPr>
          <p:cNvSpPr/>
          <p:nvPr/>
        </p:nvSpPr>
        <p:spPr>
          <a:xfrm>
            <a:off x="304796" y="159023"/>
            <a:ext cx="11767925" cy="64633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Caro Aldo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, </a:t>
            </a:r>
            <a:b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</a:br>
            <a:r>
              <a:rPr lang="it-IT" sz="1800" b="0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sono mamma di tre figli, tutti studenti. L’ultima frequenta il liceo artistico Weil di Treviglio e quest’anno ci hanno spiegato la continuità scuola lavoro. È stato chiesto ai genitori se ci sono contatti da girare alla scuola. Ho chiesto ad amici restauratori, a direttori di musei, a funzionari dei Beni artistici, alla sovrintendenza… Nessuno è disposto o ha tempo ed energie da dedicare a un’esperienza formativa necessaria ai ragazzi, al loro curriculum. Come mai?    </a:t>
            </a:r>
            <a:r>
              <a:rPr lang="it-IT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Cecilia Corradi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Cara Cecilia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, </a:t>
            </a:r>
            <a:b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</a:b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L’alternanza scuola lavoro è stata accolta con ostilità, sia da parte della scuola (con le consuete eccezioni che confermano la regola), sia da parte del mondo del lavoro. Considerata una seccatura, è invece un’ottima cosa. Quando facevamo il liceo, delle aziende e delle istituzioni non sapevamo nulla; e quando sono entrato per la prima volta nella redazione di un giornale come stagista, non sapevo appunto fare nulla (anche per questo considero normale che uno stagista non sia pagato; il discorso cambia quando si chiama stage lo sfruttamento, ma questo dovrebbe essere ovvi</a:t>
            </a:r>
            <a:r>
              <a:rPr lang="it-IT" sz="1800" b="0" i="0" u="none" strike="noStrike" kern="1200" cap="none" spc="0" baseline="0" dirty="0">
                <a:uFillTx/>
                <a:latin typeface="Times New Roman" pitchFamily="18"/>
                <a:ea typeface="Times New Roman" pitchFamily="18"/>
              </a:rPr>
              <a:t>o</a:t>
            </a:r>
            <a:r>
              <a:rPr lang="it-IT" sz="1800" b="1" i="0" u="none" strike="noStrike" kern="1200" cap="none" spc="0" baseline="0" dirty="0">
                <a:uFillTx/>
                <a:latin typeface="Times New Roman" pitchFamily="18"/>
                <a:ea typeface="Times New Roman" pitchFamily="18"/>
              </a:rPr>
              <a:t>)</a:t>
            </a:r>
            <a:r>
              <a:rPr lang="it-IT" b="1" dirty="0">
                <a:latin typeface="Times New Roman" pitchFamily="18"/>
                <a:ea typeface="Times New Roman" pitchFamily="18"/>
              </a:rPr>
              <a:t>. </a:t>
            </a:r>
            <a:r>
              <a:rPr lang="it-IT" sz="1800" b="1" i="0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Times New Roman" pitchFamily="18"/>
              </a:rPr>
              <a:t>Ho sotto gli occhi l’esperienza di mia figlia e dei suoi compagni di scuola. A volte si sono trovati in musei e altre istituzioni pubbliche dove venivano più che altro sopportati. Quest’anno invece, grazie al liceo, hanno fatto un’esperienza di lavoro vero, in una casa editrice specializzata nella traduzione di testi latini, e ne sono usciti entusiasti. </a:t>
            </a:r>
            <a:br>
              <a:rPr lang="it-IT" sz="1800" b="1" i="0" u="sng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Times New Roman" pitchFamily="18"/>
              </a:rPr>
            </a:b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Mi pare occorra un cambiamento sia nella mentalità delle scuole e degli scolari, sia in quella degli imprenditori e dei manager italiani. Non sempre le aziende sono a caccia di talenti; spesso sono più preoccupate di liberarsi dal personale, oppure di mantenere la pace sociale contrattando le assunzioni con il sindacato o con il politico di turno. Dare l’opportunità ai ragazzi di fare un’esperienza, e cominciare a tenerli d’occhio, a valutarli, a seguirne la crescita, a indirizzarne la formazione, è esaltante. </a:t>
            </a:r>
            <a:b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</a:b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L’industria culturale italiana è asfittica, e ha bisogno di aprirsi ai giovani. È chiaro che un liceale può fare poco; ma bisognerà pure cominciare. Sarebbe importante che offrissero la propria disponibilità le aziende aperte ai mercati esteri: rispetto alla mia generazione, oggi i ragazzi sanno meglio l’inglese, sono tecnologicamente più evoluti, hanno più opportunità, non meno. Serve solo più fiducia reciproca tra i giovani e gli imprenditori.    Risponde </a:t>
            </a:r>
            <a:r>
              <a:rPr lang="it-IT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Aldo Cazzullo, dal Corriere della sera 03/03/17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9D27AA18-9702-409E-8862-4DCA15630E9C}"/>
              </a:ext>
            </a:extLst>
          </p:cNvPr>
          <p:cNvSpPr/>
          <p:nvPr/>
        </p:nvSpPr>
        <p:spPr>
          <a:xfrm>
            <a:off x="2305878" y="172278"/>
            <a:ext cx="73814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PERCORSO MULTIDISCIPLINARE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60CFFD-BB87-4E78-942E-34697F252547}"/>
              </a:ext>
            </a:extLst>
          </p:cNvPr>
          <p:cNvSpPr txBox="1"/>
          <p:nvPr/>
        </p:nvSpPr>
        <p:spPr>
          <a:xfrm>
            <a:off x="874643" y="1046923"/>
            <a:ext cx="110655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Fonti normative: </a:t>
            </a:r>
          </a:p>
          <a:p>
            <a:r>
              <a:rPr lang="it-IT" sz="2200" i="1" dirty="0"/>
              <a:t>«Il colloquio si svolge su argomenti di interesse multidisciplinare attinenti ai programmi e al lavoro didattico dell’ultimo anno di corso».   </a:t>
            </a:r>
          </a:p>
          <a:p>
            <a:r>
              <a:rPr lang="it-IT" sz="2200" dirty="0"/>
              <a:t>(Legge del 10 dicembre1997, art. 3, comma 3.</a:t>
            </a:r>
          </a:p>
          <a:p>
            <a:endParaRPr lang="it-IT" sz="2200" i="1" dirty="0"/>
          </a:p>
          <a:p>
            <a:r>
              <a:rPr lang="it-IT" sz="2200" i="1" dirty="0"/>
              <a:t>«Il Colloquio inizia con un argomento o con la presentazione di esperienze di ricerca o di progetto, anche in forma multimediale» </a:t>
            </a:r>
            <a:r>
              <a:rPr lang="it-IT" sz="2200" dirty="0"/>
              <a:t>(D.P.R 23 luglio 1998, n. 233, art. 5 comma 7)</a:t>
            </a:r>
          </a:p>
          <a:p>
            <a:pPr algn="ctr"/>
            <a:endParaRPr lang="it-IT" sz="2200" dirty="0"/>
          </a:p>
          <a:p>
            <a:pPr algn="ctr"/>
            <a:r>
              <a:rPr lang="it-IT" sz="2200" b="1" dirty="0"/>
              <a:t>SINTESI                    </a:t>
            </a:r>
          </a:p>
          <a:p>
            <a:pPr algn="ctr"/>
            <a:r>
              <a:rPr lang="it-IT" sz="2200" dirty="0"/>
              <a:t>Il candidato può presentare un percorso organico dimostrando capacità di collegare discipline diverse.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480059-E7BB-45BD-ACDF-12B78610416D}"/>
              </a:ext>
            </a:extLst>
          </p:cNvPr>
          <p:cNvSpPr txBox="1"/>
          <p:nvPr/>
        </p:nvSpPr>
        <p:spPr>
          <a:xfrm>
            <a:off x="768626" y="4968556"/>
            <a:ext cx="10959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                                                                N.B.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Con la </a:t>
            </a:r>
            <a:r>
              <a:rPr lang="it-IT" sz="2000" b="1" i="1" dirty="0">
                <a:solidFill>
                  <a:srgbClr val="FF0000"/>
                </a:solidFill>
              </a:rPr>
              <a:t>prevista</a:t>
            </a:r>
            <a:r>
              <a:rPr lang="it-IT" sz="2000" b="1" dirty="0">
                <a:solidFill>
                  <a:srgbClr val="FF0000"/>
                </a:solidFill>
              </a:rPr>
              <a:t> riforma dell’esame di stato il PERCORSO MULTIDISCIPLINARE VERRA’ sostituito da una RELAZIONE  ASL</a:t>
            </a:r>
            <a:r>
              <a:rPr lang="it-IT" sz="2000" dirty="0"/>
              <a:t> per valorizzare  una iniziativa che, come abbiamo visto suscita qualche perplessità. In questo caso tutto il consiglio di classe sarà coinvolto e dovrà collaborare e cooperare per fornire agli studenti strumenti validi per la realizzazione di tale lavoro.</a:t>
            </a:r>
          </a:p>
        </p:txBody>
      </p:sp>
    </p:spTree>
    <p:extLst>
      <p:ext uri="{BB962C8B-B14F-4D97-AF65-F5344CB8AC3E}">
        <p14:creationId xmlns:p14="http://schemas.microsoft.com/office/powerpoint/2010/main" val="3379920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A1A100C-F4C5-4413-BD79-9FFAAAA6B040}"/>
              </a:ext>
            </a:extLst>
          </p:cNvPr>
          <p:cNvSpPr/>
          <p:nvPr/>
        </p:nvSpPr>
        <p:spPr>
          <a:xfrm>
            <a:off x="1378225" y="-543339"/>
            <a:ext cx="9554818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it-IT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SCHEMA PER LA RELAZIONE FINALE ASL</a:t>
            </a:r>
            <a:endParaRPr lang="it-IT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Introduzione</a:t>
            </a:r>
          </a:p>
          <a:p>
            <a:pPr>
              <a:spcAft>
                <a:spcPts val="0"/>
              </a:spcAft>
            </a:pP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– definizione generale dell’attività di stage 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– presentazione dello specifico stage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 – scopi, tempi e luoghi di realizzazione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it-IT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Descrizione della fase preparatoria del lavoro</a:t>
            </a:r>
            <a:endParaRPr lang="it-IT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– organizzazione del lavoro  preparatorio a scuola, strumenti utilizzati, metodo di lavoro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Descrizione delle fasi di lavoro</a:t>
            </a:r>
            <a:endParaRPr lang="it-IT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 – osservazione e analisi delle attività svolte, dei materiali e degli strumenti usati 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– dati significativi raccolti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– eventuali problemi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 Conclusioni</a:t>
            </a:r>
            <a:endParaRPr lang="it-IT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–  riepilogo sintetico delle attività svolte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Courier New" panose="02070309020205020404" pitchFamily="49" charset="0"/>
                <a:ea typeface="Times New Roman" panose="02020603050405020304" pitchFamily="18" charset="0"/>
              </a:rPr>
              <a:t>-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valutazione “oggettiva” dei risultati 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Courier New" panose="02070309020205020404" pitchFamily="49" charset="0"/>
                <a:ea typeface="Times New Roman" panose="02020603050405020304" pitchFamily="18" charset="0"/>
              </a:rPr>
              <a:t>-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eventuali considerazioni e valutazioni soggettive, prospettive, proposte 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8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DA88CB-0C9E-41AA-BF9D-8E6CD4727395}"/>
              </a:ext>
            </a:extLst>
          </p:cNvPr>
          <p:cNvSpPr txBox="1"/>
          <p:nvPr/>
        </p:nvSpPr>
        <p:spPr>
          <a:xfrm>
            <a:off x="2001078" y="106017"/>
            <a:ext cx="8958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Forte" panose="03060902040502070203" pitchFamily="66" charset="0"/>
              </a:rPr>
              <a:t>Sfatiamo alcuni diffusi pregiudizi:</a:t>
            </a:r>
          </a:p>
          <a:p>
            <a:endParaRPr lang="it-IT" sz="3200" dirty="0">
              <a:latin typeface="Forte" panose="03060902040502070203" pitchFamily="66" charset="0"/>
            </a:endParaRPr>
          </a:p>
          <a:p>
            <a:endParaRPr lang="it-IT" sz="3200" dirty="0">
              <a:latin typeface="Forte" panose="03060902040502070203" pitchFamily="66" charset="0"/>
            </a:endParaRPr>
          </a:p>
        </p:txBody>
      </p:sp>
      <p:sp>
        <p:nvSpPr>
          <p:cNvPr id="3" name="Fumetto: ovale 2">
            <a:extLst>
              <a:ext uri="{FF2B5EF4-FFF2-40B4-BE49-F238E27FC236}">
                <a16:creationId xmlns:a16="http://schemas.microsoft.com/office/drawing/2014/main" id="{D52F0BCE-50FD-4D42-BE55-AA8C14ECF30D}"/>
              </a:ext>
            </a:extLst>
          </p:cNvPr>
          <p:cNvSpPr/>
          <p:nvPr/>
        </p:nvSpPr>
        <p:spPr>
          <a:xfrm>
            <a:off x="742122" y="3485322"/>
            <a:ext cx="2993511" cy="2044639"/>
          </a:xfrm>
          <a:prstGeom prst="wedgeEllipse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Comic Sans MS" panose="030F0702030302020204" pitchFamily="66" charset="0"/>
              </a:rPr>
              <a:t>«Non so scrivere»</a:t>
            </a:r>
          </a:p>
        </p:txBody>
      </p:sp>
      <p:sp>
        <p:nvSpPr>
          <p:cNvPr id="4" name="Fumetto: ovale 3">
            <a:extLst>
              <a:ext uri="{FF2B5EF4-FFF2-40B4-BE49-F238E27FC236}">
                <a16:creationId xmlns:a16="http://schemas.microsoft.com/office/drawing/2014/main" id="{A857F473-7C39-4145-9CC1-1A4938CA50E8}"/>
              </a:ext>
            </a:extLst>
          </p:cNvPr>
          <p:cNvSpPr/>
          <p:nvPr/>
        </p:nvSpPr>
        <p:spPr>
          <a:xfrm>
            <a:off x="4474075" y="983180"/>
            <a:ext cx="3114509" cy="1842521"/>
          </a:xfrm>
          <a:prstGeom prst="wedgeEllipse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omic Sans MS" panose="030F0702030302020204" pitchFamily="66" charset="0"/>
              </a:rPr>
              <a:t>«Non so cosa scrivere»</a:t>
            </a:r>
          </a:p>
        </p:txBody>
      </p:sp>
      <p:sp>
        <p:nvSpPr>
          <p:cNvPr id="5" name="Fumetto: ovale 4">
            <a:extLst>
              <a:ext uri="{FF2B5EF4-FFF2-40B4-BE49-F238E27FC236}">
                <a16:creationId xmlns:a16="http://schemas.microsoft.com/office/drawing/2014/main" id="{111F6445-0B72-4965-AE02-2012E7508F52}"/>
              </a:ext>
            </a:extLst>
          </p:cNvPr>
          <p:cNvSpPr/>
          <p:nvPr/>
        </p:nvSpPr>
        <p:spPr>
          <a:xfrm>
            <a:off x="8151318" y="3233530"/>
            <a:ext cx="3245552" cy="1924293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omic Sans MS" panose="030F0702030302020204" pitchFamily="66" charset="0"/>
              </a:rPr>
              <a:t>Non imparerò mai a scrivere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9F1460-1C45-4C73-9A48-644722750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75" y="3643313"/>
            <a:ext cx="2864396" cy="27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>
            <a:extLst>
              <a:ext uri="{FF2B5EF4-FFF2-40B4-BE49-F238E27FC236}">
                <a16:creationId xmlns:a16="http://schemas.microsoft.com/office/drawing/2014/main" id="{01002F2E-4E63-46D2-95E0-9AC88D73EB28}"/>
              </a:ext>
            </a:extLst>
          </p:cNvPr>
          <p:cNvSpPr txBox="1"/>
          <p:nvPr/>
        </p:nvSpPr>
        <p:spPr>
          <a:xfrm>
            <a:off x="2637182" y="1179444"/>
            <a:ext cx="6559825" cy="53553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6600" b="0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REM TENE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6600" b="0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VERBA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6600" b="0" i="1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SEQUENTUR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600" i="1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i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Abbi chiaro il concetto: le parole verranno da sole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i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Catone       </a:t>
            </a:r>
          </a:p>
        </p:txBody>
      </p:sp>
    </p:spTree>
    <p:extLst>
      <p:ext uri="{BB962C8B-B14F-4D97-AF65-F5344CB8AC3E}">
        <p14:creationId xmlns:p14="http://schemas.microsoft.com/office/powerpoint/2010/main" val="711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916B784-E62B-4D4E-99AD-B2ED5833B1D2}"/>
              </a:ext>
            </a:extLst>
          </p:cNvPr>
          <p:cNvSpPr/>
          <p:nvPr/>
        </p:nvSpPr>
        <p:spPr>
          <a:xfrm>
            <a:off x="1603513" y="1269445"/>
            <a:ext cx="828260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per discorso intendiamo le parole, esse non servono a niente senza avere alla base delle cose da dire.</a:t>
            </a:r>
          </a:p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Quintiliano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ADEF517-B9FA-4ECE-888E-FD01A28BAACF}"/>
              </a:ext>
            </a:extLst>
          </p:cNvPr>
          <p:cNvSpPr/>
          <p:nvPr/>
        </p:nvSpPr>
        <p:spPr>
          <a:xfrm>
            <a:off x="1152938" y="569844"/>
            <a:ext cx="9846365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L’intreccio delle parole, </a:t>
            </a:r>
          </a:p>
          <a:p>
            <a:pPr algn="ctr"/>
            <a:r>
              <a:rPr lang="it-IT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come quello dei pensieri, non si improvvisa, ma è frutto di educazione, soprattutto scolastica, di esercizio, impegno, passione. </a:t>
            </a:r>
          </a:p>
          <a:p>
            <a:pPr algn="ctr"/>
            <a:endParaRPr lang="it-IT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it-IT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(Daniela </a:t>
            </a:r>
            <a:r>
              <a:rPr lang="it-IT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Notarbatolo</a:t>
            </a:r>
            <a:r>
              <a:rPr lang="it-IT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ASLI)</a:t>
            </a:r>
          </a:p>
          <a:p>
            <a:pPr algn="ctr"/>
            <a:endParaRPr lang="it-IT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8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critte sui muri scorrette per te rinuncio ha tutto">
            <a:extLst>
              <a:ext uri="{FF2B5EF4-FFF2-40B4-BE49-F238E27FC236}">
                <a16:creationId xmlns:a16="http://schemas.microsoft.com/office/drawing/2014/main" id="{FBFCAEAB-49E1-47E7-97AB-641C4EF1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41" y="1563136"/>
            <a:ext cx="3934860" cy="393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isultati immagini per scritte sui muri scorrette">
            <a:extLst>
              <a:ext uri="{FF2B5EF4-FFF2-40B4-BE49-F238E27FC236}">
                <a16:creationId xmlns:a16="http://schemas.microsoft.com/office/drawing/2014/main" id="{C2CE6E8A-0C48-4D38-A53E-3A7AC8C6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902" y="901149"/>
            <a:ext cx="3853690" cy="385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7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B31F106-D8E4-46F6-8B9A-D71924F8C86E}"/>
              </a:ext>
            </a:extLst>
          </p:cNvPr>
          <p:cNvSpPr/>
          <p:nvPr/>
        </p:nvSpPr>
        <p:spPr>
          <a:xfrm>
            <a:off x="463826" y="980420"/>
            <a:ext cx="11452289" cy="10875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ova" panose="020B0504020202020204" pitchFamily="34" charset="0"/>
              </a:rPr>
              <a:t>RHETORICA AD HERENNIUN  (II-I SEC. A. C)</a:t>
            </a:r>
          </a:p>
          <a:p>
            <a:pPr algn="ctr"/>
            <a:r>
              <a:rPr lang="it-IT" sz="32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ova" panose="020B0504020202020204" pitchFamily="34" charset="0"/>
              </a:rPr>
              <a:t>I 5 punti canonici di un’orazione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90C49227-5115-4F30-AE99-7AF99A4E8D3E}"/>
              </a:ext>
            </a:extLst>
          </p:cNvPr>
          <p:cNvSpPr/>
          <p:nvPr/>
        </p:nvSpPr>
        <p:spPr>
          <a:xfrm>
            <a:off x="1252022" y="2067951"/>
            <a:ext cx="379828" cy="1392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5B5BA00A-73D3-4FC8-97E4-C9C1556593C7}"/>
              </a:ext>
            </a:extLst>
          </p:cNvPr>
          <p:cNvSpPr/>
          <p:nvPr/>
        </p:nvSpPr>
        <p:spPr>
          <a:xfrm>
            <a:off x="7441810" y="4294749"/>
            <a:ext cx="2658794" cy="1758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9766FA77-FDD5-4D70-A078-582E07F9530B}"/>
              </a:ext>
            </a:extLst>
          </p:cNvPr>
          <p:cNvSpPr/>
          <p:nvPr/>
        </p:nvSpPr>
        <p:spPr>
          <a:xfrm>
            <a:off x="3692769" y="2055639"/>
            <a:ext cx="457201" cy="1812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AC883B2B-42BB-4C76-9420-230DD6967E6A}"/>
              </a:ext>
            </a:extLst>
          </p:cNvPr>
          <p:cNvSpPr/>
          <p:nvPr/>
        </p:nvSpPr>
        <p:spPr>
          <a:xfrm>
            <a:off x="6358600" y="2055639"/>
            <a:ext cx="379826" cy="1392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1871710F-7A0F-4707-9E74-2DF93B25A1B7}"/>
              </a:ext>
            </a:extLst>
          </p:cNvPr>
          <p:cNvSpPr/>
          <p:nvPr/>
        </p:nvSpPr>
        <p:spPr>
          <a:xfrm>
            <a:off x="8489854" y="2055639"/>
            <a:ext cx="379826" cy="2192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1E69FE0E-0CD8-40C6-9D75-D4A72C1B3519}"/>
              </a:ext>
            </a:extLst>
          </p:cNvPr>
          <p:cNvSpPr/>
          <p:nvPr/>
        </p:nvSpPr>
        <p:spPr>
          <a:xfrm>
            <a:off x="10835637" y="2055639"/>
            <a:ext cx="379826" cy="1392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F427773-1D43-4238-B1B1-931D5FD05AE5}"/>
              </a:ext>
            </a:extLst>
          </p:cNvPr>
          <p:cNvSpPr/>
          <p:nvPr/>
        </p:nvSpPr>
        <p:spPr>
          <a:xfrm>
            <a:off x="2606343" y="3902505"/>
            <a:ext cx="2546255" cy="19495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135E2D1-277E-4BE2-AC61-A6A92B9A4A1A}"/>
              </a:ext>
            </a:extLst>
          </p:cNvPr>
          <p:cNvSpPr/>
          <p:nvPr/>
        </p:nvSpPr>
        <p:spPr>
          <a:xfrm>
            <a:off x="9699670" y="3494647"/>
            <a:ext cx="2074993" cy="113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5336A8A-64A6-4E37-9C54-BCDE11B66612}"/>
              </a:ext>
            </a:extLst>
          </p:cNvPr>
          <p:cNvSpPr/>
          <p:nvPr/>
        </p:nvSpPr>
        <p:spPr>
          <a:xfrm>
            <a:off x="5169873" y="3448341"/>
            <a:ext cx="2518120" cy="1855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DBB6B72-4D11-4B13-AF9C-76A0D9CF9A97}"/>
              </a:ext>
            </a:extLst>
          </p:cNvPr>
          <p:cNvSpPr/>
          <p:nvPr/>
        </p:nvSpPr>
        <p:spPr>
          <a:xfrm>
            <a:off x="14072" y="3474721"/>
            <a:ext cx="2715064" cy="15052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E9ED7EE-2057-4649-9269-ABAFF5AD3A54}"/>
              </a:ext>
            </a:extLst>
          </p:cNvPr>
          <p:cNvSpPr txBox="1"/>
          <p:nvPr/>
        </p:nvSpPr>
        <p:spPr>
          <a:xfrm>
            <a:off x="601393" y="3615397"/>
            <a:ext cx="21840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INVENTIO</a:t>
            </a:r>
          </a:p>
          <a:p>
            <a:r>
              <a:rPr lang="it-IT" sz="2400" b="1" i="1" dirty="0"/>
              <a:t>Trovare gli argomenti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99FF68A-0B38-4C20-9602-8F148E563121}"/>
              </a:ext>
            </a:extLst>
          </p:cNvPr>
          <p:cNvSpPr txBox="1"/>
          <p:nvPr/>
        </p:nvSpPr>
        <p:spPr>
          <a:xfrm>
            <a:off x="2989395" y="4155660"/>
            <a:ext cx="2002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DISPOSITIO</a:t>
            </a:r>
          </a:p>
          <a:p>
            <a:r>
              <a:rPr lang="it-IT" sz="2400" b="1" i="1" dirty="0"/>
              <a:t>Disporre in ordine i concetti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32B265D-7D65-4AA8-AF16-28EBD7E772CE}"/>
              </a:ext>
            </a:extLst>
          </p:cNvPr>
          <p:cNvSpPr txBox="1"/>
          <p:nvPr/>
        </p:nvSpPr>
        <p:spPr>
          <a:xfrm>
            <a:off x="5430132" y="3770142"/>
            <a:ext cx="23141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ELOCUTIO</a:t>
            </a:r>
          </a:p>
          <a:p>
            <a:r>
              <a:rPr lang="it-IT" sz="2400" b="1" i="1" dirty="0"/>
              <a:t>Lo stile, la</a:t>
            </a:r>
          </a:p>
          <a:p>
            <a:r>
              <a:rPr lang="it-IT" sz="2400" b="1" i="1" dirty="0"/>
              <a:t>rielaborazione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EA834FA-5E8C-4823-B3CF-294A837039D7}"/>
              </a:ext>
            </a:extLst>
          </p:cNvPr>
          <p:cNvSpPr txBox="1"/>
          <p:nvPr/>
        </p:nvSpPr>
        <p:spPr>
          <a:xfrm>
            <a:off x="8016995" y="4408433"/>
            <a:ext cx="2955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MEMORIA</a:t>
            </a:r>
          </a:p>
          <a:p>
            <a:r>
              <a:rPr lang="it-IT" sz="2400" b="1" dirty="0"/>
              <a:t>Ricordare</a:t>
            </a:r>
            <a:r>
              <a:rPr lang="it-IT" sz="2800" b="1" dirty="0"/>
              <a:t> gli</a:t>
            </a:r>
          </a:p>
          <a:p>
            <a:r>
              <a:rPr lang="it-IT" sz="2800" b="1" dirty="0"/>
              <a:t>argomenti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E1A4F40-76F4-4C05-A28C-A841C0747093}"/>
              </a:ext>
            </a:extLst>
          </p:cNvPr>
          <p:cNvSpPr txBox="1"/>
          <p:nvPr/>
        </p:nvSpPr>
        <p:spPr>
          <a:xfrm>
            <a:off x="9699671" y="3770142"/>
            <a:ext cx="260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PRONUNCIATIO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D218483-43C0-4031-BCCE-0BB53B15C242}"/>
              </a:ext>
            </a:extLst>
          </p:cNvPr>
          <p:cNvCxnSpPr>
            <a:cxnSpLocks/>
          </p:cNvCxnSpPr>
          <p:nvPr/>
        </p:nvCxnSpPr>
        <p:spPr>
          <a:xfrm>
            <a:off x="1252022" y="5032026"/>
            <a:ext cx="0" cy="761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BCD0F6C-38AB-454C-80DA-0A5C7D581767}"/>
              </a:ext>
            </a:extLst>
          </p:cNvPr>
          <p:cNvSpPr txBox="1"/>
          <p:nvPr/>
        </p:nvSpPr>
        <p:spPr>
          <a:xfrm>
            <a:off x="463826" y="5698435"/>
            <a:ext cx="180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Lavoro di ricerca, scoperta 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40592330-8E2E-42FC-9674-4D4715232731}"/>
              </a:ext>
            </a:extLst>
          </p:cNvPr>
          <p:cNvCxnSpPr>
            <a:cxnSpLocks/>
          </p:cNvCxnSpPr>
          <p:nvPr/>
        </p:nvCxnSpPr>
        <p:spPr>
          <a:xfrm>
            <a:off x="3851079" y="5852056"/>
            <a:ext cx="15904" cy="201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AE8330C-601E-4346-A44A-C85EAA9CE198}"/>
              </a:ext>
            </a:extLst>
          </p:cNvPr>
          <p:cNvSpPr txBox="1"/>
          <p:nvPr/>
        </p:nvSpPr>
        <p:spPr>
          <a:xfrm>
            <a:off x="2266122" y="5978475"/>
            <a:ext cx="3574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Disporre in ordine i concetti per comunicarli con efficacia, intensità, convinzione.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E82AD2F4-BA65-47A4-B71D-48CBEEF8AF18}"/>
              </a:ext>
            </a:extLst>
          </p:cNvPr>
          <p:cNvCxnSpPr>
            <a:cxnSpLocks/>
          </p:cNvCxnSpPr>
          <p:nvPr/>
        </p:nvCxnSpPr>
        <p:spPr>
          <a:xfrm>
            <a:off x="6399985" y="5317153"/>
            <a:ext cx="0" cy="489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C0E541C-26C5-4EFB-830D-35A604EBA01F}"/>
              </a:ext>
            </a:extLst>
          </p:cNvPr>
          <p:cNvSpPr txBox="1"/>
          <p:nvPr/>
        </p:nvSpPr>
        <p:spPr>
          <a:xfrm rot="21384321">
            <a:off x="5878661" y="5722754"/>
            <a:ext cx="156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il </a:t>
            </a:r>
            <a:r>
              <a:rPr lang="it-IT" b="1" dirty="0" err="1">
                <a:solidFill>
                  <a:srgbClr val="FF0000"/>
                </a:solidFill>
              </a:rPr>
              <a:t>labor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limae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B68B1B3-E5D8-4CAA-960A-95307AED094C}"/>
              </a:ext>
            </a:extLst>
          </p:cNvPr>
          <p:cNvSpPr txBox="1"/>
          <p:nvPr/>
        </p:nvSpPr>
        <p:spPr>
          <a:xfrm>
            <a:off x="2266122" y="285750"/>
            <a:ext cx="9157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ORATOR NASCITUR aut EVENITUR? (</a:t>
            </a:r>
            <a:r>
              <a:rPr lang="it-IT" sz="2800" dirty="0" err="1"/>
              <a:t>Cic</a:t>
            </a:r>
            <a:r>
              <a:rPr lang="it-IT" sz="2800" i="1" dirty="0"/>
              <a:t>. De oratore</a:t>
            </a:r>
            <a:r>
              <a:rPr lang="it-IT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1671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72C9393-71A0-4B4F-9117-1767E9A5550A}"/>
              </a:ext>
            </a:extLst>
          </p:cNvPr>
          <p:cNvSpPr/>
          <p:nvPr/>
        </p:nvSpPr>
        <p:spPr>
          <a:xfrm>
            <a:off x="649357" y="2346860"/>
            <a:ext cx="4691269" cy="15492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3600" b="1" dirty="0">
                <a:solidFill>
                  <a:srgbClr val="FF0000"/>
                </a:solidFill>
                <a:latin typeface="Sitka Small" panose="02000505000000020004" pitchFamily="2" charset="0"/>
              </a:rPr>
              <a:t>La struttura del discorso retorico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C3F1686-BB56-46D4-8904-E21809F753BF}"/>
              </a:ext>
            </a:extLst>
          </p:cNvPr>
          <p:cNvCxnSpPr>
            <a:cxnSpLocks/>
          </p:cNvCxnSpPr>
          <p:nvPr/>
        </p:nvCxnSpPr>
        <p:spPr>
          <a:xfrm flipV="1">
            <a:off x="5340625" y="934159"/>
            <a:ext cx="1930675" cy="2005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178D81-1A91-4CB9-92E0-26E6CEE3FE3D}"/>
              </a:ext>
            </a:extLst>
          </p:cNvPr>
          <p:cNvSpPr txBox="1"/>
          <p:nvPr/>
        </p:nvSpPr>
        <p:spPr>
          <a:xfrm>
            <a:off x="7271298" y="452825"/>
            <a:ext cx="2310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/>
              <a:t>EXORDIUM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7AB0113-FD1A-47FF-A6DF-94DDD0A99853}"/>
              </a:ext>
            </a:extLst>
          </p:cNvPr>
          <p:cNvSpPr/>
          <p:nvPr/>
        </p:nvSpPr>
        <p:spPr>
          <a:xfrm rot="10800000" flipV="1">
            <a:off x="7271300" y="976045"/>
            <a:ext cx="38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è la parte iniziale (può essere </a:t>
            </a:r>
            <a:r>
              <a:rPr lang="it-IT" sz="2000" i="1" dirty="0">
                <a:solidFill>
                  <a:srgbClr val="FF0000"/>
                </a:solidFill>
                <a:hlinkClick r:id="rId2" tooltip="Ex abrupto"/>
              </a:rPr>
              <a:t>ex abrupto</a:t>
            </a:r>
            <a:r>
              <a:rPr lang="it-IT" sz="2000" i="1" dirty="0">
                <a:solidFill>
                  <a:srgbClr val="FF0000"/>
                </a:solidFill>
              </a:rPr>
              <a:t> (ad effetto), o meditata; </a:t>
            </a:r>
            <a:r>
              <a:rPr lang="it-IT" sz="2000" i="1" dirty="0"/>
              <a:t>in ogni caso deve suscitare interesse</a:t>
            </a:r>
            <a:endParaRPr lang="it-IT" sz="2000" dirty="0">
              <a:solidFill>
                <a:srgbClr val="FF0000"/>
              </a:solidFill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81D5A0D-855D-4946-A9E0-1072F4769FEA}"/>
              </a:ext>
            </a:extLst>
          </p:cNvPr>
          <p:cNvCxnSpPr>
            <a:cxnSpLocks/>
          </p:cNvCxnSpPr>
          <p:nvPr/>
        </p:nvCxnSpPr>
        <p:spPr>
          <a:xfrm flipV="1">
            <a:off x="5340624" y="2510307"/>
            <a:ext cx="1930674" cy="45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14AD0C1C-9BBE-4882-9C17-5D1F8518F5CB}"/>
              </a:ext>
            </a:extLst>
          </p:cNvPr>
          <p:cNvSpPr/>
          <p:nvPr/>
        </p:nvSpPr>
        <p:spPr>
          <a:xfrm>
            <a:off x="7271299" y="2107101"/>
            <a:ext cx="31316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u="sng" dirty="0"/>
              <a:t>NARRATIO</a:t>
            </a:r>
          </a:p>
          <a:p>
            <a:r>
              <a:rPr lang="it-IT" dirty="0"/>
              <a:t> </a:t>
            </a:r>
            <a:r>
              <a:rPr lang="it-IT" sz="2000" dirty="0"/>
              <a:t>è l'esposizione dei fatti in modo organico e cronologico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165DCB07-A952-4B62-865F-B9291E496EE4}"/>
              </a:ext>
            </a:extLst>
          </p:cNvPr>
          <p:cNvCxnSpPr>
            <a:cxnSpLocks/>
          </p:cNvCxnSpPr>
          <p:nvPr/>
        </p:nvCxnSpPr>
        <p:spPr>
          <a:xfrm>
            <a:off x="5364017" y="2939369"/>
            <a:ext cx="1981614" cy="1120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6E235C43-CE89-412E-9D32-1A268264D093}"/>
              </a:ext>
            </a:extLst>
          </p:cNvPr>
          <p:cNvSpPr/>
          <p:nvPr/>
        </p:nvSpPr>
        <p:spPr>
          <a:xfrm rot="10800000" flipV="1">
            <a:off x="7271298" y="3745737"/>
            <a:ext cx="42845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ARGUMENTATIO</a:t>
            </a:r>
          </a:p>
          <a:p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argomentazione, dimostrazione delle prove a sostegno della tesi (</a:t>
            </a:r>
            <a:r>
              <a:rPr lang="it-IT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confirmatio</a:t>
            </a: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e confutazione degli argomenti avversari (</a:t>
            </a:r>
            <a:r>
              <a:rPr lang="it-IT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refut</a:t>
            </a:r>
            <a:r>
              <a:rPr lang="it-IT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it-IT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tio</a:t>
            </a: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30A299D5-353B-4EFC-9713-BBF6EC674C67}"/>
              </a:ext>
            </a:extLst>
          </p:cNvPr>
          <p:cNvCxnSpPr/>
          <p:nvPr/>
        </p:nvCxnSpPr>
        <p:spPr>
          <a:xfrm>
            <a:off x="5330478" y="2954690"/>
            <a:ext cx="1863376" cy="2920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id="{544EE93B-FC06-42EE-94D5-C21DBDC2E687}"/>
              </a:ext>
            </a:extLst>
          </p:cNvPr>
          <p:cNvSpPr/>
          <p:nvPr/>
        </p:nvSpPr>
        <p:spPr>
          <a:xfrm rot="10800000" flipV="1">
            <a:off x="7129669" y="5626669"/>
            <a:ext cx="39980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PERORATIO FINALE</a:t>
            </a:r>
          </a:p>
          <a:p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conclusione del discorso</a:t>
            </a:r>
            <a:endParaRPr lang="it-IT" dirty="0"/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9ECF0097-422C-4FFE-96CA-5A3136E46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8" y="4059586"/>
            <a:ext cx="1825505" cy="2740998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B19EA689-ED06-440B-B7A5-BF318783E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89" y="4330327"/>
            <a:ext cx="1565621" cy="195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3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16B3183-BA41-4C1D-A3C3-41116C3FC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834887"/>
            <a:ext cx="6390053" cy="56851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288D864-5958-4AD5-BD3D-CED77DF36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" y="3285576"/>
            <a:ext cx="2027584" cy="120182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888D43-EE04-49C2-9F17-570967EFB103}"/>
              </a:ext>
            </a:extLst>
          </p:cNvPr>
          <p:cNvSpPr txBox="1"/>
          <p:nvPr/>
        </p:nvSpPr>
        <p:spPr>
          <a:xfrm>
            <a:off x="291547" y="5287617"/>
            <a:ext cx="3525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8000" b="1" dirty="0">
                <a:solidFill>
                  <a:schemeClr val="accent5">
                    <a:lumMod val="75000"/>
                  </a:schemeClr>
                </a:solidFill>
              </a:rPr>
              <a:t>HOW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BBF6BD-073C-487E-9CA6-D06696E984D0}"/>
              </a:ext>
            </a:extLst>
          </p:cNvPr>
          <p:cNvSpPr txBox="1"/>
          <p:nvPr/>
        </p:nvSpPr>
        <p:spPr>
          <a:xfrm>
            <a:off x="1404730" y="4386470"/>
            <a:ext cx="11794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>
                <a:solidFill>
                  <a:srgbClr val="00206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273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C3BDB58-B7CF-4617-B916-592F5FD79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2" y="2496692"/>
            <a:ext cx="2642616" cy="1578864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E86FF2F5-D437-4B89-BCA9-9C8689A72241}"/>
              </a:ext>
            </a:extLst>
          </p:cNvPr>
          <p:cNvCxnSpPr>
            <a:cxnSpLocks/>
          </p:cNvCxnSpPr>
          <p:nvPr/>
        </p:nvCxnSpPr>
        <p:spPr>
          <a:xfrm flipV="1">
            <a:off x="3563456" y="1224216"/>
            <a:ext cx="2280753" cy="1468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EE65B550-EFB6-4902-80C0-7135A641A674}"/>
              </a:ext>
            </a:extLst>
          </p:cNvPr>
          <p:cNvSpPr/>
          <p:nvPr/>
        </p:nvSpPr>
        <p:spPr>
          <a:xfrm>
            <a:off x="5181600" y="463827"/>
            <a:ext cx="26901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</a:t>
            </a:r>
            <a:endParaRPr lang="it-IT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97241BC-D1C9-4057-A082-F82E48ECF3A2}"/>
              </a:ext>
            </a:extLst>
          </p:cNvPr>
          <p:cNvCxnSpPr>
            <a:cxnSpLocks/>
          </p:cNvCxnSpPr>
          <p:nvPr/>
        </p:nvCxnSpPr>
        <p:spPr>
          <a:xfrm flipV="1">
            <a:off x="3516453" y="2397791"/>
            <a:ext cx="2196238" cy="451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3BF94510-7690-45FD-80A4-2B64E210AEAF}"/>
              </a:ext>
            </a:extLst>
          </p:cNvPr>
          <p:cNvSpPr/>
          <p:nvPr/>
        </p:nvSpPr>
        <p:spPr>
          <a:xfrm>
            <a:off x="4876800" y="1722461"/>
            <a:ext cx="31180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0A907965-04AB-4533-AA95-59B9EC0DDE35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588258" y="3286124"/>
            <a:ext cx="2124433" cy="34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>
            <a:extLst>
              <a:ext uri="{FF2B5EF4-FFF2-40B4-BE49-F238E27FC236}">
                <a16:creationId xmlns:a16="http://schemas.microsoft.com/office/drawing/2014/main" id="{FB332029-1A4B-4AC0-ADCF-00A0C0F6A645}"/>
              </a:ext>
            </a:extLst>
          </p:cNvPr>
          <p:cNvSpPr/>
          <p:nvPr/>
        </p:nvSpPr>
        <p:spPr>
          <a:xfrm>
            <a:off x="5109797" y="2797342"/>
            <a:ext cx="2902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WHEN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99766A1C-92D6-4EF7-90F1-CCF8B9C99FFF}"/>
              </a:ext>
            </a:extLst>
          </p:cNvPr>
          <p:cNvCxnSpPr>
            <a:cxnSpLocks/>
          </p:cNvCxnSpPr>
          <p:nvPr/>
        </p:nvCxnSpPr>
        <p:spPr>
          <a:xfrm>
            <a:off x="3630329" y="3764516"/>
            <a:ext cx="2082362" cy="727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>
            <a:extLst>
              <a:ext uri="{FF2B5EF4-FFF2-40B4-BE49-F238E27FC236}">
                <a16:creationId xmlns:a16="http://schemas.microsoft.com/office/drawing/2014/main" id="{E5E8444D-B0C0-495D-9EDD-54D4B7CAB4C8}"/>
              </a:ext>
            </a:extLst>
          </p:cNvPr>
          <p:cNvSpPr/>
          <p:nvPr/>
        </p:nvSpPr>
        <p:spPr>
          <a:xfrm>
            <a:off x="5486400" y="4022699"/>
            <a:ext cx="2385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</a:t>
            </a:r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DE33E0DE-DDD3-4DFB-B4ED-8C7D552C47A0}"/>
              </a:ext>
            </a:extLst>
          </p:cNvPr>
          <p:cNvCxnSpPr>
            <a:cxnSpLocks/>
          </p:cNvCxnSpPr>
          <p:nvPr/>
        </p:nvCxnSpPr>
        <p:spPr>
          <a:xfrm>
            <a:off x="3630329" y="3819366"/>
            <a:ext cx="2219202" cy="1727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>
            <a:extLst>
              <a:ext uri="{FF2B5EF4-FFF2-40B4-BE49-F238E27FC236}">
                <a16:creationId xmlns:a16="http://schemas.microsoft.com/office/drawing/2014/main" id="{41950A64-9A2D-4B3D-AA59-1A8C969CAA73}"/>
              </a:ext>
            </a:extLst>
          </p:cNvPr>
          <p:cNvSpPr/>
          <p:nvPr/>
        </p:nvSpPr>
        <p:spPr>
          <a:xfrm rot="10800000" flipV="1">
            <a:off x="5486400" y="5076462"/>
            <a:ext cx="2054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7A6718FD-7DA9-4BA8-9003-122B2883DC43}"/>
              </a:ext>
            </a:extLst>
          </p:cNvPr>
          <p:cNvSpPr txBox="1"/>
          <p:nvPr/>
        </p:nvSpPr>
        <p:spPr>
          <a:xfrm>
            <a:off x="7994815" y="1874571"/>
            <a:ext cx="375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Che cosa è avvenuto?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259CD53-9F80-4373-8E6E-A03BFEECBB07}"/>
              </a:ext>
            </a:extLst>
          </p:cNvPr>
          <p:cNvSpPr txBox="1"/>
          <p:nvPr/>
        </p:nvSpPr>
        <p:spPr>
          <a:xfrm>
            <a:off x="8110330" y="715617"/>
            <a:ext cx="329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CHI? Il protagonista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F94C650-71D0-40B4-B045-B97415CF2FD0}"/>
              </a:ext>
            </a:extLst>
          </p:cNvPr>
          <p:cNvSpPr txBox="1"/>
          <p:nvPr/>
        </p:nvSpPr>
        <p:spPr>
          <a:xfrm>
            <a:off x="7994815" y="3057525"/>
            <a:ext cx="4551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Quando è avvenuto il fatto?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EEAF3946-9683-41B2-9333-68C1FAEFE485}"/>
              </a:ext>
            </a:extLst>
          </p:cNvPr>
          <p:cNvSpPr/>
          <p:nvPr/>
        </p:nvSpPr>
        <p:spPr>
          <a:xfrm rot="10800000" flipV="1">
            <a:off x="7705601" y="5187844"/>
            <a:ext cx="5267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   Perché? Quali sono le ragioni</a:t>
            </a:r>
          </a:p>
          <a:p>
            <a:r>
              <a:rPr lang="it-IT" sz="2400" dirty="0"/>
              <a:t>   per cui è avvenuto  il fatto? 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EF161DC7-8E74-40CB-B724-E3D164C42D50}"/>
              </a:ext>
            </a:extLst>
          </p:cNvPr>
          <p:cNvSpPr/>
          <p:nvPr/>
        </p:nvSpPr>
        <p:spPr>
          <a:xfrm rot="10800000" flipH="1" flipV="1">
            <a:off x="7932398" y="4087901"/>
            <a:ext cx="3623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Dove? Dove si è verificato il fatto?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58D3D390-80AD-44E1-86C9-1A1F5AE39561}"/>
              </a:ext>
            </a:extLst>
          </p:cNvPr>
          <p:cNvSpPr/>
          <p:nvPr/>
        </p:nvSpPr>
        <p:spPr>
          <a:xfrm flipH="1">
            <a:off x="5844208" y="5959659"/>
            <a:ext cx="3697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b="1" dirty="0">
                <a:solidFill>
                  <a:srgbClr val="FF0000"/>
                </a:solidFill>
              </a:rPr>
              <a:t>HOW</a:t>
            </a:r>
            <a:endParaRPr lang="it-IT" sz="5400" dirty="0">
              <a:solidFill>
                <a:srgbClr val="FF0000"/>
              </a:solidFill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49D89098-3AD8-4436-9112-F92AE6CCB2F1}"/>
              </a:ext>
            </a:extLst>
          </p:cNvPr>
          <p:cNvSpPr txBox="1"/>
          <p:nvPr/>
        </p:nvSpPr>
        <p:spPr>
          <a:xfrm flipH="1">
            <a:off x="5321284" y="5959659"/>
            <a:ext cx="880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/>
              <a:t>+</a:t>
            </a: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98799257-47E1-46E5-A084-B356A92108E7}"/>
              </a:ext>
            </a:extLst>
          </p:cNvPr>
          <p:cNvSpPr/>
          <p:nvPr/>
        </p:nvSpPr>
        <p:spPr>
          <a:xfrm rot="10800000" flipH="1" flipV="1">
            <a:off x="7932399" y="6163360"/>
            <a:ext cx="3814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Come? Come è avvenuto il fatto? </a:t>
            </a:r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8A596A4B-F66D-4985-AE7E-884E2C46F7B9}"/>
              </a:ext>
            </a:extLst>
          </p:cNvPr>
          <p:cNvCxnSpPr>
            <a:cxnSpLocks/>
            <a:endCxn id="63" idx="3"/>
          </p:cNvCxnSpPr>
          <p:nvPr/>
        </p:nvCxnSpPr>
        <p:spPr>
          <a:xfrm>
            <a:off x="3630329" y="4022699"/>
            <a:ext cx="2213879" cy="239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tangolo 68">
            <a:extLst>
              <a:ext uri="{FF2B5EF4-FFF2-40B4-BE49-F238E27FC236}">
                <a16:creationId xmlns:a16="http://schemas.microsoft.com/office/drawing/2014/main" id="{6F9049D1-15FD-4765-BA92-48912430405F}"/>
              </a:ext>
            </a:extLst>
          </p:cNvPr>
          <p:cNvSpPr/>
          <p:nvPr/>
        </p:nvSpPr>
        <p:spPr>
          <a:xfrm flipH="1">
            <a:off x="198842" y="4278889"/>
            <a:ext cx="49573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Prendiamo l’incipit del</a:t>
            </a: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Barone Rampante</a:t>
            </a: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 Italo Calvino:</a:t>
            </a:r>
          </a:p>
          <a:p>
            <a:b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it-IT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 il 15 di giugno del 1767 che Cosimo Piovasco di Rondò, mio fratello, sedette per l’ultima volta in mezzo a noi.</a:t>
            </a: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b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07819FB-2575-4353-AD71-4D3AF91BF976}"/>
              </a:ext>
            </a:extLst>
          </p:cNvPr>
          <p:cNvSpPr/>
          <p:nvPr/>
        </p:nvSpPr>
        <p:spPr>
          <a:xfrm>
            <a:off x="569843" y="463827"/>
            <a:ext cx="93162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Le ‘</a:t>
            </a:r>
            <a:r>
              <a:rPr lang="it-IT" sz="2400" b="1" i="1" dirty="0">
                <a:solidFill>
                  <a:srgbClr val="FF0000"/>
                </a:solidFill>
              </a:rPr>
              <a:t>’famose 5W’’ </a:t>
            </a:r>
            <a:r>
              <a:rPr lang="it-IT" sz="2400" dirty="0"/>
              <a:t>sono le iniziali </a:t>
            </a:r>
          </a:p>
          <a:p>
            <a:r>
              <a:rPr lang="it-IT" sz="2400" dirty="0"/>
              <a:t>delle parole inglesi che traducono</a:t>
            </a:r>
          </a:p>
          <a:p>
            <a:r>
              <a:rPr lang="it-IT" sz="2400" dirty="0"/>
              <a:t>le domande  che si pone ogni</a:t>
            </a:r>
          </a:p>
          <a:p>
            <a:r>
              <a:rPr lang="it-IT" sz="2400" dirty="0"/>
              <a:t> lettore di fronte a un fatto.</a:t>
            </a:r>
          </a:p>
        </p:txBody>
      </p:sp>
    </p:spTree>
    <p:extLst>
      <p:ext uri="{BB962C8B-B14F-4D97-AF65-F5344CB8AC3E}">
        <p14:creationId xmlns:p14="http://schemas.microsoft.com/office/powerpoint/2010/main" val="9154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DD0ED89-5418-49E5-9393-6BDA41E50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36" y="9136"/>
            <a:ext cx="7381460" cy="567881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952345-AD3F-4999-80BF-2B0D49DCCBD5}"/>
              </a:ext>
            </a:extLst>
          </p:cNvPr>
          <p:cNvSpPr txBox="1"/>
          <p:nvPr/>
        </p:nvSpPr>
        <p:spPr>
          <a:xfrm>
            <a:off x="424069" y="5687953"/>
            <a:ext cx="1142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metodo era usato fin dall’antichità (Ermagora di </a:t>
            </a:r>
            <a:r>
              <a:rPr lang="it-IT" dirty="0" err="1"/>
              <a:t>Temno</a:t>
            </a:r>
            <a:r>
              <a:rPr lang="it-IT" dirty="0"/>
              <a:t>, II sec. </a:t>
            </a:r>
            <a:r>
              <a:rPr lang="it-IT" dirty="0" err="1"/>
              <a:t>a.c.</a:t>
            </a:r>
            <a:r>
              <a:rPr lang="it-IT" dirty="0"/>
              <a:t>) e venne ripreso da vari autori, fra cui Cicerone e San Tommaso d’Aquino. Questo  prospetto confronta  gli otto passi di Tommaso e le doppie </a:t>
            </a:r>
            <a:r>
              <a:rPr lang="it-IT" b="1" dirty="0">
                <a:solidFill>
                  <a:srgbClr val="FF0000"/>
                </a:solidFill>
              </a:rPr>
              <a:t>W</a:t>
            </a:r>
            <a:r>
              <a:rPr lang="it-IT" dirty="0"/>
              <a:t> anglosassoni. </a:t>
            </a:r>
            <a:br>
              <a:rPr lang="it-IT" dirty="0"/>
            </a:br>
            <a:r>
              <a:rPr lang="it-IT" dirty="0"/>
              <a:t>Read more </a:t>
            </a:r>
            <a:r>
              <a:rPr lang="it-IT" dirty="0" err="1"/>
              <a:t>at</a:t>
            </a:r>
            <a:r>
              <a:rPr lang="it-IT" dirty="0"/>
              <a:t> http://www.umbertosantucci.it/atlante/le-cinque-w/#BKcTzukK2cPYXdGq.99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5277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9718B84-A6D9-4540-ADD7-3420543D6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6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D2865A7-800C-4AE8-A0E2-50A5667E1C14}"/>
              </a:ext>
            </a:extLst>
          </p:cNvPr>
          <p:cNvSpPr/>
          <p:nvPr/>
        </p:nvSpPr>
        <p:spPr>
          <a:xfrm>
            <a:off x="-238540" y="2919803"/>
            <a:ext cx="58044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IL TESTO</a:t>
            </a:r>
            <a:endParaRPr lang="it-IT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BBBC458-5084-4329-954C-EEE15415660F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4272998" y="2437712"/>
            <a:ext cx="2482297" cy="1142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>
            <a:extLst>
              <a:ext uri="{FF2B5EF4-FFF2-40B4-BE49-F238E27FC236}">
                <a16:creationId xmlns:a16="http://schemas.microsoft.com/office/drawing/2014/main" id="{0BE257CE-1B5F-4337-A791-EDF599DA7503}"/>
              </a:ext>
            </a:extLst>
          </p:cNvPr>
          <p:cNvSpPr/>
          <p:nvPr/>
        </p:nvSpPr>
        <p:spPr>
          <a:xfrm>
            <a:off x="6755295" y="1692989"/>
            <a:ext cx="4248772" cy="148944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FF37C05-5D5A-4746-A58B-878AF24BD7F7}"/>
              </a:ext>
            </a:extLst>
          </p:cNvPr>
          <p:cNvSpPr/>
          <p:nvPr/>
        </p:nvSpPr>
        <p:spPr>
          <a:xfrm>
            <a:off x="7063409" y="2133314"/>
            <a:ext cx="31092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CONTENUTO</a:t>
            </a:r>
            <a:endParaRPr lang="it-IT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878AF74-9615-4C14-874E-739E7CD83B65}"/>
              </a:ext>
            </a:extLst>
          </p:cNvPr>
          <p:cNvSpPr/>
          <p:nvPr/>
        </p:nvSpPr>
        <p:spPr>
          <a:xfrm>
            <a:off x="6318388" y="3227001"/>
            <a:ext cx="5473148" cy="19449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0917B5B-E7D8-4B72-9E23-C6C3A604B4B5}"/>
              </a:ext>
            </a:extLst>
          </p:cNvPr>
          <p:cNvSpPr/>
          <p:nvPr/>
        </p:nvSpPr>
        <p:spPr>
          <a:xfrm rot="10800000" flipV="1">
            <a:off x="6318387" y="3703075"/>
            <a:ext cx="50254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ARGOMENTAZIONE</a:t>
            </a:r>
            <a:endParaRPr lang="it-IT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E2B3A1B4-E816-4DCD-82D3-C0F8CECFCB76}"/>
              </a:ext>
            </a:extLst>
          </p:cNvPr>
          <p:cNvSpPr/>
          <p:nvPr/>
        </p:nvSpPr>
        <p:spPr>
          <a:xfrm>
            <a:off x="6318387" y="5209006"/>
            <a:ext cx="5303770" cy="16164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BD204B5-5AFF-4BB7-AF61-C0F28BBB5D46}"/>
              </a:ext>
            </a:extLst>
          </p:cNvPr>
          <p:cNvSpPr/>
          <p:nvPr/>
        </p:nvSpPr>
        <p:spPr>
          <a:xfrm rot="10800000" flipH="1" flipV="1">
            <a:off x="6109253" y="5537676"/>
            <a:ext cx="52346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FORMA/</a:t>
            </a:r>
            <a:r>
              <a:rPr lang="it-IT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STILE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5177AC6B-7732-4AD1-A09D-0CA0EA0F65D4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4314825" y="3582306"/>
            <a:ext cx="2003563" cy="617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10EB6CB-DF8E-4291-A9CD-92AB7B44B872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4104446" y="3585951"/>
            <a:ext cx="2213941" cy="2431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5AAD959-8214-4EBE-A219-7197022E9C47}"/>
              </a:ext>
            </a:extLst>
          </p:cNvPr>
          <p:cNvCxnSpPr>
            <a:cxnSpLocks/>
          </p:cNvCxnSpPr>
          <p:nvPr/>
        </p:nvCxnSpPr>
        <p:spPr>
          <a:xfrm flipV="1">
            <a:off x="4283144" y="748674"/>
            <a:ext cx="2586038" cy="2771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>
            <a:extLst>
              <a:ext uri="{FF2B5EF4-FFF2-40B4-BE49-F238E27FC236}">
                <a16:creationId xmlns:a16="http://schemas.microsoft.com/office/drawing/2014/main" id="{F85325E5-DC3F-4414-80B8-5645A2838B64}"/>
              </a:ext>
            </a:extLst>
          </p:cNvPr>
          <p:cNvSpPr/>
          <p:nvPr/>
        </p:nvSpPr>
        <p:spPr>
          <a:xfrm>
            <a:off x="6869182" y="156520"/>
            <a:ext cx="3851826" cy="15055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B6D90D4-7FDC-4943-A786-602F30ACE941}"/>
              </a:ext>
            </a:extLst>
          </p:cNvPr>
          <p:cNvSpPr/>
          <p:nvPr/>
        </p:nvSpPr>
        <p:spPr>
          <a:xfrm>
            <a:off x="6639029" y="156520"/>
            <a:ext cx="44711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TIPOLOGIA</a:t>
            </a:r>
          </a:p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TESTUALE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5AF6634-FFAA-41EA-8427-A97AD10F2B82}"/>
              </a:ext>
            </a:extLst>
          </p:cNvPr>
          <p:cNvSpPr/>
          <p:nvPr/>
        </p:nvSpPr>
        <p:spPr>
          <a:xfrm rot="10800000" flipH="1" flipV="1">
            <a:off x="821636" y="4149405"/>
            <a:ext cx="40949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tèsto</a:t>
            </a:r>
            <a:r>
              <a:rPr lang="it-IT" sz="2000" dirty="0"/>
              <a:t> (e </a:t>
            </a:r>
            <a:r>
              <a:rPr lang="it-IT" sz="2000" dirty="0" err="1"/>
              <a:t>tèxto</a:t>
            </a:r>
            <a:r>
              <a:rPr lang="it-IT" sz="2000" dirty="0"/>
              <a:t>) </a:t>
            </a:r>
            <a:r>
              <a:rPr lang="it-IT" sz="2000" dirty="0" err="1"/>
              <a:t>agg</a:t>
            </a:r>
            <a:r>
              <a:rPr lang="it-IT" sz="2000" dirty="0"/>
              <a:t>. [dal </a:t>
            </a:r>
            <a:r>
              <a:rPr lang="it-IT" sz="2000" dirty="0" err="1"/>
              <a:t>lat</a:t>
            </a:r>
            <a:r>
              <a:rPr lang="it-IT" sz="2000" dirty="0"/>
              <a:t>. </a:t>
            </a:r>
            <a:r>
              <a:rPr lang="it-IT" sz="2000" dirty="0" err="1"/>
              <a:t>textus</a:t>
            </a:r>
            <a:r>
              <a:rPr lang="it-IT" sz="2000" dirty="0"/>
              <a:t>, part. pass. di </a:t>
            </a:r>
            <a:r>
              <a:rPr lang="it-IT" sz="2000" dirty="0" err="1"/>
              <a:t>texĕre</a:t>
            </a:r>
            <a:r>
              <a:rPr lang="it-IT" sz="2000" dirty="0"/>
              <a:t> «tessere»], «intrecciare»; sta ad indicare un tessuto di parole, un intreccio di frasi, un insieme di informazioni in relazione tra loro in modo da formare un tutto unito e coerente.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C5499A-BAC1-4B77-94C1-EE564E591A88}"/>
              </a:ext>
            </a:extLst>
          </p:cNvPr>
          <p:cNvSpPr txBox="1"/>
          <p:nvPr/>
        </p:nvSpPr>
        <p:spPr>
          <a:xfrm>
            <a:off x="431319" y="748674"/>
            <a:ext cx="5677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/>
              <a:t>Ogni discorso è fatto di </a:t>
            </a:r>
            <a:r>
              <a:rPr lang="it-IT" sz="2400" i="1" dirty="0">
                <a:solidFill>
                  <a:srgbClr val="FF0000"/>
                </a:solidFill>
              </a:rPr>
              <a:t>contenuto </a:t>
            </a:r>
            <a:r>
              <a:rPr lang="it-IT" sz="2400" i="1" dirty="0"/>
              <a:t>e di parole: le parole non trovano collocazione se viene a mancare il contenuto e il contenuto non si può esprimere con chiarezza se mancano le </a:t>
            </a:r>
            <a:r>
              <a:rPr lang="it-IT" sz="2400" i="1" dirty="0">
                <a:solidFill>
                  <a:srgbClr val="FF0000"/>
                </a:solidFill>
              </a:rPr>
              <a:t>parole.</a:t>
            </a:r>
          </a:p>
          <a:p>
            <a:pPr algn="ctr"/>
            <a:r>
              <a:rPr lang="it-IT" sz="2400" dirty="0"/>
              <a:t>(</a:t>
            </a:r>
            <a:r>
              <a:rPr lang="it-IT" sz="2400" dirty="0" err="1"/>
              <a:t>Cic</a:t>
            </a:r>
            <a:r>
              <a:rPr lang="it-IT" sz="2400" dirty="0"/>
              <a:t>. Orator, III, 19,7) </a:t>
            </a:r>
          </a:p>
        </p:txBody>
      </p:sp>
    </p:spTree>
    <p:extLst>
      <p:ext uri="{BB962C8B-B14F-4D97-AF65-F5344CB8AC3E}">
        <p14:creationId xmlns:p14="http://schemas.microsoft.com/office/powerpoint/2010/main" val="3353894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83EFAA6-A593-4D3E-B06E-AE0F818F480C}"/>
              </a:ext>
            </a:extLst>
          </p:cNvPr>
          <p:cNvCxnSpPr>
            <a:cxnSpLocks/>
          </p:cNvCxnSpPr>
          <p:nvPr/>
        </p:nvCxnSpPr>
        <p:spPr>
          <a:xfrm>
            <a:off x="2266122" y="1084642"/>
            <a:ext cx="0" cy="496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FCF1BB42-E901-4A4B-BDD3-1CDF25214F6A}"/>
              </a:ext>
            </a:extLst>
          </p:cNvPr>
          <p:cNvSpPr/>
          <p:nvPr/>
        </p:nvSpPr>
        <p:spPr>
          <a:xfrm flipH="1">
            <a:off x="516835" y="1389143"/>
            <a:ext cx="32997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COERENZA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B2C25D8-15BA-4D62-9CD8-FCB40E2D0A83}"/>
              </a:ext>
            </a:extLst>
          </p:cNvPr>
          <p:cNvCxnSpPr>
            <a:cxnSpLocks/>
          </p:cNvCxnSpPr>
          <p:nvPr/>
        </p:nvCxnSpPr>
        <p:spPr>
          <a:xfrm>
            <a:off x="10018643" y="1084642"/>
            <a:ext cx="0" cy="503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57ACF423-CA5B-47DB-8EF3-023250F3BF4A}"/>
              </a:ext>
            </a:extLst>
          </p:cNvPr>
          <p:cNvSpPr/>
          <p:nvPr/>
        </p:nvSpPr>
        <p:spPr>
          <a:xfrm rot="10800000" flipH="1" flipV="1">
            <a:off x="4598504" y="1394117"/>
            <a:ext cx="32335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COESIONE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6FC69AFE-AA5C-4CB7-B995-DC90A354A6E9}"/>
              </a:ext>
            </a:extLst>
          </p:cNvPr>
          <p:cNvCxnSpPr>
            <a:cxnSpLocks/>
          </p:cNvCxnSpPr>
          <p:nvPr/>
        </p:nvCxnSpPr>
        <p:spPr>
          <a:xfrm>
            <a:off x="6017099" y="1084642"/>
            <a:ext cx="0" cy="503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DB420EED-9542-4B3A-90E3-3EDE7F8D93AF}"/>
              </a:ext>
            </a:extLst>
          </p:cNvPr>
          <p:cNvSpPr/>
          <p:nvPr/>
        </p:nvSpPr>
        <p:spPr>
          <a:xfrm flipH="1">
            <a:off x="7832034" y="1389143"/>
            <a:ext cx="42406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CORRETTEZZA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738A2BD1-FA4A-43C0-97B1-D71AAAE19268}"/>
              </a:ext>
            </a:extLst>
          </p:cNvPr>
          <p:cNvSpPr/>
          <p:nvPr/>
        </p:nvSpPr>
        <p:spPr>
          <a:xfrm>
            <a:off x="4890052" y="2524641"/>
            <a:ext cx="2941982" cy="37503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/>
              <a:t>La coesione </a:t>
            </a:r>
            <a:r>
              <a:rPr lang="it-IT" dirty="0"/>
              <a:t>è l’insieme di legami grammaticali che tengono unito un testo .</a:t>
            </a:r>
          </a:p>
          <a:p>
            <a:r>
              <a:rPr lang="it-IT" dirty="0"/>
              <a:t>Se manca la coesione, il testo è percepito come un insieme di parole o frasi</a:t>
            </a:r>
          </a:p>
          <a:p>
            <a:r>
              <a:rPr lang="it-IT" dirty="0"/>
              <a:t> non collegate tra di loro. Per ottenere un testo coeso è essenziale l’uso </a:t>
            </a:r>
          </a:p>
          <a:p>
            <a:r>
              <a:rPr lang="it-IT" dirty="0"/>
              <a:t>dei connettivi (d’altra parte, ancora, perciò, di conseguenza etc..)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65B267A5-B86C-4E75-9DC6-B466B7B6FF3D}"/>
              </a:ext>
            </a:extLst>
          </p:cNvPr>
          <p:cNvSpPr/>
          <p:nvPr/>
        </p:nvSpPr>
        <p:spPr>
          <a:xfrm>
            <a:off x="8362121" y="2514985"/>
            <a:ext cx="3485319" cy="39689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/>
              <a:t>La correttezza </a:t>
            </a:r>
            <a:r>
              <a:rPr lang="it-IT" dirty="0"/>
              <a:t>consiste nel rispetto delle regole della lingua in cui il testo è scritto. In particolare, dipende: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dal rispetto delle regole ortografiche (accenti, apostrofi, etc..)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Dall’osservanza delle regole grammaticali, sia a livello sintattico che morfologico (uso dei tempi verbali, concordanze, </a:t>
            </a:r>
            <a:r>
              <a:rPr lang="it-IT" dirty="0" err="1"/>
              <a:t>etc</a:t>
            </a:r>
            <a:r>
              <a:rPr lang="it-IT" dirty="0"/>
              <a:t>…)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Dal corretto utilizzo della punteggiatura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B686285D-D000-4098-ABB3-C5D7C6D12BE9}"/>
              </a:ext>
            </a:extLst>
          </p:cNvPr>
          <p:cNvSpPr/>
          <p:nvPr/>
        </p:nvSpPr>
        <p:spPr>
          <a:xfrm>
            <a:off x="357810" y="2332382"/>
            <a:ext cx="4002155" cy="43997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È l’unità e la continuità di senso e di stile di un testo. </a:t>
            </a:r>
            <a:r>
              <a:rPr lang="it-IT" sz="1600" dirty="0"/>
              <a:t>Può essere di due tipi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LOGICA, </a:t>
            </a:r>
            <a:r>
              <a:rPr lang="it-IT" sz="1600" dirty="0"/>
              <a:t>le idee sono esposte con ordine, </a:t>
            </a:r>
          </a:p>
          <a:p>
            <a:r>
              <a:rPr lang="it-IT" sz="1600" dirty="0"/>
              <a:t> secondo un filo logico. Non ci devono essere concetti estranei all’argomento trattato  o in </a:t>
            </a:r>
            <a:r>
              <a:rPr lang="it-IT" sz="1600" dirty="0" err="1"/>
              <a:t>copreciso</a:t>
            </a:r>
            <a:r>
              <a:rPr lang="it-IT" sz="1600" dirty="0"/>
              <a:t> «</a:t>
            </a:r>
            <a:r>
              <a:rPr lang="it-IT" sz="1600" dirty="0" err="1"/>
              <a:t>ntraddizione</a:t>
            </a:r>
            <a:r>
              <a:rPr lang="it-IT" sz="1600" dirty="0"/>
              <a:t> tra di loro. Il testo deve contenere tutte le informazioni necessarie per essere pienamente compreso.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LINGUISTICA</a:t>
            </a:r>
            <a:r>
              <a:rPr lang="it-IT" sz="1600" dirty="0"/>
              <a:t>: il registro linguistico, il lessico e la sintassi devono essere omogenei e uniformi  nelle varie parti del testo senza cambi di stile.</a:t>
            </a:r>
          </a:p>
          <a:p>
            <a:r>
              <a:rPr lang="it-IT" sz="1600" dirty="0"/>
              <a:t>     Non è opportuno usare nello stesso testo</a:t>
            </a:r>
          </a:p>
          <a:p>
            <a:r>
              <a:rPr lang="it-IT" sz="1600" dirty="0"/>
              <a:t>     parole o espressioni appartenenti a campi</a:t>
            </a:r>
          </a:p>
          <a:p>
            <a:r>
              <a:rPr lang="it-IT" sz="1600" dirty="0"/>
              <a:t>     linguistici differenti  (alto, medio, basso)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EEED2B1A-9183-49B9-9026-C1E9E762CFE9}"/>
              </a:ext>
            </a:extLst>
          </p:cNvPr>
          <p:cNvSpPr/>
          <p:nvPr/>
        </p:nvSpPr>
        <p:spPr>
          <a:xfrm>
            <a:off x="2093843" y="132522"/>
            <a:ext cx="8203096" cy="957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08EB58C3-274C-4403-9175-7F7228C10D18}"/>
              </a:ext>
            </a:extLst>
          </p:cNvPr>
          <p:cNvSpPr/>
          <p:nvPr/>
        </p:nvSpPr>
        <p:spPr>
          <a:xfrm rot="10800000" flipV="1">
            <a:off x="2093841" y="173277"/>
            <a:ext cx="7792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REGOLA DELLE 3 C</a:t>
            </a:r>
          </a:p>
        </p:txBody>
      </p:sp>
    </p:spTree>
    <p:extLst>
      <p:ext uri="{BB962C8B-B14F-4D97-AF65-F5344CB8AC3E}">
        <p14:creationId xmlns:p14="http://schemas.microsoft.com/office/powerpoint/2010/main" val="2395777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B797A9C9-5E5F-443F-A93D-BB7D1C750562}"/>
              </a:ext>
            </a:extLst>
          </p:cNvPr>
          <p:cNvSpPr/>
          <p:nvPr/>
        </p:nvSpPr>
        <p:spPr>
          <a:xfrm>
            <a:off x="1457739" y="291547"/>
            <a:ext cx="831318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PROPOSITO DI LESSICO…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5AD9A73-A831-4689-A143-8B81F6073E92}"/>
              </a:ext>
            </a:extLst>
          </p:cNvPr>
          <p:cNvSpPr/>
          <p:nvPr/>
        </p:nvSpPr>
        <p:spPr>
          <a:xfrm>
            <a:off x="1205949" y="1524000"/>
            <a:ext cx="1009815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Evitare le ripetizioni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termini non appropriati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termini colloquiali, bassi gergali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termini generici (</a:t>
            </a:r>
            <a:r>
              <a:rPr lang="it-IT" sz="28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cosa, persona, roba</a:t>
            </a:r>
            <a:r>
              <a:rPr lang="it-IT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Eccessivamente ricercati, arcaici, in disuso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termini di moda corrente: </a:t>
            </a:r>
            <a:r>
              <a:rPr lang="it-IT" sz="2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 attimino, assolutamente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Eccessivamente formali o burocratici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Utilizzare l’adeguato linguaggio specifico di ciascuna disciplina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667708-4A2F-436B-9117-354BD0C8D09B}"/>
              </a:ext>
            </a:extLst>
          </p:cNvPr>
          <p:cNvSpPr txBox="1"/>
          <p:nvPr/>
        </p:nvSpPr>
        <p:spPr>
          <a:xfrm>
            <a:off x="1205949" y="5181600"/>
            <a:ext cx="100981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N.B Italo Calvino, partendo dalla constatazione che il linguaggio venga usato in modo sempre più </a:t>
            </a:r>
            <a:r>
              <a:rPr lang="it-IT" sz="2400" i="1" dirty="0">
                <a:solidFill>
                  <a:srgbClr val="FF0000"/>
                </a:solidFill>
              </a:rPr>
              <a:t>approssimativo, casuale e sbadato</a:t>
            </a:r>
            <a:r>
              <a:rPr lang="it-IT" sz="2400" dirty="0"/>
              <a:t>, nelle </a:t>
            </a:r>
            <a:r>
              <a:rPr lang="it-IT" sz="2400" i="1" dirty="0"/>
              <a:t>Lezioni americane </a:t>
            </a:r>
            <a:r>
              <a:rPr lang="it-IT" sz="2400" dirty="0"/>
              <a:t>inseriva «</a:t>
            </a:r>
            <a:r>
              <a:rPr lang="it-IT" sz="2400" dirty="0">
                <a:solidFill>
                  <a:srgbClr val="FF0000"/>
                </a:solidFill>
              </a:rPr>
              <a:t>La correttezza</a:t>
            </a:r>
            <a:r>
              <a:rPr lang="it-IT" sz="2400" dirty="0"/>
              <a:t>» tra i sei insegnamenti essenziali per il nuovo millennio</a:t>
            </a:r>
            <a:r>
              <a:rPr lang="it-I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6396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17B7B64-AF07-45FC-82FE-E44531A9C4EC}"/>
              </a:ext>
            </a:extLst>
          </p:cNvPr>
          <p:cNvSpPr/>
          <p:nvPr/>
        </p:nvSpPr>
        <p:spPr>
          <a:xfrm>
            <a:off x="1179443" y="318052"/>
            <a:ext cx="10164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PROPOSITO DI ARGOMENTARE…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231D7F-CF9C-4BB2-BDD1-F6299F20964D}"/>
              </a:ext>
            </a:extLst>
          </p:cNvPr>
          <p:cNvSpPr txBox="1"/>
          <p:nvPr/>
        </p:nvSpPr>
        <p:spPr>
          <a:xfrm>
            <a:off x="1179443" y="1321475"/>
            <a:ext cx="980833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ARGOMENTARE</a:t>
            </a:r>
            <a:r>
              <a:rPr lang="it-IT" b="1" dirty="0"/>
              <a:t>:</a:t>
            </a:r>
            <a:r>
              <a:rPr lang="it-IT" dirty="0"/>
              <a:t> </a:t>
            </a:r>
            <a:r>
              <a:rPr lang="it-IT" sz="2000" dirty="0"/>
              <a:t>Argomentare significa parlare di tema (problema) sostenendo un’opinione (tesi), ricorrendo a ragionamenti o prove (argomenti). Un testo, o una sua parte si dicono argomentativi quando hanno come scopo quello di convincere l’interlocutore che la tesi che si sostiene è esatta.</a:t>
            </a:r>
          </a:p>
          <a:p>
            <a:r>
              <a:rPr lang="it-IT" b="1" dirty="0">
                <a:solidFill>
                  <a:srgbClr val="FF0000"/>
                </a:solidFill>
              </a:rPr>
              <a:t>STRUTTURA</a:t>
            </a:r>
            <a:r>
              <a:rPr lang="it-IT" dirty="0"/>
              <a:t>: Un testo argomentativo ha una struttura riconducibile allo schema seguente:</a:t>
            </a:r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3257ECE-4C65-4684-91FB-623012720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407702"/>
              </p:ext>
            </p:extLst>
          </p:nvPr>
        </p:nvGraphicFramePr>
        <p:xfrm>
          <a:off x="1060174" y="3226225"/>
          <a:ext cx="10283688" cy="3604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172">
                  <a:extLst>
                    <a:ext uri="{9D8B030D-6E8A-4147-A177-3AD203B41FA5}">
                      <a16:colId xmlns:a16="http://schemas.microsoft.com/office/drawing/2014/main" val="4283269888"/>
                    </a:ext>
                  </a:extLst>
                </a:gridCol>
                <a:gridCol w="5816516">
                  <a:extLst>
                    <a:ext uri="{9D8B030D-6E8A-4147-A177-3AD203B41FA5}">
                      <a16:colId xmlns:a16="http://schemas.microsoft.com/office/drawing/2014/main" val="3485412122"/>
                    </a:ext>
                  </a:extLst>
                </a:gridCol>
              </a:tblGrid>
              <a:tr h="528679">
                <a:tc>
                  <a:txBody>
                    <a:bodyPr/>
                    <a:lstStyle/>
                    <a:p>
                      <a:pPr algn="ctr"/>
                      <a:r>
                        <a:rPr lang="it-IT" sz="3200" dirty="0">
                          <a:solidFill>
                            <a:srgbClr val="FF0000"/>
                          </a:solidFill>
                        </a:rPr>
                        <a:t>Problema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FF0000"/>
                          </a:solidFill>
                        </a:rPr>
                        <a:t>Presentazione del problema di cui si discute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813767"/>
                  </a:ext>
                </a:extLst>
              </a:tr>
              <a:tr h="473029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Opinione di chi scrive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157711"/>
                  </a:ext>
                </a:extLst>
              </a:tr>
              <a:tr h="41737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Argomenti della 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Prove, ragionamenti, esempi a sostegno della tesi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370702"/>
                  </a:ext>
                </a:extLst>
              </a:tr>
              <a:tr h="41737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Antitesi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Opinione contraria a quella di chi scrive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642067"/>
                  </a:ext>
                </a:extLst>
              </a:tr>
              <a:tr h="58433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Argomenti dell’antitesi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Prove, ragionamenti, esempi a sostegno della antitesi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208033"/>
                  </a:ext>
                </a:extLst>
              </a:tr>
              <a:tr h="495396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/>
                        <a:t>Confutazione dell’antitesi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Dimostrazione dell’infondatezza degli argomenti dell’antitesi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186091"/>
                  </a:ext>
                </a:extLst>
              </a:tr>
              <a:tr h="41737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Conclusioni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Bilancio finale con conferma della tesi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422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81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Amori grammaticalmente scorretti">
            <a:extLst>
              <a:ext uri="{FF2B5EF4-FFF2-40B4-BE49-F238E27FC236}">
                <a16:creationId xmlns:a16="http://schemas.microsoft.com/office/drawing/2014/main" id="{F1B18A54-FB51-48EF-BBE4-C7EA4DDB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204913"/>
            <a:ext cx="39433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isultati immagini per scritte sui muri scorrette">
            <a:extLst>
              <a:ext uri="{FF2B5EF4-FFF2-40B4-BE49-F238E27FC236}">
                <a16:creationId xmlns:a16="http://schemas.microsoft.com/office/drawing/2014/main" id="{52F7173B-DF8E-49EE-876D-6B6BB6633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204913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49C768B-E914-4C79-9768-8FA65ADF4F32}"/>
              </a:ext>
            </a:extLst>
          </p:cNvPr>
          <p:cNvSpPr/>
          <p:nvPr/>
        </p:nvSpPr>
        <p:spPr>
          <a:xfrm>
            <a:off x="1" y="-92764"/>
            <a:ext cx="1183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ANCORA A PROPOSITO DI </a:t>
            </a:r>
          </a:p>
          <a:p>
            <a:pPr algn="ctr"/>
            <a:r>
              <a:rPr lang="it-IT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ARGOMENTARE… (strumenti)</a:t>
            </a:r>
            <a:endParaRPr lang="it-IT" sz="40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425BB93-F712-41E2-9E37-8B9475D65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83678"/>
              </p:ext>
            </p:extLst>
          </p:nvPr>
        </p:nvGraphicFramePr>
        <p:xfrm>
          <a:off x="556592" y="1391478"/>
          <a:ext cx="10800521" cy="532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64">
                  <a:extLst>
                    <a:ext uri="{9D8B030D-6E8A-4147-A177-3AD203B41FA5}">
                      <a16:colId xmlns:a16="http://schemas.microsoft.com/office/drawing/2014/main" val="991736866"/>
                    </a:ext>
                  </a:extLst>
                </a:gridCol>
                <a:gridCol w="4242857">
                  <a:extLst>
                    <a:ext uri="{9D8B030D-6E8A-4147-A177-3AD203B41FA5}">
                      <a16:colId xmlns:a16="http://schemas.microsoft.com/office/drawing/2014/main" val="1314719153"/>
                    </a:ext>
                  </a:extLst>
                </a:gridCol>
                <a:gridCol w="5043700">
                  <a:extLst>
                    <a:ext uri="{9D8B030D-6E8A-4147-A177-3AD203B41FA5}">
                      <a16:colId xmlns:a16="http://schemas.microsoft.com/office/drawing/2014/main" val="1583104187"/>
                    </a:ext>
                  </a:extLst>
                </a:gridCol>
              </a:tblGrid>
              <a:tr h="464620">
                <a:tc>
                  <a:txBody>
                    <a:bodyPr/>
                    <a:lstStyle/>
                    <a:p>
                      <a:r>
                        <a:rPr lang="it-IT" dirty="0"/>
                        <a:t>Tecnica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Spiegazione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Esempio:  i danni del fumo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900366"/>
                  </a:ext>
                </a:extLst>
              </a:tr>
              <a:tr h="887217">
                <a:tc>
                  <a:txBody>
                    <a:bodyPr/>
                    <a:lstStyle/>
                    <a:p>
                      <a:r>
                        <a:rPr lang="it-IT" dirty="0"/>
                        <a:t>Argomenti</a:t>
                      </a:r>
                    </a:p>
                    <a:p>
                      <a:r>
                        <a:rPr lang="it-IT" dirty="0"/>
                        <a:t>concreti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 presentano esempi, dati statistici,</a:t>
                      </a:r>
                    </a:p>
                    <a:p>
                      <a:r>
                        <a:rPr lang="it-IT" dirty="0"/>
                        <a:t>fatti noti a tutti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Un’alta percentuale di fumatori muore per i danni del fumo: di questi la metà nella fascia di età tra i 35 e i 65 anni…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998431"/>
                  </a:ext>
                </a:extLst>
              </a:tr>
              <a:tr h="887217">
                <a:tc>
                  <a:txBody>
                    <a:bodyPr/>
                    <a:lstStyle/>
                    <a:p>
                      <a:r>
                        <a:rPr lang="it-IT" dirty="0"/>
                        <a:t>Argomenti </a:t>
                      </a:r>
                    </a:p>
                    <a:p>
                      <a:r>
                        <a:rPr lang="it-IT" dirty="0"/>
                        <a:t>d’autorità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 cita l’opinione di esperti in materia:</a:t>
                      </a:r>
                    </a:p>
                    <a:p>
                      <a:r>
                        <a:rPr lang="it-IT" dirty="0"/>
                        <a:t>Medici, scienziati, istituti di ricerca con i dati di riferimento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Come afferma l’oncologo…iniziare a fumare precocemente aumenta molto la probabilità di contrarre gravi malattie ai polmoni…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839547"/>
                  </a:ext>
                </a:extLst>
              </a:tr>
              <a:tr h="887217">
                <a:tc>
                  <a:txBody>
                    <a:bodyPr/>
                    <a:lstStyle/>
                    <a:p>
                      <a:r>
                        <a:rPr lang="it-IT" dirty="0"/>
                        <a:t>Argomenti </a:t>
                      </a:r>
                    </a:p>
                    <a:p>
                      <a:r>
                        <a:rPr lang="it-IT" dirty="0"/>
                        <a:t>pragmatici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Si sottolineano i vantaggi della tesi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Si sottolineano gli svantaggi dell’antitesi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 un uomo smettesse di fumare diminuirebbe la possibilità di ammalarsi di malattie polmonari e cardiocircolatorie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729788"/>
                  </a:ext>
                </a:extLst>
              </a:tr>
              <a:tr h="2122045">
                <a:tc>
                  <a:txBody>
                    <a:bodyPr/>
                    <a:lstStyle/>
                    <a:p>
                      <a:r>
                        <a:rPr lang="it-IT" dirty="0"/>
                        <a:t>Argomenti</a:t>
                      </a:r>
                    </a:p>
                    <a:p>
                      <a:r>
                        <a:rPr lang="it-IT" dirty="0"/>
                        <a:t>logici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 sviluppano ragionamenti stabilendo relazioni tra diversi concetti: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Per deduzione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Per induzione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Per analogia o opposizione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Se fumare invecchia la pelle, un giovane che fuma dimostrerà più anni di quelli che ha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Sono noti molti casi di fumatori che hanno avuto gravi problemi di salute.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Chi fuma fa come chi si lancia da un palazzo: le conseguenze sono prevedibili…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165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841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AE6757-E461-4B2F-965B-49FC17A54960}"/>
              </a:ext>
            </a:extLst>
          </p:cNvPr>
          <p:cNvSpPr txBox="1"/>
          <p:nvPr/>
        </p:nvSpPr>
        <p:spPr>
          <a:xfrm rot="10800000" flipV="1">
            <a:off x="675860" y="1164882"/>
            <a:ext cx="11304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tema di </a:t>
            </a:r>
            <a:r>
              <a:rPr lang="it-IT" sz="2000" i="1" dirty="0">
                <a:solidFill>
                  <a:srgbClr val="FF0000"/>
                </a:solidFill>
              </a:rPr>
              <a:t>ordine generale </a:t>
            </a:r>
            <a:r>
              <a:rPr lang="it-IT" sz="2000" dirty="0"/>
              <a:t>o una </a:t>
            </a:r>
            <a:r>
              <a:rPr lang="it-IT" sz="2000" i="1" dirty="0">
                <a:solidFill>
                  <a:srgbClr val="FF0000"/>
                </a:solidFill>
              </a:rPr>
              <a:t>relazione</a:t>
            </a:r>
            <a:r>
              <a:rPr lang="it-IT" sz="2000" i="1" dirty="0"/>
              <a:t> e</a:t>
            </a:r>
            <a:r>
              <a:rPr lang="it-IT" sz="2000" dirty="0"/>
              <a:t>samina un argomento legato all’attualità o a temi di ordine scientifico (matematica, fisica, scienze). L’elaborato deve dimostrare, oltre alla conoscenza dell’argomento, le capacità espositive o argomentative dello studente.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Si possono seguire le seguenti fasi: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DD5C5A0-3D3F-42D3-84D8-67D88B39AE42}"/>
              </a:ext>
            </a:extLst>
          </p:cNvPr>
          <p:cNvSpPr/>
          <p:nvPr/>
        </p:nvSpPr>
        <p:spPr>
          <a:xfrm rot="10800000" flipV="1">
            <a:off x="4161182" y="213055"/>
            <a:ext cx="4055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TIPOLOGIA  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9166F3-0309-4077-A86B-DD4EB3C7C1EF}"/>
              </a:ext>
            </a:extLst>
          </p:cNvPr>
          <p:cNvSpPr txBox="1"/>
          <p:nvPr/>
        </p:nvSpPr>
        <p:spPr>
          <a:xfrm>
            <a:off x="781877" y="2578375"/>
            <a:ext cx="10124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</a:t>
            </a:r>
            <a:r>
              <a:rPr lang="it-IT" sz="2000" dirty="0"/>
              <a:t>. Leggere attentamente la traccia ;</a:t>
            </a:r>
          </a:p>
          <a:p>
            <a:r>
              <a:rPr lang="it-IT" sz="2000" dirty="0"/>
              <a:t>b. Comprendere le richieste e scegliere il tipo di impostazione da seguire. Le impostazioni</a:t>
            </a:r>
          </a:p>
          <a:p>
            <a:r>
              <a:rPr lang="it-IT" sz="2000" dirty="0"/>
              <a:t>     possono essere di due tipi: </a:t>
            </a:r>
            <a:r>
              <a:rPr lang="it-IT" sz="2000" b="1" dirty="0">
                <a:solidFill>
                  <a:srgbClr val="FF0000"/>
                </a:solidFill>
              </a:rPr>
              <a:t>espositivo </a:t>
            </a:r>
            <a:r>
              <a:rPr lang="it-IT" sz="2000" dirty="0"/>
              <a:t>o </a:t>
            </a:r>
            <a:r>
              <a:rPr lang="it-IT" sz="2000" b="1" dirty="0">
                <a:solidFill>
                  <a:srgbClr val="FF0000"/>
                </a:solidFill>
              </a:rPr>
              <a:t>argomentativo</a:t>
            </a:r>
            <a:r>
              <a:rPr lang="it-IT" sz="2000" dirty="0"/>
              <a:t>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00846CE-03A2-4DCD-AFFB-8F3588B21A79}"/>
              </a:ext>
            </a:extLst>
          </p:cNvPr>
          <p:cNvSpPr/>
          <p:nvPr/>
        </p:nvSpPr>
        <p:spPr>
          <a:xfrm>
            <a:off x="675860" y="3843130"/>
            <a:ext cx="5168346" cy="27962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A193EF-31BD-4E21-89FB-4751FD4F63E1}"/>
              </a:ext>
            </a:extLst>
          </p:cNvPr>
          <p:cNvSpPr txBox="1"/>
          <p:nvPr/>
        </p:nvSpPr>
        <p:spPr>
          <a:xfrm flipH="1">
            <a:off x="675859" y="3723861"/>
            <a:ext cx="10429460" cy="335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Taglio espositivo</a:t>
            </a:r>
          </a:p>
          <a:p>
            <a:r>
              <a:rPr lang="it-IT" b="1" dirty="0"/>
              <a:t>a. Chiarire l’argomento in esame</a:t>
            </a:r>
          </a:p>
          <a:p>
            <a:r>
              <a:rPr lang="it-IT" b="1" dirty="0"/>
              <a:t>b. Ordinare le informazioni secondo un criterio</a:t>
            </a:r>
          </a:p>
          <a:p>
            <a:r>
              <a:rPr lang="it-IT" b="1" dirty="0"/>
              <a:t>     (temporale, spaziale);</a:t>
            </a:r>
          </a:p>
          <a:p>
            <a:r>
              <a:rPr lang="it-IT" b="1" dirty="0"/>
              <a:t>c. Assegnare ad ogni informazione uno spazio in</a:t>
            </a:r>
          </a:p>
          <a:p>
            <a:r>
              <a:rPr lang="it-IT" b="1" dirty="0"/>
              <a:t>    relazione all’importanza;</a:t>
            </a:r>
          </a:p>
          <a:p>
            <a:r>
              <a:rPr lang="it-IT" b="1" dirty="0"/>
              <a:t>d. Distribuire le informazioni, dividendo quelle</a:t>
            </a:r>
          </a:p>
          <a:p>
            <a:r>
              <a:rPr lang="it-IT" b="1" dirty="0"/>
              <a:t>     acquisite da fonti esterne e quelle ottenute in</a:t>
            </a:r>
          </a:p>
          <a:p>
            <a:r>
              <a:rPr lang="it-IT" b="1" dirty="0"/>
              <a:t>     base all’esperienza personale;</a:t>
            </a:r>
          </a:p>
          <a:p>
            <a:r>
              <a:rPr lang="it-IT" b="1" dirty="0"/>
              <a:t>e. Conclusioni</a:t>
            </a:r>
          </a:p>
          <a:p>
            <a:endParaRPr lang="it-IT" b="1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3E53E74-F4AE-4E60-A2F2-BB4DC7C2B267}"/>
              </a:ext>
            </a:extLst>
          </p:cNvPr>
          <p:cNvSpPr/>
          <p:nvPr/>
        </p:nvSpPr>
        <p:spPr>
          <a:xfrm>
            <a:off x="6188764" y="3829875"/>
            <a:ext cx="4916557" cy="2796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6F2A83-0AD4-4DA4-A4DD-A97BAE47EA79}"/>
              </a:ext>
            </a:extLst>
          </p:cNvPr>
          <p:cNvSpPr txBox="1"/>
          <p:nvPr/>
        </p:nvSpPr>
        <p:spPr>
          <a:xfrm flipH="1">
            <a:off x="6188764" y="3843130"/>
            <a:ext cx="5075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Taglio argomentativo</a:t>
            </a:r>
          </a:p>
          <a:p>
            <a:pPr marL="342900" indent="-342900">
              <a:buAutoNum type="alphaLcPeriod"/>
            </a:pPr>
            <a:r>
              <a:rPr lang="it-IT" b="1" dirty="0"/>
              <a:t>Presentare la tesi che si intende dimostrare</a:t>
            </a:r>
          </a:p>
          <a:p>
            <a:pPr marL="342900" indent="-342900">
              <a:buAutoNum type="alphaLcPeriod"/>
            </a:pPr>
            <a:r>
              <a:rPr lang="it-IT" b="1" dirty="0"/>
              <a:t>Sviluppare l’argomentazione in modo polemico rispetto all’asserto o in modo riflessivo;</a:t>
            </a:r>
          </a:p>
          <a:p>
            <a:pPr marL="342900" indent="-342900">
              <a:buAutoNum type="alphaLcPeriod"/>
            </a:pPr>
            <a:r>
              <a:rPr lang="it-IT" b="1" dirty="0"/>
              <a:t>Prestare attenzione alla coerenza argomentativa;</a:t>
            </a:r>
          </a:p>
          <a:p>
            <a:pPr marL="342900" indent="-342900">
              <a:buAutoNum type="alphaLcPeriod"/>
            </a:pPr>
            <a:r>
              <a:rPr lang="it-IT" b="1" dirty="0"/>
              <a:t>Usare sempre esempi a sostegno delle proprie posizioni;</a:t>
            </a:r>
          </a:p>
          <a:p>
            <a:pPr marL="342900" indent="-342900">
              <a:buAutoNum type="alphaLcPeriod"/>
            </a:pPr>
            <a:r>
              <a:rPr lang="it-IT" b="1" dirty="0"/>
              <a:t>Evitare i luoghi comuni e le generalizzazioni</a:t>
            </a:r>
          </a:p>
        </p:txBody>
      </p:sp>
    </p:spTree>
    <p:extLst>
      <p:ext uri="{BB962C8B-B14F-4D97-AF65-F5344CB8AC3E}">
        <p14:creationId xmlns:p14="http://schemas.microsoft.com/office/powerpoint/2010/main" val="4206855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78D379A-BDC4-4650-8386-C276B2B3807A}"/>
              </a:ext>
            </a:extLst>
          </p:cNvPr>
          <p:cNvSpPr/>
          <p:nvPr/>
        </p:nvSpPr>
        <p:spPr>
          <a:xfrm>
            <a:off x="3710609" y="132521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IL SAGGIO BREVE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5F27E8D-F058-473E-BC7A-64716ACD8506}"/>
              </a:ext>
            </a:extLst>
          </p:cNvPr>
          <p:cNvSpPr/>
          <p:nvPr/>
        </p:nvSpPr>
        <p:spPr>
          <a:xfrm>
            <a:off x="318052" y="594619"/>
            <a:ext cx="110920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dirty="0"/>
              <a:t>Il saggio è una scrittura documentata: si distingue dal tema  in quanto vengono forniti materiali e documenti che contengono informazioni su un determinato argomento; possono riguardare in 4 ambiti  tematici:</a:t>
            </a:r>
          </a:p>
          <a:p>
            <a:pPr marL="342900" indent="-342900">
              <a:buAutoNum type="arabicPeriod"/>
            </a:pPr>
            <a:endParaRPr lang="it-IT" dirty="0"/>
          </a:p>
          <a:p>
            <a:r>
              <a:rPr lang="it-IT" b="1" dirty="0"/>
              <a:t>- </a:t>
            </a:r>
            <a:r>
              <a:rPr lang="it-IT" b="1" dirty="0">
                <a:solidFill>
                  <a:srgbClr val="FF0000"/>
                </a:solidFill>
              </a:rPr>
              <a:t>artistico-letterario</a:t>
            </a:r>
            <a:r>
              <a:rPr lang="it-IT" dirty="0"/>
              <a:t>:     poesia, narrativa, opera d’arte;</a:t>
            </a:r>
          </a:p>
          <a:p>
            <a:r>
              <a:rPr lang="it-IT" b="1" dirty="0"/>
              <a:t>- </a:t>
            </a:r>
            <a:r>
              <a:rPr lang="it-IT" b="1" dirty="0">
                <a:solidFill>
                  <a:srgbClr val="FF0000"/>
                </a:solidFill>
              </a:rPr>
              <a:t>storico-politico</a:t>
            </a:r>
            <a:r>
              <a:rPr lang="it-IT" dirty="0"/>
              <a:t>:           guerre mondiali, federalismo, Onu, Unione europea,  pena di morte;</a:t>
            </a:r>
          </a:p>
          <a:p>
            <a:r>
              <a:rPr lang="it-IT" b="1" dirty="0"/>
              <a:t>- </a:t>
            </a:r>
            <a:r>
              <a:rPr lang="it-IT" b="1" dirty="0">
                <a:solidFill>
                  <a:srgbClr val="FF0000"/>
                </a:solidFill>
              </a:rPr>
              <a:t>socio-economico</a:t>
            </a:r>
            <a:r>
              <a:rPr lang="it-IT" dirty="0"/>
              <a:t>:        società multietnica, disagio giovanile, riforma della scuola, lavoro e occupazione;</a:t>
            </a:r>
          </a:p>
          <a:p>
            <a:r>
              <a:rPr lang="it-IT" b="1" dirty="0"/>
              <a:t>- </a:t>
            </a:r>
            <a:r>
              <a:rPr lang="it-IT" b="1" dirty="0">
                <a:solidFill>
                  <a:srgbClr val="FF0000"/>
                </a:solidFill>
              </a:rPr>
              <a:t>tecnico-scientifico</a:t>
            </a:r>
            <a:r>
              <a:rPr lang="it-IT" dirty="0"/>
              <a:t>:      scoperte scientifiche, tecnologia, bioetica</a:t>
            </a:r>
          </a:p>
          <a:p>
            <a:endParaRPr lang="it-IT" dirty="0"/>
          </a:p>
          <a:p>
            <a:r>
              <a:rPr lang="it-IT" b="1" dirty="0"/>
              <a:t>2</a:t>
            </a:r>
            <a:r>
              <a:rPr lang="it-IT" dirty="0"/>
              <a:t>. La consegna è solitamente piuttosto ampia e offre indicazioni precise sul testo che deve essere prodotto:</a:t>
            </a:r>
          </a:p>
          <a:p>
            <a:endParaRPr lang="it-IT" dirty="0"/>
          </a:p>
          <a:p>
            <a:r>
              <a:rPr lang="it-IT" dirty="0"/>
              <a:t>● ipotizza </a:t>
            </a:r>
            <a:r>
              <a:rPr lang="it-IT" b="1" dirty="0"/>
              <a:t>la situazione comunicativa</a:t>
            </a:r>
            <a:r>
              <a:rPr lang="it-IT" dirty="0"/>
              <a:t>, cioè il tipo di pubblicazione per cui il saggio viene scritto</a:t>
            </a:r>
          </a:p>
          <a:p>
            <a:r>
              <a:rPr lang="it-IT" dirty="0"/>
              <a:t>● Si devono indicare </a:t>
            </a:r>
            <a:r>
              <a:rPr lang="it-IT" b="1" dirty="0"/>
              <a:t>il destinatario e la lunghezza massima </a:t>
            </a:r>
            <a:r>
              <a:rPr lang="it-IT" dirty="0"/>
              <a:t>(quattro o cinque colonne di foglio protocollo);</a:t>
            </a:r>
          </a:p>
          <a:p>
            <a:r>
              <a:rPr lang="it-IT" dirty="0"/>
              <a:t>● prevede </a:t>
            </a:r>
            <a:r>
              <a:rPr lang="it-IT" b="1" dirty="0"/>
              <a:t>l’utilizzo di materiali di documentazione</a:t>
            </a:r>
          </a:p>
          <a:p>
            <a:endParaRPr lang="it-IT" b="1" dirty="0"/>
          </a:p>
          <a:p>
            <a:r>
              <a:rPr lang="it-IT" b="1" dirty="0"/>
              <a:t>3. Fasi del lavoro</a:t>
            </a:r>
            <a:r>
              <a:rPr lang="it-IT" sz="1600" b="1" dirty="0"/>
              <a:t>. </a:t>
            </a:r>
            <a:r>
              <a:rPr lang="it-IT" sz="1600" dirty="0"/>
              <a:t>Per svolgere il lavoro in modo efficace si deve procedere con ordine compiendo le seguenti </a:t>
            </a:r>
            <a:r>
              <a:rPr lang="it-IT" b="1" dirty="0"/>
              <a:t>operazioni:</a:t>
            </a:r>
          </a:p>
          <a:p>
            <a:endParaRPr lang="it-IT" dirty="0"/>
          </a:p>
          <a:p>
            <a:r>
              <a:rPr lang="it-IT" dirty="0"/>
              <a:t>●  riflettere con attenzione sul titolo per individuare l’argomento proposto</a:t>
            </a:r>
          </a:p>
          <a:p>
            <a:r>
              <a:rPr lang="it-IT" dirty="0"/>
              <a:t>● Leggere attentamente i documenti  e selezionare le informazioni principali (sottolineare)</a:t>
            </a:r>
          </a:p>
          <a:p>
            <a:r>
              <a:rPr lang="it-IT" dirty="0"/>
              <a:t>● Verificare eventuali conoscenze pregresse sull’argomento</a:t>
            </a:r>
          </a:p>
          <a:p>
            <a:r>
              <a:rPr lang="it-IT" dirty="0"/>
              <a:t>● Organizzare la scaletta con la successione degli argomenti</a:t>
            </a:r>
          </a:p>
          <a:p>
            <a:r>
              <a:rPr lang="it-IT" dirty="0"/>
              <a:t>● Sviluppare la scaletta in modo coerente e coeso </a:t>
            </a:r>
          </a:p>
          <a:p>
            <a:r>
              <a:rPr lang="it-IT" dirty="0"/>
              <a:t>● </a:t>
            </a:r>
            <a:r>
              <a:rPr lang="it-IT" b="1" dirty="0"/>
              <a:t>stesura del saggio. </a:t>
            </a:r>
          </a:p>
        </p:txBody>
      </p:sp>
    </p:spTree>
    <p:extLst>
      <p:ext uri="{BB962C8B-B14F-4D97-AF65-F5344CB8AC3E}">
        <p14:creationId xmlns:p14="http://schemas.microsoft.com/office/powerpoint/2010/main" val="1246598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72E577C-9E70-4B5C-98A3-2D20D52EF45D}"/>
              </a:ext>
            </a:extLst>
          </p:cNvPr>
          <p:cNvSpPr/>
          <p:nvPr/>
        </p:nvSpPr>
        <p:spPr>
          <a:xfrm>
            <a:off x="516834" y="689789"/>
            <a:ext cx="110655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rgbClr val="FF0000"/>
                </a:solidFill>
                <a:latin typeface="Garamond-Bold"/>
              </a:rPr>
              <a:t>La stesura del saggio</a:t>
            </a:r>
          </a:p>
          <a:p>
            <a:pPr algn="ctr"/>
            <a:endParaRPr lang="it-IT" sz="4000" b="1" dirty="0">
              <a:solidFill>
                <a:srgbClr val="FF0000"/>
              </a:solidFill>
              <a:latin typeface="Garamond-Bold"/>
            </a:endParaRPr>
          </a:p>
          <a:p>
            <a:r>
              <a:rPr lang="it-IT" sz="2800" dirty="0">
                <a:latin typeface="Garamond-Book"/>
              </a:rPr>
              <a:t>Il testo, per rispettare criteri di chiarezza espositiva, deve essere articolato in tre sezioni: </a:t>
            </a:r>
            <a:r>
              <a:rPr lang="it-IT" sz="2800" b="1" i="1" dirty="0">
                <a:solidFill>
                  <a:srgbClr val="FF0000"/>
                </a:solidFill>
                <a:latin typeface="Garamond-BookItalic"/>
              </a:rPr>
              <a:t>introduzione</a:t>
            </a:r>
            <a:r>
              <a:rPr lang="it-IT" sz="2800" b="1" dirty="0">
                <a:solidFill>
                  <a:srgbClr val="FF0000"/>
                </a:solidFill>
                <a:latin typeface="Garamond-Book"/>
              </a:rPr>
              <a:t>, </a:t>
            </a:r>
            <a:r>
              <a:rPr lang="it-IT" sz="2800" b="1" i="1" dirty="0">
                <a:solidFill>
                  <a:srgbClr val="FF0000"/>
                </a:solidFill>
                <a:latin typeface="Garamond-BookItalic"/>
              </a:rPr>
              <a:t>esposizione</a:t>
            </a:r>
            <a:r>
              <a:rPr lang="it-IT" sz="2800" b="1" dirty="0">
                <a:solidFill>
                  <a:srgbClr val="FF0000"/>
                </a:solidFill>
                <a:latin typeface="Garamond-Book"/>
              </a:rPr>
              <a:t>, </a:t>
            </a:r>
            <a:r>
              <a:rPr lang="it-IT" sz="2800" b="1" i="1" dirty="0">
                <a:solidFill>
                  <a:srgbClr val="FF0000"/>
                </a:solidFill>
                <a:latin typeface="Garamond-BookItalic"/>
              </a:rPr>
              <a:t>conclusione</a:t>
            </a:r>
            <a:r>
              <a:rPr lang="it-IT" sz="2800" b="1" dirty="0">
                <a:solidFill>
                  <a:srgbClr val="FF0000"/>
                </a:solidFill>
                <a:latin typeface="Garamond-Book"/>
              </a:rPr>
              <a:t>.</a:t>
            </a:r>
          </a:p>
          <a:p>
            <a:endParaRPr lang="it-IT" sz="2400" b="1" dirty="0">
              <a:solidFill>
                <a:srgbClr val="FF0000"/>
              </a:solidFill>
              <a:latin typeface="Garamond-Book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Frutiger-Bold"/>
              </a:rPr>
              <a:t>Introduzione</a:t>
            </a:r>
            <a:r>
              <a:rPr lang="it-IT" sz="2400" b="1" dirty="0">
                <a:latin typeface="Frutiger-Bold"/>
              </a:rPr>
              <a:t> </a:t>
            </a:r>
            <a:r>
              <a:rPr lang="it-IT" sz="2000" dirty="0">
                <a:latin typeface="Frutiger-Light"/>
              </a:rPr>
              <a:t>Si presenta l’argomento o il problema, chiarendone le linee essenziali e delineando</a:t>
            </a:r>
          </a:p>
          <a:p>
            <a:r>
              <a:rPr lang="it-IT" sz="2000" dirty="0">
                <a:latin typeface="Frutiger-Light"/>
              </a:rPr>
              <a:t>l’arco cronologico, l’ambito geografico o tematico che si considera.</a:t>
            </a:r>
          </a:p>
          <a:p>
            <a:endParaRPr lang="it-IT" sz="2000" dirty="0">
              <a:latin typeface="Frutiger-Light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Frutiger-Bold"/>
              </a:rPr>
              <a:t>Esposizione</a:t>
            </a:r>
            <a:r>
              <a:rPr lang="it-IT" sz="2000" b="1" dirty="0">
                <a:latin typeface="Frutiger-Bold"/>
              </a:rPr>
              <a:t> </a:t>
            </a:r>
            <a:r>
              <a:rPr lang="it-IT" sz="2000" dirty="0">
                <a:latin typeface="Frutiger-Light"/>
              </a:rPr>
              <a:t>È la parte più significativa per il destinatario, poiché vengono illustrati i vari</a:t>
            </a:r>
          </a:p>
          <a:p>
            <a:r>
              <a:rPr lang="it-IT" sz="2000" dirty="0">
                <a:latin typeface="Frutiger-Light"/>
              </a:rPr>
              <a:t>aspetti del tema, si analizzano cause e conseguenze, si interpreta la documentazione</a:t>
            </a:r>
          </a:p>
          <a:p>
            <a:r>
              <a:rPr lang="it-IT" sz="2000" dirty="0">
                <a:latin typeface="Frutiger-Light"/>
              </a:rPr>
              <a:t>fornita alla luce delle proprie conoscenze ed esperienze personali. È questo il luogo per esprimere il proprio punto di vista usando la forma impersonale ed evitando espressioni quali «io penso, io ritengo»</a:t>
            </a:r>
          </a:p>
          <a:p>
            <a:endParaRPr lang="it-IT" sz="2000" dirty="0">
              <a:latin typeface="Frutiger-Light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Frutiger-Bold"/>
              </a:rPr>
              <a:t>Conclusione</a:t>
            </a:r>
            <a:r>
              <a:rPr lang="it-IT" sz="2000" b="1" dirty="0">
                <a:solidFill>
                  <a:srgbClr val="FF0000"/>
                </a:solidFill>
                <a:latin typeface="Frutiger-Bold"/>
              </a:rPr>
              <a:t> </a:t>
            </a:r>
            <a:r>
              <a:rPr lang="it-IT" sz="2000" dirty="0">
                <a:latin typeface="Frutiger-Light"/>
              </a:rPr>
              <a:t>È lo spazio riservato a considerazioni e commenti finali.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76033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E194B79-0A8A-47B0-86B3-2EDE59BA5AC0}"/>
              </a:ext>
            </a:extLst>
          </p:cNvPr>
          <p:cNvSpPr/>
          <p:nvPr/>
        </p:nvSpPr>
        <p:spPr>
          <a:xfrm>
            <a:off x="1285875" y="0"/>
            <a:ext cx="95869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STRUTTURA TIPO DI UN TESTO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C4301E-8C39-40C7-9F0B-E1D503674A04}"/>
              </a:ext>
            </a:extLst>
          </p:cNvPr>
          <p:cNvSpPr txBox="1"/>
          <p:nvPr/>
        </p:nvSpPr>
        <p:spPr>
          <a:xfrm>
            <a:off x="728664" y="514350"/>
            <a:ext cx="99441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Lettura attenta delle consegne e elaborazione di una </a:t>
            </a:r>
            <a:r>
              <a:rPr lang="it-IT" sz="2400" b="1" dirty="0"/>
              <a:t>mappa </a:t>
            </a:r>
            <a:r>
              <a:rPr lang="it-IT" sz="2400" dirty="0"/>
              <a:t>o scaletta che sintetizzi gli argomenti che si intendono  trattare (operazioni preliminari)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i="1" dirty="0"/>
              <a:t>Incipit</a:t>
            </a:r>
            <a:r>
              <a:rPr lang="it-IT" sz="2400" b="1" dirty="0"/>
              <a:t>, </a:t>
            </a:r>
            <a:r>
              <a:rPr lang="it-IT" sz="2400" dirty="0"/>
              <a:t>introduzione, </a:t>
            </a:r>
            <a:r>
              <a:rPr lang="it-IT" sz="2400" i="1" dirty="0"/>
              <a:t>in </a:t>
            </a:r>
            <a:r>
              <a:rPr lang="it-IT" sz="2400" i="1" dirty="0" err="1"/>
              <a:t>medias</a:t>
            </a:r>
            <a:r>
              <a:rPr lang="it-IT" sz="2400" i="1" dirty="0"/>
              <a:t> res</a:t>
            </a:r>
            <a:r>
              <a:rPr lang="it-IT" sz="2400" dirty="0"/>
              <a:t>: ha lo scopo di suscitare interesse, definire i limiti dell’argomento.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Sviluppo</a:t>
            </a:r>
            <a:r>
              <a:rPr lang="it-IT" sz="2400" dirty="0"/>
              <a:t> che è la trattazione argomentata e articolata delle proprie tesi, delle proprie idee con riferimenti concreti ed esempi.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Suddivisione in </a:t>
            </a:r>
            <a:r>
              <a:rPr lang="it-IT" sz="2400" b="1" dirty="0"/>
              <a:t>paragrafi</a:t>
            </a:r>
            <a:r>
              <a:rPr lang="it-IT" sz="2400" dirty="0"/>
              <a:t> del contenuto (facoltativo, ma molto utile).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Conclusione</a:t>
            </a:r>
            <a:r>
              <a:rPr lang="it-IT" sz="2400" dirty="0"/>
              <a:t> che può contenere un richiamo alle principali informazioni fornite o l’eventuale conferma della tesi sostenuta o una frase a effetto o </a:t>
            </a:r>
          </a:p>
          <a:p>
            <a:r>
              <a:rPr lang="it-IT" sz="2400" dirty="0"/>
              <a:t>    una domanda per stimolare ulteriormente la riflessione.</a:t>
            </a:r>
          </a:p>
          <a:p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Rilettura,</a:t>
            </a:r>
            <a:r>
              <a:rPr lang="it-IT" sz="2400" dirty="0"/>
              <a:t> revisione, correzione</a:t>
            </a:r>
          </a:p>
        </p:txBody>
      </p:sp>
    </p:spTree>
    <p:extLst>
      <p:ext uri="{BB962C8B-B14F-4D97-AF65-F5344CB8AC3E}">
        <p14:creationId xmlns:p14="http://schemas.microsoft.com/office/powerpoint/2010/main" val="4178610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FF47CCA-603E-42EF-A0DC-6D20E2677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588"/>
            <a:ext cx="111980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Come scrivere una relazione di Fisica</a:t>
            </a:r>
            <a:endParaRPr kumimoji="0" lang="it-IT" altLang="it-IT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382921-10B8-4631-9E71-C39575A9C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" y="887273"/>
            <a:ext cx="863589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       1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  TITOLO                           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sintesi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l’argomento dell’esperienza.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1C4D5-3F38-460F-8D37-CCA9221F8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" y="1496224"/>
            <a:ext cx="93923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2  -  OBIETTIVO          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Individuazione dell’obiettivo o degli obiettivi  più importanti.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931C989B-EAAC-4BB8-8B14-2E8A40F43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83" y="2176961"/>
            <a:ext cx="871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       3  -  DESCRIZIONE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A14BD247-F2C2-47C1-9AB0-628724C50C0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444487" y="2796209"/>
            <a:ext cx="92632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 essere scritta in modo che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chiunque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possa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ripetere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l’esperimento anche senza che sia stato presente alla lezione in classe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55FF4-2AF2-450A-9BE2-E282D0A43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487" y="3588314"/>
            <a:ext cx="9488556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E’ consigliabile seguire alcune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regole fondamentali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-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Utilizzare la </a:t>
            </a: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 impersonale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-"/>
              <a:tabLst/>
            </a:pP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Evitare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 fare riferimenti a quanto è accaduto in classe (es: il prof. ha detto, ha fatto, è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tabLst/>
            </a:pPr>
            <a:r>
              <a:rPr lang="it-IT" altLang="it-IT" i="1" dirty="0">
                <a:latin typeface="Arial" panose="020B0604020202020204" pitchFamily="34" charset="0"/>
              </a:rPr>
              <a:t> 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stato facile o difficile, ecc.).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-"/>
              <a:tabLst/>
            </a:pP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Utilizzare termini tecnici </a:t>
            </a: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precisi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dei quali, se necessario, è specificato il significato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-"/>
              <a:tabLst/>
            </a:pP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Descrivere solo le </a:t>
            </a: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operazioni fondamentali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la loro successione e precisare i motivi per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tabLst/>
            </a:pPr>
            <a:r>
              <a:rPr lang="it-IT" altLang="it-IT" i="1" dirty="0">
                <a:latin typeface="Arial" panose="020B0604020202020204" pitchFamily="34" charset="0"/>
              </a:rPr>
              <a:t> 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cui esse sono importanti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-"/>
              <a:tabLst/>
            </a:pP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Non dilungarsi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descrizioni prolisse e utilizzare una </a:t>
            </a: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grafica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ed una </a:t>
            </a: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impaginazione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tabLst/>
            </a:pPr>
            <a:r>
              <a:rPr lang="it-IT" altLang="it-IT" i="1" dirty="0">
                <a:latin typeface="Arial" panose="020B0604020202020204" pitchFamily="34" charset="0"/>
              </a:rPr>
              <a:t> 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consenta di individuare gli argomenti a “colpo d’occhio”.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37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FF47CCA-603E-42EF-A0DC-6D20E2677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588"/>
            <a:ext cx="111980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Come scrivere una relazione di Fisica</a:t>
            </a:r>
            <a:endParaRPr kumimoji="0" lang="it-IT" altLang="it-IT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A4B707F-6F55-4BE3-917F-3DB282B3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164" y="853134"/>
            <a:ext cx="86210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4 -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PRELIEVO DEI DATI SPERIMENTALI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02D8BAD-DC13-4596-8FAD-C658AF482B4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285460" y="1228933"/>
            <a:ext cx="797780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 prelievo dei dati può essere fatto in classe da tutti gli studenti, o da gruppi diversi.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strategia utilizzata condizionerà la discussione dei risultati ottenuti.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Bisogna concordare le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modalità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 rappresentazione dei dati (tabelle, lettere, unità di misura ecc.) in modo che tutte le relazioni abbiano la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stessa forma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i dati siano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immediatamente confrontabili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5F27E88-639A-4F01-807C-86966192F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180" y="3227016"/>
            <a:ext cx="77066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5 -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ELABORAZIONE DEI DATI SPERIMENTALI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3909D48E-5EB5-4C18-B725-95824ACB4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460" y="3708630"/>
            <a:ext cx="81898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L’elaborazione dei dati è fatta a casa (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o, a volte, in classe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da ciascuno studente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BFD285B1-2C64-4D92-8FCE-8126F51DD3F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285460" y="4425476"/>
            <a:ext cx="80440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 è necessario eseguire dei grafici, essi possono essere fatti su fogli di carta millimetrata oppure utilizzando strumenti informatici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3063B426-4BF4-4967-8E74-9FF64C83B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181" y="5142323"/>
            <a:ext cx="76536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6 - CONCLUSIONI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BCF0B9D-5838-4E35-BD3F-712A6D675E1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391477" y="5520179"/>
            <a:ext cx="905123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conclusioni debbono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rispondere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 quesiti posti nella sezione degli “obiettivi”.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Debbono essere scritte in modo che, se necessario, chi legge la relazione possa passare subito a questa parte, trascurando tutte le altre per conoscere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immediatamente i risultati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dell’esperimento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30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FF47CCA-603E-42EF-A0DC-6D20E2677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588"/>
            <a:ext cx="111980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4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Come scrivere una relazione di Fisica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36226F-F17F-4ED7-831B-8C7AA02A2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669" y="1113183"/>
            <a:ext cx="8348869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ALUNNO/A 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…...........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            CLASSE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……..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        GRUPPO N°  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3DFA02-1885-460E-A2CD-AF2BD8B42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670" y="2128846"/>
            <a:ext cx="52611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- OBIETTIVO DELL’ESPERIMENTO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- MATERIALE OCCORRENTE</a:t>
            </a:r>
            <a:endParaRPr kumimoji="0" lang="it-IT" altLang="it-IT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68CC66-FF22-4CA4-8AB5-00E21177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669" y="3144509"/>
            <a:ext cx="681161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- MONTAGGIO DELL’APPARECCHIATURA  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(disegno)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A0EC31-607C-43A8-B82A-9437A893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443" y="3825124"/>
            <a:ext cx="390980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- PROCEDIMENTO</a:t>
            </a:r>
            <a:endParaRPr kumimoji="0" lang="it-IT" altLang="it-IT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F9972A5-7827-4EBB-82A6-E3EF84A90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443" y="4505740"/>
            <a:ext cx="591047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- DATI SPERIMENTALI OTTENUTI  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(tabelle)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007F7F4-F237-4C9D-A425-9C3164D09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670" y="4969566"/>
            <a:ext cx="78585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- ELABORAZIONE DEI DATI SPERIMENTALI 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(calcoli - grafici)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6CBCA95-25D1-4D1F-A475-ABE4F291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671" y="6041686"/>
            <a:ext cx="694413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- CONCLUSIONI ED EVENTUALI OSSERVAZIONI</a:t>
            </a:r>
            <a:endParaRPr kumimoji="0" lang="it-IT" altLang="it-IT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52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302E123-06B1-4DA5-8B12-4AB66ACBDC11}"/>
              </a:ext>
            </a:extLst>
          </p:cNvPr>
          <p:cNvSpPr/>
          <p:nvPr/>
        </p:nvSpPr>
        <p:spPr>
          <a:xfrm>
            <a:off x="3048000" y="1404730"/>
            <a:ext cx="66393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Non conosco nulla al mondo che abbia tanto potere quanto la parola. A volte ne scrivo una, e la guardo, fino a quando non comincia a splendere.</a:t>
            </a:r>
          </a:p>
          <a:p>
            <a:pPr algn="ctr"/>
            <a:br>
              <a:rPr lang="it-IT" sz="4000" dirty="0"/>
            </a:br>
            <a:r>
              <a:rPr lang="it-IT" sz="4000" dirty="0"/>
              <a:t>(Emily Dickinson)</a:t>
            </a:r>
          </a:p>
        </p:txBody>
      </p:sp>
    </p:spTree>
    <p:extLst>
      <p:ext uri="{BB962C8B-B14F-4D97-AF65-F5344CB8AC3E}">
        <p14:creationId xmlns:p14="http://schemas.microsoft.com/office/powerpoint/2010/main" val="5415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FDA86B3-63F8-4A30-BBD0-1BC170132A7C}"/>
              </a:ext>
            </a:extLst>
          </p:cNvPr>
          <p:cNvSpPr/>
          <p:nvPr/>
        </p:nvSpPr>
        <p:spPr>
          <a:xfrm>
            <a:off x="1099930" y="132522"/>
            <a:ext cx="10017964" cy="67852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Insegnare è un lavoro impegnativo,</a:t>
            </a:r>
          </a:p>
          <a:p>
            <a:pPr algn="ctr"/>
            <a:r>
              <a:rPr lang="it-IT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it-IT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ichiede energie enormi</a:t>
            </a:r>
            <a:r>
              <a:rPr lang="it-IT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it-IT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intelligenza della mente,</a:t>
            </a:r>
          </a:p>
          <a:p>
            <a:pPr algn="ctr"/>
            <a:r>
              <a:rPr lang="it-IT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it-IT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assione della materia,</a:t>
            </a:r>
          </a:p>
          <a:p>
            <a:pPr algn="ctr"/>
            <a:r>
              <a:rPr lang="it-IT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una visione costruttiva del</a:t>
            </a:r>
          </a:p>
          <a:p>
            <a:pPr algn="ctr"/>
            <a:r>
              <a:rPr lang="it-IT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Futuro</a:t>
            </a:r>
            <a:r>
              <a:rPr lang="it-IT" sz="4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  </a:t>
            </a:r>
          </a:p>
          <a:p>
            <a:pPr algn="ctr"/>
            <a:r>
              <a:rPr lang="it-IT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(S. Tama</a:t>
            </a:r>
            <a:r>
              <a:rPr lang="it-IT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ro, Corriere della sera, 09/01/2017 </a:t>
            </a:r>
            <a:r>
              <a:rPr lang="it-IT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it-IT" sz="4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1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rrori grammaticali amore facebook">
            <a:extLst>
              <a:ext uri="{FF2B5EF4-FFF2-40B4-BE49-F238E27FC236}">
                <a16:creationId xmlns:a16="http://schemas.microsoft.com/office/drawing/2014/main" id="{E70EC22D-44FC-4AE9-A5DD-95280481C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61925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Amori grammaticalmente scorretti">
            <a:extLst>
              <a:ext uri="{FF2B5EF4-FFF2-40B4-BE49-F238E27FC236}">
                <a16:creationId xmlns:a16="http://schemas.microsoft.com/office/drawing/2014/main" id="{CE91AE8B-3A23-43A4-BB17-8E89AE8A6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1966912"/>
            <a:ext cx="3943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6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47C5C13-C870-407F-B6E4-CE62197BA7CF}"/>
              </a:ext>
            </a:extLst>
          </p:cNvPr>
          <p:cNvSpPr/>
          <p:nvPr/>
        </p:nvSpPr>
        <p:spPr>
          <a:xfrm>
            <a:off x="2323978" y="2967335"/>
            <a:ext cx="7544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Grazie per l’attenzione</a:t>
            </a:r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680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06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zon.it/wp-content/uploads/2016/04/1798525_589537947797566_1098277442_n-copia.jpg">
            <a:extLst>
              <a:ext uri="{FF2B5EF4-FFF2-40B4-BE49-F238E27FC236}">
                <a16:creationId xmlns:a16="http://schemas.microsoft.com/office/drawing/2014/main" id="{1F8EC624-D350-4F4A-9F03-71F65AB83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7" y="957264"/>
            <a:ext cx="4527480" cy="505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&#10;">
            <a:extLst>
              <a:ext uri="{FF2B5EF4-FFF2-40B4-BE49-F238E27FC236}">
                <a16:creationId xmlns:a16="http://schemas.microsoft.com/office/drawing/2014/main" id="{CE93D966-820B-4CE8-91EA-265EB6ED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39" y="957264"/>
            <a:ext cx="542074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7747A3-1231-4D17-8FC8-0B53E06DA35B}"/>
              </a:ext>
            </a:extLst>
          </p:cNvPr>
          <p:cNvSpPr txBox="1"/>
          <p:nvPr/>
        </p:nvSpPr>
        <p:spPr>
          <a:xfrm rot="10800000" flipV="1">
            <a:off x="2915477" y="6190665"/>
            <a:ext cx="8362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Immagini tratte dall’Archivio fotografico del «Corriere della sera».</a:t>
            </a:r>
          </a:p>
        </p:txBody>
      </p:sp>
    </p:spTree>
    <p:extLst>
      <p:ext uri="{BB962C8B-B14F-4D97-AF65-F5344CB8AC3E}">
        <p14:creationId xmlns:p14="http://schemas.microsoft.com/office/powerpoint/2010/main" val="152949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8F2986-5770-4A3E-B185-6525BDC6FE2B}"/>
              </a:ext>
            </a:extLst>
          </p:cNvPr>
          <p:cNvSpPr txBox="1"/>
          <p:nvPr/>
        </p:nvSpPr>
        <p:spPr>
          <a:xfrm>
            <a:off x="1391478" y="318052"/>
            <a:ext cx="100186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Gli esempi che seguono sono presi da testi di studenti universitari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sz="2400" dirty="0"/>
          </a:p>
          <a:p>
            <a:r>
              <a:rPr lang="it-IT" sz="2400" dirty="0"/>
              <a:t>….Il bambino viene continuamente </a:t>
            </a:r>
            <a:r>
              <a:rPr lang="it-IT" sz="2400" b="1" i="1" dirty="0">
                <a:solidFill>
                  <a:srgbClr val="FF0000"/>
                </a:solidFill>
              </a:rPr>
              <a:t>sobillato</a:t>
            </a:r>
            <a:r>
              <a:rPr lang="it-IT" sz="2400" i="1" dirty="0"/>
              <a:t> </a:t>
            </a:r>
            <a:r>
              <a:rPr lang="it-IT" sz="2400" dirty="0"/>
              <a:t>da stimoli di vario genere</a:t>
            </a:r>
          </a:p>
          <a:p>
            <a:endParaRPr lang="it-IT" sz="2000" dirty="0"/>
          </a:p>
          <a:p>
            <a:r>
              <a:rPr lang="it-IT" sz="2400" dirty="0"/>
              <a:t>….Mostrava tutte le proprie</a:t>
            </a:r>
            <a:r>
              <a:rPr lang="it-IT" sz="2400" i="1" dirty="0"/>
              <a:t> </a:t>
            </a:r>
            <a:r>
              <a:rPr lang="it-IT" sz="2400" b="1" i="1" dirty="0">
                <a:solidFill>
                  <a:srgbClr val="FF0000"/>
                </a:solidFill>
              </a:rPr>
              <a:t>lussurie</a:t>
            </a:r>
            <a:r>
              <a:rPr lang="it-IT" sz="2400" i="1" dirty="0"/>
              <a:t> </a:t>
            </a:r>
            <a:r>
              <a:rPr lang="it-IT" sz="2400" dirty="0"/>
              <a:t>come i gioielli e gli abiti firmati</a:t>
            </a:r>
          </a:p>
          <a:p>
            <a:endParaRPr lang="it-IT" sz="2000" dirty="0"/>
          </a:p>
          <a:p>
            <a:r>
              <a:rPr lang="it-IT" sz="2400" dirty="0"/>
              <a:t>….Il trattamento </a:t>
            </a:r>
            <a:r>
              <a:rPr lang="it-IT" sz="2400" b="1" i="1" dirty="0">
                <a:solidFill>
                  <a:srgbClr val="FF0000"/>
                </a:solidFill>
              </a:rPr>
              <a:t>preservato</a:t>
            </a:r>
            <a:r>
              <a:rPr lang="it-IT" sz="2400" dirty="0"/>
              <a:t> alla futura Principessa</a:t>
            </a:r>
          </a:p>
          <a:p>
            <a:endParaRPr lang="it-IT" sz="2000" dirty="0"/>
          </a:p>
          <a:p>
            <a:r>
              <a:rPr lang="it-IT" sz="2400" dirty="0"/>
              <a:t>…La sonda </a:t>
            </a:r>
            <a:r>
              <a:rPr lang="it-IT" sz="2400" dirty="0" err="1"/>
              <a:t>Moonrise</a:t>
            </a:r>
            <a:r>
              <a:rPr lang="it-IT" sz="2400" dirty="0"/>
              <a:t> 8 intende prelevare campioni </a:t>
            </a:r>
            <a:r>
              <a:rPr lang="it-IT" sz="2400" b="1" i="1" dirty="0">
                <a:solidFill>
                  <a:srgbClr val="FF0000"/>
                </a:solidFill>
              </a:rPr>
              <a:t>lunatici</a:t>
            </a:r>
          </a:p>
          <a:p>
            <a:endParaRPr lang="it-IT" sz="2400" dirty="0"/>
          </a:p>
          <a:p>
            <a:r>
              <a:rPr lang="it-IT" sz="2400" dirty="0"/>
              <a:t>…Lo spettacolo era </a:t>
            </a:r>
            <a:r>
              <a:rPr lang="it-IT" sz="2400" b="1" i="1" dirty="0" err="1">
                <a:solidFill>
                  <a:srgbClr val="FF0000"/>
                </a:solidFill>
              </a:rPr>
              <a:t>inizziato</a:t>
            </a:r>
            <a:r>
              <a:rPr lang="it-IT" sz="2400" dirty="0"/>
              <a:t> in ritardo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B4E623E-2B2C-427C-8181-86ADC971828A}"/>
              </a:ext>
            </a:extLst>
          </p:cNvPr>
          <p:cNvSpPr/>
          <p:nvPr/>
        </p:nvSpPr>
        <p:spPr>
          <a:xfrm>
            <a:off x="1391478" y="5180922"/>
            <a:ext cx="8600661" cy="1074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740C8A-690C-469D-8877-80B07F5BAD6D}"/>
              </a:ext>
            </a:extLst>
          </p:cNvPr>
          <p:cNvSpPr txBox="1"/>
          <p:nvPr/>
        </p:nvSpPr>
        <p:spPr>
          <a:xfrm flipH="1">
            <a:off x="1908311" y="5247861"/>
            <a:ext cx="808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N.B</a:t>
            </a:r>
            <a:r>
              <a:rPr lang="it-IT" sz="2000" dirty="0"/>
              <a:t>. Le </a:t>
            </a:r>
            <a:r>
              <a:rPr lang="it-IT" sz="2000" b="1" dirty="0">
                <a:solidFill>
                  <a:srgbClr val="FF0000"/>
                </a:solidFill>
              </a:rPr>
              <a:t>regole  grammaticali, ortografiche, lessicali </a:t>
            </a:r>
            <a:r>
              <a:rPr lang="it-IT" sz="2000" dirty="0"/>
              <a:t>sono parte integrante dell’espressione dei </a:t>
            </a:r>
            <a:r>
              <a:rPr lang="it-IT" sz="2000" b="1" dirty="0"/>
              <a:t>contenuti (</a:t>
            </a:r>
            <a:r>
              <a:rPr lang="it-IT" sz="2000" dirty="0"/>
              <a:t>come se nel risolvere un problema i procedimenti fossero giusti, ma i calcoli sbagliati).</a:t>
            </a:r>
          </a:p>
        </p:txBody>
      </p:sp>
    </p:spTree>
    <p:extLst>
      <p:ext uri="{BB962C8B-B14F-4D97-AF65-F5344CB8AC3E}">
        <p14:creationId xmlns:p14="http://schemas.microsoft.com/office/powerpoint/2010/main" val="7606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81C8340-6DE9-42A4-8721-E2F6AFC44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7" y="1319212"/>
            <a:ext cx="5648325" cy="421957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9679312-9D5D-4202-8CB8-F4E23490E44E}"/>
              </a:ext>
            </a:extLst>
          </p:cNvPr>
          <p:cNvSpPr/>
          <p:nvPr/>
        </p:nvSpPr>
        <p:spPr>
          <a:xfrm rot="10800000" flipV="1">
            <a:off x="3631095" y="6063631"/>
            <a:ext cx="6838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Immagine  tratta dall’Archivio del MIUR</a:t>
            </a:r>
          </a:p>
        </p:txBody>
      </p:sp>
    </p:spTree>
    <p:extLst>
      <p:ext uri="{BB962C8B-B14F-4D97-AF65-F5344CB8AC3E}">
        <p14:creationId xmlns:p14="http://schemas.microsoft.com/office/powerpoint/2010/main" val="28517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6960229-8992-4890-8E62-D71EB0068204}"/>
              </a:ext>
            </a:extLst>
          </p:cNvPr>
          <p:cNvSpPr/>
          <p:nvPr/>
        </p:nvSpPr>
        <p:spPr>
          <a:xfrm rot="20683988">
            <a:off x="568580" y="835951"/>
            <a:ext cx="6615362" cy="19842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3200" b="1" dirty="0"/>
              <a:t>La lettera dei 600 docenti universitari al governo: "Molti studenti scrivono male, intervenite. </a:t>
            </a:r>
            <a:r>
              <a:rPr lang="it-IT" sz="2400" i="1" dirty="0"/>
              <a:t>(Il fatto quotidiano</a:t>
            </a:r>
            <a:r>
              <a:rPr lang="it-IT" sz="2400" b="1" dirty="0"/>
              <a:t>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9E64706-F43A-4875-85DB-4F76E522DC15}"/>
              </a:ext>
            </a:extLst>
          </p:cNvPr>
          <p:cNvSpPr/>
          <p:nvPr/>
        </p:nvSpPr>
        <p:spPr>
          <a:xfrm>
            <a:off x="6414053" y="1881809"/>
            <a:ext cx="5526156" cy="20415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800" b="1" dirty="0"/>
              <a:t>«Gli studenti non sanno l’italiano». La denuncia di 600 prof universitari. </a:t>
            </a:r>
            <a:r>
              <a:rPr lang="it-IT" sz="2000" i="1" dirty="0"/>
              <a:t>(Corriere della sera)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CF4EEC3-16F2-4BA7-88F6-1B2F7F853B62}"/>
              </a:ext>
            </a:extLst>
          </p:cNvPr>
          <p:cNvSpPr/>
          <p:nvPr/>
        </p:nvSpPr>
        <p:spPr>
          <a:xfrm>
            <a:off x="576470" y="3923378"/>
            <a:ext cx="5618922" cy="2135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3200" b="1" dirty="0"/>
              <a:t>Lettera di 600 professori universitari: «I giovani non sanno più scrivere»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Messaggero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F05CFD-CBE4-4878-B8AD-087AF4C8447F}"/>
              </a:ext>
            </a:extLst>
          </p:cNvPr>
          <p:cNvSpPr/>
          <p:nvPr/>
        </p:nvSpPr>
        <p:spPr>
          <a:xfrm>
            <a:off x="6785113" y="4227443"/>
            <a:ext cx="4916557" cy="21601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400" b="1" dirty="0"/>
              <a:t>Lettera di 600 docenti universitari al governo: “Gli studenti scrivono male, dovete intervenire”  </a:t>
            </a:r>
            <a:r>
              <a:rPr lang="it-IT" sz="2000" i="1" dirty="0"/>
              <a:t>La Repubblica</a:t>
            </a:r>
          </a:p>
          <a:p>
            <a:endParaRPr lang="it-IT" sz="2000" i="1" dirty="0"/>
          </a:p>
          <a:p>
            <a:r>
              <a:rPr lang="it-IT" dirty="0"/>
              <a:t>Tra i firmatari Ernesto Galli della Loggia, Ilvo Diamanti e Paola Mastrocola</a:t>
            </a:r>
          </a:p>
        </p:txBody>
      </p:sp>
    </p:spTree>
    <p:extLst>
      <p:ext uri="{BB962C8B-B14F-4D97-AF65-F5344CB8AC3E}">
        <p14:creationId xmlns:p14="http://schemas.microsoft.com/office/powerpoint/2010/main" val="35648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E15DA7A-34A6-4071-A79C-DF1906977E2F}"/>
              </a:ext>
            </a:extLst>
          </p:cNvPr>
          <p:cNvSpPr/>
          <p:nvPr/>
        </p:nvSpPr>
        <p:spPr>
          <a:xfrm>
            <a:off x="967408" y="556591"/>
            <a:ext cx="10071651" cy="605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“</a:t>
            </a:r>
            <a:r>
              <a:rPr lang="it-IT" sz="2000" u="sng" dirty="0">
                <a:highlight>
                  <a:srgbClr val="00FF00"/>
                </a:highlight>
              </a:rPr>
              <a:t>È chiaro ormai da molti anni che alla fine del </a:t>
            </a:r>
            <a:r>
              <a:rPr lang="it-IT" sz="2000" b="1" u="sng" dirty="0">
                <a:highlight>
                  <a:srgbClr val="00FF00"/>
                </a:highlight>
              </a:rPr>
              <a:t>percorso scolastico</a:t>
            </a:r>
            <a:r>
              <a:rPr lang="it-IT" sz="2000" u="sng" dirty="0">
                <a:highlight>
                  <a:srgbClr val="00FF00"/>
                </a:highlight>
              </a:rPr>
              <a:t> troppi ragazzi scrivono male in </a:t>
            </a:r>
            <a:r>
              <a:rPr lang="it-IT" sz="2000" b="1" u="sng" dirty="0">
                <a:highlight>
                  <a:srgbClr val="00FF00"/>
                </a:highlight>
              </a:rPr>
              <a:t>italiano</a:t>
            </a:r>
            <a:r>
              <a:rPr lang="it-IT" sz="2000" u="sng" dirty="0">
                <a:highlight>
                  <a:srgbClr val="00FF00"/>
                </a:highlight>
              </a:rPr>
              <a:t>, leggono poco e faticano a esprimersi oralmente</a:t>
            </a:r>
            <a:r>
              <a:rPr lang="it-IT" sz="2000" dirty="0">
                <a:highlight>
                  <a:srgbClr val="00FF00"/>
                </a:highlight>
              </a:rPr>
              <a:t>. </a:t>
            </a:r>
            <a:r>
              <a:rPr lang="it-IT" sz="2000" u="sng" dirty="0">
                <a:highlight>
                  <a:srgbClr val="00FF00"/>
                </a:highlight>
              </a:rPr>
              <a:t>Da tempo i </a:t>
            </a:r>
            <a:r>
              <a:rPr lang="it-IT" sz="2000" b="1" u="sng" dirty="0">
                <a:highlight>
                  <a:srgbClr val="00FF00"/>
                </a:highlight>
              </a:rPr>
              <a:t>docenti</a:t>
            </a:r>
            <a:r>
              <a:rPr lang="it-IT" sz="2000" u="sng" dirty="0">
                <a:highlight>
                  <a:srgbClr val="00FF00"/>
                </a:highlight>
              </a:rPr>
              <a:t> </a:t>
            </a:r>
            <a:r>
              <a:rPr lang="it-IT" sz="2000" b="1" u="sng" dirty="0">
                <a:highlight>
                  <a:srgbClr val="00FF00"/>
                </a:highlight>
              </a:rPr>
              <a:t>universitari</a:t>
            </a:r>
            <a:r>
              <a:rPr lang="it-IT" sz="2000" u="sng" dirty="0">
                <a:highlight>
                  <a:srgbClr val="00FF00"/>
                </a:highlight>
              </a:rPr>
              <a:t> denunciano le </a:t>
            </a:r>
            <a:r>
              <a:rPr lang="it-IT" sz="2000" b="1" u="sng" dirty="0">
                <a:highlight>
                  <a:srgbClr val="00FF00"/>
                </a:highlight>
              </a:rPr>
              <a:t>carenze linguistiche</a:t>
            </a:r>
            <a:r>
              <a:rPr lang="it-IT" sz="2000" u="sng" dirty="0">
                <a:highlight>
                  <a:srgbClr val="00FF00"/>
                </a:highlight>
              </a:rPr>
              <a:t> dei loro </a:t>
            </a:r>
            <a:r>
              <a:rPr lang="it-IT" sz="2000" b="1" u="sng" dirty="0">
                <a:highlight>
                  <a:srgbClr val="00FF00"/>
                </a:highlight>
              </a:rPr>
              <a:t>studenti</a:t>
            </a:r>
            <a:r>
              <a:rPr lang="it-IT" sz="2000" u="sng" dirty="0">
                <a:highlight>
                  <a:srgbClr val="00FF00"/>
                </a:highlight>
              </a:rPr>
              <a:t> (grammatica, sintassi, lessico), con errori appena tollerabili in terza elementare. </a:t>
            </a:r>
            <a:r>
              <a:rPr lang="it-IT" sz="2000" dirty="0"/>
              <a:t>Nel tentativo di porvi rimedio, alcuni atenei hanno persino attivato corsi di </a:t>
            </a:r>
            <a:r>
              <a:rPr lang="it-IT" sz="2000" b="1" dirty="0"/>
              <a:t>recupero di lingua italiana</a:t>
            </a:r>
            <a:r>
              <a:rPr lang="it-IT" sz="2000" dirty="0"/>
              <a:t>”. La lettera è stata inviata ai </a:t>
            </a:r>
            <a:r>
              <a:rPr lang="it-IT" sz="2000" b="1" dirty="0"/>
              <a:t>docenti</a:t>
            </a:r>
            <a:r>
              <a:rPr lang="it-IT" sz="2000" dirty="0"/>
              <a:t> di tutta Italia perché possano </a:t>
            </a:r>
            <a:r>
              <a:rPr lang="it-IT" sz="2000" b="1" dirty="0"/>
              <a:t>sottoscriverla</a:t>
            </a:r>
            <a:r>
              <a:rPr lang="it-IT" sz="2000" dirty="0"/>
              <a:t>. In pochi giorni è stata fatta propria da “oltre 230 docenti universitari”, tra i quali </a:t>
            </a:r>
            <a:r>
              <a:rPr lang="it-IT" sz="2000" b="1" dirty="0"/>
              <a:t>Accademici della Crusca</a:t>
            </a:r>
            <a:r>
              <a:rPr lang="it-IT" sz="2000" dirty="0"/>
              <a:t>, linguisti,  </a:t>
            </a:r>
            <a:r>
              <a:rPr lang="it-IT" sz="2000" b="1" dirty="0"/>
              <a:t>rettori</a:t>
            </a:r>
            <a:r>
              <a:rPr lang="it-IT" sz="2000" dirty="0"/>
              <a:t>,  </a:t>
            </a:r>
            <a:r>
              <a:rPr lang="it-IT" sz="2000" b="1" dirty="0"/>
              <a:t>pedagogisti</a:t>
            </a:r>
            <a:r>
              <a:rPr lang="it-IT" sz="2000" dirty="0"/>
              <a:t> e </a:t>
            </a:r>
            <a:r>
              <a:rPr lang="it-IT" sz="2000" b="1" dirty="0"/>
              <a:t>storici</a:t>
            </a:r>
            <a:r>
              <a:rPr lang="it-IT" sz="2000" dirty="0"/>
              <a:t>, </a:t>
            </a:r>
            <a:r>
              <a:rPr lang="it-IT" sz="2000" b="1" dirty="0"/>
              <a:t>filosofi</a:t>
            </a:r>
            <a:r>
              <a:rPr lang="it-IT" sz="2000" dirty="0"/>
              <a:t> e </a:t>
            </a:r>
            <a:r>
              <a:rPr lang="it-IT" sz="2000" b="1" dirty="0"/>
              <a:t>sociologi</a:t>
            </a:r>
            <a:r>
              <a:rPr lang="it-IT" sz="2000" dirty="0"/>
              <a:t>, scrittori e </a:t>
            </a:r>
            <a:r>
              <a:rPr lang="it-IT" sz="2000" b="1" dirty="0"/>
              <a:t>matematici</a:t>
            </a:r>
            <a:r>
              <a:rPr lang="it-IT" sz="2000" dirty="0"/>
              <a:t>, costituzionalisti e storici dell’arte, neuropsichiatri infantili ed economisti. </a:t>
            </a:r>
            <a:r>
              <a:rPr lang="it-IT" sz="2000" b="1" dirty="0">
                <a:solidFill>
                  <a:schemeClr val="tx1"/>
                </a:solidFill>
                <a:highlight>
                  <a:srgbClr val="00FF00"/>
                </a:highlight>
              </a:rPr>
              <a:t>“</a:t>
            </a:r>
            <a:r>
              <a:rPr lang="it-IT" sz="2000" b="1" i="1" dirty="0">
                <a:solidFill>
                  <a:schemeClr val="tx1"/>
                </a:solidFill>
                <a:highlight>
                  <a:srgbClr val="00FF00"/>
                </a:highlight>
              </a:rPr>
              <a:t>È chiaro ormai da molti anni che alla fine del percorso scolastico troppi ragazzi scrivono male in italiano, leggono poco e faticano a esprimersi oralmente</a:t>
            </a:r>
            <a:r>
              <a:rPr lang="it-IT" sz="2000" b="1" dirty="0">
                <a:solidFill>
                  <a:schemeClr val="tx1"/>
                </a:solidFill>
                <a:highlight>
                  <a:srgbClr val="00FF00"/>
                </a:highlight>
              </a:rPr>
              <a:t>”. </a:t>
            </a:r>
          </a:p>
          <a:p>
            <a:r>
              <a:rPr lang="it-IT" sz="2000" dirty="0"/>
              <a:t>“A fronte di una situazione così preoccupante il </a:t>
            </a:r>
            <a:r>
              <a:rPr lang="it-IT" sz="2000" b="1" dirty="0"/>
              <a:t>sistema scolastico</a:t>
            </a:r>
            <a:r>
              <a:rPr lang="it-IT" sz="2000" dirty="0"/>
              <a:t> non reagisce in modo appropriato anche perché il tema della </a:t>
            </a:r>
            <a:r>
              <a:rPr lang="it-IT" sz="2000" b="1" dirty="0"/>
              <a:t>correttezza</a:t>
            </a:r>
            <a:r>
              <a:rPr lang="it-IT" sz="2000" dirty="0"/>
              <a:t> </a:t>
            </a:r>
            <a:r>
              <a:rPr lang="it-IT" sz="2000" b="1" dirty="0"/>
              <a:t>ortografica</a:t>
            </a:r>
            <a:r>
              <a:rPr lang="it-IT" sz="2000" dirty="0"/>
              <a:t> e </a:t>
            </a:r>
            <a:r>
              <a:rPr lang="it-IT" sz="2000" b="1" dirty="0"/>
              <a:t>grammaticale</a:t>
            </a:r>
            <a:r>
              <a:rPr lang="it-IT" sz="2000" dirty="0"/>
              <a:t> è stato a lungo svalutato sul </a:t>
            </a:r>
            <a:r>
              <a:rPr lang="it-IT" sz="2000" b="1" dirty="0"/>
              <a:t>piano didattico</a:t>
            </a:r>
            <a:r>
              <a:rPr lang="it-IT" sz="2000" dirty="0"/>
              <a:t> più o meno da tutti i </a:t>
            </a:r>
            <a:r>
              <a:rPr lang="it-IT" sz="2000" b="1" dirty="0"/>
              <a:t>governi</a:t>
            </a:r>
            <a:r>
              <a:rPr lang="it-IT" sz="2000" dirty="0"/>
              <a:t>. Ci sono alcune importanti iniziative rivolte all’aggiornamento degli </a:t>
            </a:r>
            <a:r>
              <a:rPr lang="it-IT" sz="2000" b="1" dirty="0"/>
              <a:t>insegnanti</a:t>
            </a:r>
            <a:r>
              <a:rPr lang="it-IT" sz="2000" dirty="0"/>
              <a:t> ma non si vede una </a:t>
            </a:r>
            <a:r>
              <a:rPr lang="it-IT" sz="2000" b="1" dirty="0"/>
              <a:t>volontà politica</a:t>
            </a:r>
            <a:r>
              <a:rPr lang="it-IT" sz="2000" dirty="0"/>
              <a:t> adeguata alla gravità del problema</a:t>
            </a:r>
            <a:r>
              <a:rPr lang="it-IT" sz="2000" dirty="0">
                <a:highlight>
                  <a:srgbClr val="FF0000"/>
                </a:highlight>
              </a:rPr>
              <a:t>. </a:t>
            </a:r>
            <a:r>
              <a:rPr lang="it-IT" sz="2000" u="sng" dirty="0">
                <a:highlight>
                  <a:srgbClr val="FF0000"/>
                </a:highlight>
              </a:rPr>
              <a:t>Abbiamo invece bisogno di una </a:t>
            </a:r>
            <a:r>
              <a:rPr lang="it-IT" sz="2000" b="1" u="sng" dirty="0">
                <a:highlight>
                  <a:srgbClr val="FF0000"/>
                </a:highlight>
              </a:rPr>
              <a:t>scuola</a:t>
            </a:r>
            <a:r>
              <a:rPr lang="it-IT" sz="2000" u="sng" dirty="0">
                <a:highlight>
                  <a:srgbClr val="FF0000"/>
                </a:highlight>
              </a:rPr>
              <a:t> davvero esigente nel </a:t>
            </a:r>
            <a:r>
              <a:rPr lang="it-IT" sz="2000" b="1" u="sng" dirty="0">
                <a:highlight>
                  <a:srgbClr val="FF0000"/>
                </a:highlight>
              </a:rPr>
              <a:t>controllo</a:t>
            </a:r>
            <a:r>
              <a:rPr lang="it-IT" sz="2000" u="sng" dirty="0">
                <a:highlight>
                  <a:srgbClr val="FF0000"/>
                </a:highlight>
              </a:rPr>
              <a:t> degli </a:t>
            </a:r>
            <a:r>
              <a:rPr lang="it-IT" sz="2000" b="1" u="sng" dirty="0">
                <a:highlight>
                  <a:srgbClr val="FF0000"/>
                </a:highlight>
              </a:rPr>
              <a:t>apprendimenti</a:t>
            </a:r>
            <a:r>
              <a:rPr lang="it-IT" sz="2000" u="sng" dirty="0">
                <a:highlight>
                  <a:srgbClr val="FF0000"/>
                </a:highlight>
              </a:rPr>
              <a:t>, oltre che più efficace nella didattica, altrimenti né il generoso impegno di tanti </a:t>
            </a:r>
            <a:r>
              <a:rPr lang="it-IT" sz="2000" b="1" u="sng" dirty="0">
                <a:highlight>
                  <a:srgbClr val="FF0000"/>
                </a:highlight>
              </a:rPr>
              <a:t>insegnanti</a:t>
            </a:r>
            <a:r>
              <a:rPr lang="it-IT" sz="2000" u="sng" dirty="0">
                <a:highlight>
                  <a:srgbClr val="FF0000"/>
                </a:highlight>
              </a:rPr>
              <a:t>, né l’acquisizione di nuove metodologie saranno sufficienti”.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F7B223-EDEF-4635-99BC-CCADDCEE725E}"/>
              </a:ext>
            </a:extLst>
          </p:cNvPr>
          <p:cNvSpPr txBox="1"/>
          <p:nvPr/>
        </p:nvSpPr>
        <p:spPr>
          <a:xfrm>
            <a:off x="3286539" y="662609"/>
            <a:ext cx="6415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DALL’ APPELLO DEI DOCENTI</a:t>
            </a:r>
          </a:p>
          <a:p>
            <a:endParaRPr lang="it-IT" sz="4000" b="1" dirty="0">
              <a:solidFill>
                <a:srgbClr val="FF0000"/>
              </a:solidFill>
            </a:endParaRPr>
          </a:p>
          <a:p>
            <a:r>
              <a:rPr lang="it-IT" sz="4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581752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TM04033925%5b%5bfn=Goccia%5d%5d</Template>
  <TotalTime>4420</TotalTime>
  <Words>3501</Words>
  <Application>Microsoft Office PowerPoint</Application>
  <PresentationFormat>Widescreen</PresentationFormat>
  <Paragraphs>395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8" baseType="lpstr">
      <vt:lpstr>Arial</vt:lpstr>
      <vt:lpstr>Arial Narrow</vt:lpstr>
      <vt:lpstr>Arial Nova</vt:lpstr>
      <vt:lpstr>Calibri</vt:lpstr>
      <vt:lpstr>Comic Sans MS</vt:lpstr>
      <vt:lpstr>Courier New</vt:lpstr>
      <vt:lpstr>Forte</vt:lpstr>
      <vt:lpstr>Frutiger-Bold</vt:lpstr>
      <vt:lpstr>Frutiger-Light</vt:lpstr>
      <vt:lpstr>Garamond-Bold</vt:lpstr>
      <vt:lpstr>Garamond-Book</vt:lpstr>
      <vt:lpstr>Garamond-BookItalic</vt:lpstr>
      <vt:lpstr>Sitka Small</vt:lpstr>
      <vt:lpstr>Times New Roman</vt:lpstr>
      <vt:lpstr>Trebuchet MS</vt:lpstr>
      <vt:lpstr>Tw Cen MT</vt:lpstr>
      <vt:lpstr>Goccia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Rita Rossi</dc:creator>
  <cp:lastModifiedBy>Maria Rita Rossi</cp:lastModifiedBy>
  <cp:revision>171</cp:revision>
  <dcterms:created xsi:type="dcterms:W3CDTF">2017-08-28T17:17:24Z</dcterms:created>
  <dcterms:modified xsi:type="dcterms:W3CDTF">2017-09-07T09:33:04Z</dcterms:modified>
</cp:coreProperties>
</file>