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8" r:id="rId2"/>
    <p:sldId id="257" r:id="rId3"/>
    <p:sldId id="276" r:id="rId4"/>
    <p:sldId id="266" r:id="rId5"/>
    <p:sldId id="258" r:id="rId6"/>
    <p:sldId id="259" r:id="rId7"/>
    <p:sldId id="264" r:id="rId8"/>
    <p:sldId id="265" r:id="rId9"/>
    <p:sldId id="271" r:id="rId10"/>
    <p:sldId id="260" r:id="rId11"/>
    <p:sldId id="270" r:id="rId12"/>
    <p:sldId id="261" r:id="rId13"/>
    <p:sldId id="272" r:id="rId14"/>
    <p:sldId id="273" r:id="rId15"/>
    <p:sldId id="263" r:id="rId16"/>
    <p:sldId id="274" r:id="rId17"/>
    <p:sldId id="277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-11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07AC0-30CF-3040-910D-2C721D801921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FF80F-3B2C-F443-A281-639AD64D0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3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00" dirty="0"/>
              <a:t>In tutti i lavori sono stati raccolti dati, interpretati, modellizzati, rappresentati e ove possibile sono state fatte delle </a:t>
            </a:r>
            <a:r>
              <a:rPr lang="it-IT" sz="1000" dirty="0" smtClean="0"/>
              <a:t>previsioni</a:t>
            </a:r>
            <a:r>
              <a:rPr lang="it-IT" sz="1000" dirty="0"/>
              <a:t>. Tutti hanno fatto riferimento a situazioni italiane e anche molisane.</a:t>
            </a:r>
          </a:p>
          <a:p>
            <a:r>
              <a:rPr lang="it-IT" sz="1000" dirty="0"/>
              <a:t>UN MONDO </a:t>
            </a:r>
            <a:r>
              <a:rPr lang="it-IT" sz="1000" dirty="0" smtClean="0"/>
              <a:t>RITOCCATO</a:t>
            </a:r>
            <a:r>
              <a:rPr lang="it-IT" sz="1000" baseline="0" dirty="0" smtClean="0"/>
              <a:t>  </a:t>
            </a:r>
            <a:r>
              <a:rPr lang="it-IT" sz="1000" dirty="0" smtClean="0"/>
              <a:t>La </a:t>
            </a:r>
            <a:r>
              <a:rPr lang="it-IT" sz="1000" dirty="0"/>
              <a:t>chirurgia estetica nel mondo, in Italia e nel liceo scientifico A. Romita. I dati locali sono stati ricavati con un’indagine statistica su un campione di alunni della nostra scuola.</a:t>
            </a:r>
          </a:p>
          <a:p>
            <a:r>
              <a:rPr lang="it-IT" sz="1000" dirty="0"/>
              <a:t>CANNABIS: DEMONIZZAZIONE O </a:t>
            </a:r>
            <a:r>
              <a:rPr lang="it-IT" sz="1000" dirty="0" smtClean="0"/>
              <a:t>LEGALIZZAZZIONE?</a:t>
            </a:r>
            <a:r>
              <a:rPr lang="it-IT" sz="1000" baseline="0" dirty="0" smtClean="0"/>
              <a:t> </a:t>
            </a:r>
            <a:r>
              <a:rPr lang="it-IT" sz="1000" dirty="0" smtClean="0"/>
              <a:t>I </a:t>
            </a:r>
            <a:r>
              <a:rPr lang="it-IT" sz="1000" dirty="0"/>
              <a:t>pro e i contro della legalizzazione delle droghe leggere attraverso un confronto fra Italia e </a:t>
            </a:r>
            <a:r>
              <a:rPr lang="it-IT" sz="1000" dirty="0" smtClean="0"/>
              <a:t>Olanda.</a:t>
            </a:r>
            <a:r>
              <a:rPr lang="it-IT" sz="1000" baseline="0" dirty="0" smtClean="0"/>
              <a:t> </a:t>
            </a:r>
            <a:r>
              <a:rPr lang="it-IT" sz="1000" dirty="0" smtClean="0"/>
              <a:t>Hanno </a:t>
            </a:r>
            <a:r>
              <a:rPr lang="it-IT" sz="1000" dirty="0"/>
              <a:t>effettuato un sondaggio su un campione di 100 maggiorenni molisani.</a:t>
            </a:r>
          </a:p>
          <a:p>
            <a:r>
              <a:rPr lang="it-IT" sz="1000" dirty="0"/>
              <a:t>AIDS: ANCORA UN PROBLEMA O SOLTANTO </a:t>
            </a:r>
            <a:r>
              <a:rPr lang="it-IT" sz="1000" dirty="0" smtClean="0"/>
              <a:t>DISINFORMAZIONE?</a:t>
            </a:r>
            <a:r>
              <a:rPr lang="it-IT" sz="1000" baseline="0" dirty="0" smtClean="0"/>
              <a:t> </a:t>
            </a:r>
            <a:r>
              <a:rPr lang="it-IT" sz="1000" dirty="0" smtClean="0"/>
              <a:t>Dopo </a:t>
            </a:r>
            <a:r>
              <a:rPr lang="it-IT" sz="1000" dirty="0"/>
              <a:t>uno studio della sindrome da immunodeficienza e delle s</a:t>
            </a:r>
            <a:r>
              <a:rPr lang="it-IT" sz="1000" dirty="0" smtClean="0"/>
              <a:t>ue modalità </a:t>
            </a:r>
            <a:r>
              <a:rPr lang="it-IT" sz="1000" dirty="0"/>
              <a:t>di trasmissione, hanno studiato i numeri che caratterizzano il problema nel mondo, in Italia e nel </a:t>
            </a:r>
            <a:r>
              <a:rPr lang="it-IT" sz="1000" dirty="0" smtClean="0"/>
              <a:t>Molise.</a:t>
            </a:r>
            <a:r>
              <a:rPr lang="it-IT" sz="1000" baseline="0" dirty="0" smtClean="0"/>
              <a:t> </a:t>
            </a:r>
            <a:r>
              <a:rPr lang="it-IT" sz="1000" dirty="0" smtClean="0"/>
              <a:t>Per </a:t>
            </a:r>
            <a:r>
              <a:rPr lang="it-IT" sz="1000" dirty="0"/>
              <a:t>reperire i dati locali </a:t>
            </a:r>
            <a:r>
              <a:rPr lang="it-IT" sz="1000" dirty="0" smtClean="0"/>
              <a:t>si </a:t>
            </a:r>
            <a:r>
              <a:rPr lang="it-IT" sz="1000" dirty="0"/>
              <a:t>sono rivolti, ricevendo </a:t>
            </a:r>
            <a:r>
              <a:rPr lang="it-IT" sz="1000" dirty="0" smtClean="0"/>
              <a:t>subito </a:t>
            </a:r>
            <a:r>
              <a:rPr lang="it-IT" sz="1000" dirty="0"/>
              <a:t>grande </a:t>
            </a:r>
            <a:r>
              <a:rPr lang="it-IT" sz="1000" dirty="0" smtClean="0"/>
              <a:t>disponibilità, </a:t>
            </a:r>
            <a:r>
              <a:rPr lang="it-IT" sz="1000" dirty="0"/>
              <a:t>al reparto di malattie infettive del nostro ospedale.</a:t>
            </a:r>
          </a:p>
          <a:p>
            <a:r>
              <a:rPr lang="it-IT" sz="1000" dirty="0"/>
              <a:t>OGM O </a:t>
            </a:r>
            <a:r>
              <a:rPr lang="it-IT" sz="1000" dirty="0" smtClean="0"/>
              <a:t>BIO?</a:t>
            </a:r>
            <a:r>
              <a:rPr lang="it-IT" sz="1000" baseline="0" dirty="0" smtClean="0"/>
              <a:t> </a:t>
            </a:r>
            <a:r>
              <a:rPr lang="it-IT" sz="1000" dirty="0" smtClean="0"/>
              <a:t>Hanno </a:t>
            </a:r>
            <a:r>
              <a:rPr lang="it-IT" sz="1000" dirty="0"/>
              <a:t>studiato la differenza tra la tecnica di coltivazione Ogm e quella biologica, rivolgendosi anche direttamente ad un vivaio </a:t>
            </a:r>
            <a:r>
              <a:rPr lang="it-IT" sz="1000" dirty="0" err="1" smtClean="0"/>
              <a:t>locale.Hanno</a:t>
            </a:r>
            <a:r>
              <a:rPr lang="it-IT" sz="1000" dirty="0" smtClean="0"/>
              <a:t> </a:t>
            </a:r>
            <a:r>
              <a:rPr lang="it-IT" sz="1000" dirty="0"/>
              <a:t>raccolto ed elaborato dati sulle due tecniche di coltivazione nei 5 paesi maggiori produttori di Ogm nel mondo, tra cui l’Italia.</a:t>
            </a:r>
          </a:p>
          <a:p>
            <a:r>
              <a:rPr lang="it-IT" sz="1000" dirty="0"/>
              <a:t>EMIGRAZIONE E IMMIGRAZIONE: UN FENOMENO </a:t>
            </a:r>
            <a:r>
              <a:rPr lang="it-IT" sz="1000"/>
              <a:t>IN </a:t>
            </a:r>
            <a:r>
              <a:rPr lang="it-IT" sz="1000" smtClean="0"/>
              <a:t>EVOLUZIONE</a:t>
            </a:r>
            <a:r>
              <a:rPr lang="it-IT" sz="1000" baseline="0" smtClean="0"/>
              <a:t> </a:t>
            </a:r>
            <a:r>
              <a:rPr lang="it-IT" sz="1000" smtClean="0"/>
              <a:t>Hanno </a:t>
            </a:r>
            <a:r>
              <a:rPr lang="it-IT" sz="1000" dirty="0"/>
              <a:t>studiato i due </a:t>
            </a:r>
            <a:r>
              <a:rPr lang="it-IT" sz="1000" dirty="0" smtClean="0"/>
              <a:t>fenomeni </a:t>
            </a:r>
            <a:r>
              <a:rPr lang="it-IT" sz="1000" dirty="0"/>
              <a:t>, </a:t>
            </a:r>
            <a:r>
              <a:rPr lang="it-IT" sz="1000" dirty="0" smtClean="0"/>
              <a:t>dell’immigrazione e </a:t>
            </a:r>
            <a:r>
              <a:rPr lang="it-IT" sz="1000" dirty="0"/>
              <a:t>dell’emigrazione nel tempo fino ai giorni nostri. Hanno concentrato la loro </a:t>
            </a:r>
            <a:r>
              <a:rPr lang="it-IT" sz="1000" dirty="0" smtClean="0"/>
              <a:t>attenzione </a:t>
            </a:r>
            <a:r>
              <a:rPr lang="it-IT" sz="1000" dirty="0"/>
              <a:t>sull’immigrazione oggi, con particolare riferimento all’Italia e nello specifico a Lampedusa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FF80F-3B2C-F443-A281-639AD64D007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8846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AUTOMAZIONE: Hanno studiato le conseguenze dell’automazione sul mondo del lavoro, </a:t>
            </a:r>
            <a:r>
              <a:rPr lang="it-IT" dirty="0" smtClean="0"/>
              <a:t>proponendo</a:t>
            </a:r>
            <a:r>
              <a:rPr lang="it-IT" baseline="0" dirty="0" smtClean="0"/>
              <a:t> </a:t>
            </a:r>
            <a:r>
              <a:rPr lang="it-IT" dirty="0" smtClean="0"/>
              <a:t>le </a:t>
            </a:r>
            <a:r>
              <a:rPr lang="it-IT" dirty="0"/>
              <a:t>quattro tesi </a:t>
            </a:r>
            <a:r>
              <a:rPr lang="it-IT" dirty="0" smtClean="0"/>
              <a:t>più</a:t>
            </a:r>
            <a:r>
              <a:rPr lang="it-IT" baseline="0" dirty="0" smtClean="0"/>
              <a:t> </a:t>
            </a:r>
            <a:r>
              <a:rPr lang="it-IT" dirty="0" smtClean="0"/>
              <a:t>interessanti </a:t>
            </a:r>
            <a:r>
              <a:rPr lang="it-IT" dirty="0"/>
              <a:t>dal punto di vista socio-economico: </a:t>
            </a:r>
            <a:r>
              <a:rPr lang="it-IT" dirty="0" smtClean="0"/>
              <a:t>pessimistica ottimistica</a:t>
            </a:r>
            <a:r>
              <a:rPr lang="it-IT" dirty="0"/>
              <a:t>, evoluzionistica e progettuale. Hanno </a:t>
            </a:r>
            <a:r>
              <a:rPr lang="it-IT" dirty="0" smtClean="0"/>
              <a:t>raccolto </a:t>
            </a:r>
            <a:r>
              <a:rPr lang="it-IT" dirty="0"/>
              <a:t>dati che descrivono l’automazione e la robotizzazione nel mondo e li hanno messi in relazione con i dati della disoccupazione.</a:t>
            </a:r>
          </a:p>
          <a:p>
            <a:r>
              <a:rPr lang="it-IT" dirty="0"/>
              <a:t>SOS TIGRI: Hanno studiato il problema delle specie animali a rischio di estinzione, in particolare della tigre che </a:t>
            </a:r>
            <a:r>
              <a:rPr lang="it-IT" dirty="0" smtClean="0"/>
              <a:t>è </a:t>
            </a:r>
            <a:r>
              <a:rPr lang="it-IT" dirty="0"/>
              <a:t>considerata una specie bandiera universale. Hanno fatto riferimento al progetto Tx2 del WWF che ha l’obiettivo di raddoppiare il numero di tigri entro il 2022.</a:t>
            </a:r>
          </a:p>
          <a:p>
            <a:r>
              <a:rPr lang="it-IT" dirty="0"/>
              <a:t>VADO E NON TORNO PIU’: Hanno studiato il fenomeno degli studenti italiani che decidono di andare a s</a:t>
            </a:r>
            <a:r>
              <a:rPr lang="it-IT" dirty="0" smtClean="0"/>
              <a:t>tudiare </a:t>
            </a:r>
            <a:r>
              <a:rPr lang="it-IT" dirty="0"/>
              <a:t>all’estero, fenomeno ritenuto in evoluzione. Hanno confrontato il sistema universitario italiano con quello inglese e tedesco.</a:t>
            </a:r>
          </a:p>
          <a:p>
            <a:r>
              <a:rPr lang="it-IT" dirty="0"/>
              <a:t>DISTURBI E MALATTIE MENTALI : Si sono interessate, con grande coinvolgimento, al problema delle malattie mentali.  Hanno studiato le caratteristiche di queste malattie, dedicando particolare attenzione alle cause scatenanti. Hanno raccolto ed elaborato dati sia sui </a:t>
            </a:r>
            <a:r>
              <a:rPr lang="it-IT" dirty="0" smtClean="0"/>
              <a:t>numeri di </a:t>
            </a:r>
            <a:r>
              <a:rPr lang="it-IT" dirty="0"/>
              <a:t>persone malate sia sulla dosi di psicofarmaci assunti in relazione alle aspettative di vita.</a:t>
            </a:r>
          </a:p>
          <a:p>
            <a:r>
              <a:rPr lang="it-IT" dirty="0"/>
              <a:t>LA PACE  CHE COSTA: Hanno analizzato i dati forniti dalla Banca Mondiale di alcuni paesi ( Stati Uniti, Regno Unito, Francia, Italia ) </a:t>
            </a:r>
            <a:r>
              <a:rPr lang="it-IT" dirty="0" smtClean="0"/>
              <a:t>della </a:t>
            </a:r>
            <a:r>
              <a:rPr lang="it-IT" dirty="0"/>
              <a:t>loro spesa </a:t>
            </a:r>
            <a:r>
              <a:rPr lang="it-IT" dirty="0" smtClean="0"/>
              <a:t>militare </a:t>
            </a:r>
            <a:r>
              <a:rPr lang="it-IT" dirty="0"/>
              <a:t>in relazione al proprio PIL.  Per ogni paese i dati sono stati interpretati sia matematicamente sia in relazione dello scenario </a:t>
            </a:r>
            <a:r>
              <a:rPr lang="it-IT" dirty="0" smtClean="0"/>
              <a:t>storico-politico</a:t>
            </a:r>
            <a:r>
              <a:rPr lang="it-IT" baseline="0" dirty="0" smtClean="0"/>
              <a:t> utilizzando come anno </a:t>
            </a:r>
            <a:r>
              <a:rPr lang="it-IT" baseline="0" smtClean="0"/>
              <a:t>di riferimento il 1988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FF80F-3B2C-F443-A281-639AD64D007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32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/>
              <a:t>GIOCHI</a:t>
            </a:r>
            <a:r>
              <a:rPr lang="it-IT" b="1" baseline="0" dirty="0" smtClean="0"/>
              <a:t> D’ AZZARDO : NUMERI IN CRESCITA  </a:t>
            </a:r>
            <a:r>
              <a:rPr lang="it-IT" b="0" baseline="0" dirty="0" smtClean="0"/>
              <a:t>Il fenomeno del gioco d’azzardo, esaminato nei suoi vari aspetti con attenzione ai giocatori nella fascia di età tra 15 e 19 anni</a:t>
            </a:r>
          </a:p>
          <a:p>
            <a:r>
              <a:rPr lang="it-IT" b="1" baseline="0" dirty="0" smtClean="0"/>
              <a:t>L’ITALIA CONNESSA </a:t>
            </a:r>
            <a:r>
              <a:rPr lang="it-IT" b="0" baseline="0" dirty="0" smtClean="0"/>
              <a:t>La velocità di connessione italiana confrontata alle prime tre al mondo ( Corea del Sud, Norvegia e Svezia), con previsioni pe il futuro</a:t>
            </a:r>
          </a:p>
          <a:p>
            <a:r>
              <a:rPr lang="it-IT" b="1" baseline="0" dirty="0" smtClean="0"/>
              <a:t>CHI MANGIA BENE E’ A  META’  DELL’OPERA  </a:t>
            </a:r>
            <a:r>
              <a:rPr lang="it-IT" b="0" baseline="0" dirty="0" smtClean="0"/>
              <a:t>L’olio di palma presente negli alimenti e le sue conseguenze sulla salute di adulti e bambini</a:t>
            </a:r>
          </a:p>
          <a:p>
            <a:r>
              <a:rPr lang="it-IT" b="1" baseline="0" dirty="0" smtClean="0"/>
              <a:t>IL MERCATO DELLA MUSICA  </a:t>
            </a:r>
            <a:r>
              <a:rPr lang="it-IT" b="0" baseline="0" dirty="0" smtClean="0"/>
              <a:t>Il mercato della musica ha subito cambiamenti a causa della tecnologia informatica ma la ripresa sarà possibile grazie al ritorno del vinile.</a:t>
            </a:r>
          </a:p>
          <a:p>
            <a:r>
              <a:rPr lang="it-IT" b="1" dirty="0" smtClean="0"/>
              <a:t>I NUMERI DEL CANCRO: </a:t>
            </a:r>
            <a:r>
              <a:rPr lang="it-IT" b="0" dirty="0" smtClean="0"/>
              <a:t>Il</a:t>
            </a:r>
            <a:r>
              <a:rPr lang="it-IT" b="0" baseline="0" dirty="0" smtClean="0"/>
              <a:t> cancro come seconda causa di morte in Italia e la ricerca scientifica che sta migliorando le aspettative di vita.</a:t>
            </a:r>
          </a:p>
          <a:p>
            <a:r>
              <a:rPr lang="it-IT" b="1" baseline="0" dirty="0" smtClean="0"/>
              <a:t>MODERNE SCHIAVITU’: </a:t>
            </a:r>
            <a:r>
              <a:rPr lang="it-IT" b="0" baseline="0" dirty="0" smtClean="0"/>
              <a:t>I numeri dello sfruttamento minorile sia  nei vari continenti sia principali settori di impiego dei minori.</a:t>
            </a:r>
          </a:p>
          <a:p>
            <a:r>
              <a:rPr lang="it-IT" b="1" baseline="0" dirty="0" smtClean="0"/>
              <a:t>IL RISCALDAMENTO GLOBALE: </a:t>
            </a:r>
            <a:r>
              <a:rPr lang="it-IT" b="0" baseline="0" dirty="0" smtClean="0"/>
              <a:t>Lo studio del riscaldamento globale con previsioni fino al 2100 e le sue più immediate conseguenze.</a:t>
            </a: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FF80F-3B2C-F443-A281-639AD64D007D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491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04CBFE0-C901-470B-8405-316D2986C970}" type="datetimeFigureOut">
              <a:rPr lang="it-IT" smtClean="0"/>
              <a:t>06/09/2017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E0B288-3A13-408E-AB72-A4AF1E3ADE5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Program%20Files%20(x86)\Flipping%20PDF%20Reader\Flipping%20PDF%20Reader.ex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6912768" cy="36004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/>
            </a:r>
            <a:br>
              <a:rPr lang="it-IT" sz="36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</a:br>
            <a:r>
              <a:rPr lang="it-IT" sz="49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ALTERNANZA</a:t>
            </a:r>
            <a:r>
              <a:rPr lang="it-IT" sz="4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/>
            </a:r>
            <a:br>
              <a:rPr lang="it-IT" sz="4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</a:br>
            <a:r>
              <a:rPr lang="it-IT" sz="4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SCUOLA  LAVORO</a:t>
            </a:r>
            <a:br>
              <a:rPr lang="it-IT" sz="49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</a:br>
            <a:r>
              <a:rPr lang="it-IT" sz="66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/>
            </a:r>
            <a:br>
              <a:rPr lang="it-IT" sz="66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</a:br>
            <a:r>
              <a:rPr lang="it-IT" sz="32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/>
            </a:r>
            <a:br>
              <a:rPr lang="it-IT" sz="32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</a:br>
            <a:r>
              <a:rPr lang="it-IT" sz="22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 </a:t>
            </a:r>
            <a:r>
              <a:rPr lang="it-IT" sz="2200" b="1" dirty="0" err="1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a.s</a:t>
            </a:r>
            <a:r>
              <a:rPr lang="it-IT" sz="22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 </a:t>
            </a:r>
            <a:r>
              <a:rPr lang="it-IT" sz="2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2016-2017         </a:t>
            </a:r>
            <a:r>
              <a:rPr lang="it-IT" sz="22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                prof.ssa </a:t>
            </a:r>
            <a:r>
              <a:rPr lang="it-IT" sz="2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" panose="02070603080606020203" pitchFamily="18" charset="0"/>
              </a:rPr>
              <a:t>Anna Maria De Vincenzo</a:t>
            </a:r>
          </a:p>
        </p:txBody>
      </p:sp>
      <p:pic>
        <p:nvPicPr>
          <p:cNvPr id="5" name="Immagine 4" descr="logo Romita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07" l="312" r="99533">
                        <a14:foregroundMark x1="43146" y1="38651" x2="43146" y2="38651"/>
                        <a14:foregroundMark x1="23053" y1="64145" x2="23053" y2="64145"/>
                        <a14:foregroundMark x1="17290" y1="74671" x2="17290" y2="74671"/>
                        <a14:foregroundMark x1="15421" y1="64145" x2="15421" y2="64145"/>
                        <a14:foregroundMark x1="73520" y1="75329" x2="73520" y2="75329"/>
                        <a14:foregroundMark x1="76168" y1="81579" x2="76168" y2="81579"/>
                        <a14:foregroundMark x1="92368" y1="68421" x2="92368" y2="68421"/>
                        <a14:foregroundMark x1="81931" y1="24836" x2="81931" y2="24836"/>
                        <a14:foregroundMark x1="28972" y1="15789" x2="28972" y2="15789"/>
                        <a14:foregroundMark x1="45171" y1="57237" x2="45171" y2="57237"/>
                        <a14:foregroundMark x1="14019" y1="32401" x2="44393" y2="89145"/>
                        <a14:foregroundMark x1="87850" y1="32401" x2="54206" y2="94737"/>
                        <a14:foregroundMark x1="43769" y1="91283" x2="50935" y2="99507"/>
                        <a14:foregroundMark x1="81308" y1="61513" x2="59969" y2="88487"/>
                        <a14:foregroundMark x1="56075" y1="52467" x2="51558" y2="95395"/>
                        <a14:foregroundMark x1="20561" y1="68421" x2="35981" y2="74671"/>
                        <a14:foregroundMark x1="64486" y1="38651" x2="39875" y2="50329"/>
                        <a14:foregroundMark x1="78037" y1="32401" x2="80062" y2="32401"/>
                        <a14:foregroundMark x1="61215" y1="25493" x2="39875" y2="30263"/>
                        <a14:foregroundMark x1="15421" y1="35197" x2="51558" y2="31743"/>
                        <a14:foregroundMark x1="50935" y1="35855" x2="86449" y2="29605"/>
                        <a14:foregroundMark x1="49688" y1="31743" x2="46417" y2="44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980"/>
            <a:ext cx="1920896" cy="1971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/>
          <p:cNvPicPr/>
          <p:nvPr/>
        </p:nvPicPr>
        <p:blipFill rotWithShape="1">
          <a:blip r:embed="rId4"/>
          <a:srcRect l="8663" t="3761" r="6819" b="6677"/>
          <a:stretch/>
        </p:blipFill>
        <p:spPr bwMode="auto">
          <a:xfrm>
            <a:off x="6315528" y="514001"/>
            <a:ext cx="2216912" cy="1855712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4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opertina be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9067" y="1870515"/>
            <a:ext cx="3444552" cy="1679219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169744" y="1927813"/>
            <a:ext cx="211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  <a:latin typeface="Bodoni MT" panose="02070603080606020203" pitchFamily="18" charset="0"/>
              </a:rPr>
              <a:t>Un mondo ritoccato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3070">
            <a:off x="5528373" y="962671"/>
            <a:ext cx="2185588" cy="1896322"/>
          </a:xfrm>
          <a:prstGeom prst="rect">
            <a:avLst/>
          </a:prstGeom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5701140" y="2066312"/>
            <a:ext cx="1998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Bodoni MT" panose="02070603080606020203" pitchFamily="18" charset="0"/>
              </a:rPr>
              <a:t>Emigrazione, immigrazione:</a:t>
            </a:r>
          </a:p>
          <a:p>
            <a:r>
              <a:rPr lang="it-IT" sz="1200" b="1" dirty="0">
                <a:solidFill>
                  <a:schemeClr val="bg1"/>
                </a:solidFill>
                <a:latin typeface="Bodoni MT" panose="02070603080606020203" pitchFamily="18" charset="0"/>
              </a:rPr>
              <a:t>un fenomeno in evoluzione</a:t>
            </a:r>
          </a:p>
        </p:txBody>
      </p:sp>
      <p:pic>
        <p:nvPicPr>
          <p:cNvPr id="11" name="Picture 2" descr="http://www.associazionelucacoscioni.it/wp-content/uploads/ogm_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62" y="3071735"/>
            <a:ext cx="2257457" cy="775734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morgashop.ch/wp/wp-content/uploads/2014/09/Bio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67" y="4541953"/>
            <a:ext cx="2567600" cy="1296144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7882487" y="4618017"/>
            <a:ext cx="5341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368533" y="3717032"/>
            <a:ext cx="505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rgbClr val="FFC000"/>
                </a:solidFill>
              </a:rPr>
              <a:t>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08250"/>
            <a:ext cx="1973140" cy="21369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sellaDiTesto 15"/>
          <p:cNvSpPr txBox="1"/>
          <p:nvPr/>
        </p:nvSpPr>
        <p:spPr>
          <a:xfrm>
            <a:off x="899592" y="336506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latin typeface="Bodoni MT" panose="02070603080606020203" pitchFamily="18" charset="0"/>
              </a:rPr>
              <a:t>Cannabis: demonizzazione o legalizzazione?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74" y="4203992"/>
            <a:ext cx="2629422" cy="197206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2806675" y="5445224"/>
            <a:ext cx="233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latin typeface="Bodoni MT" panose="02070603080606020203" pitchFamily="18" charset="0"/>
              </a:rPr>
              <a:t>Aids: ancora un problema o disinformazione?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147839" y="908720"/>
            <a:ext cx="311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  <a:latin typeface="Bodoni MT" panose="02070603080606020203" pitchFamily="18" charset="0"/>
              </a:rPr>
              <a:t>Classe 3^ </a:t>
            </a:r>
            <a:r>
              <a:rPr lang="it-IT" sz="3600" dirty="0" err="1">
                <a:solidFill>
                  <a:srgbClr val="002060"/>
                </a:solidFill>
                <a:latin typeface="Bodoni MT" panose="02070603080606020203" pitchFamily="18" charset="0"/>
              </a:rPr>
              <a:t>sez.C</a:t>
            </a:r>
            <a:endParaRPr lang="it-IT" sz="3600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86" y="1899799"/>
            <a:ext cx="319405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68" y="3789040"/>
            <a:ext cx="3338102" cy="247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835" y="4221088"/>
            <a:ext cx="381635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71624"/>
            <a:ext cx="3817256" cy="22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58" y="1866650"/>
            <a:ext cx="2966637" cy="252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29786" y="2165231"/>
            <a:ext cx="2029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doni MT" panose="02070603080606020203" pitchFamily="18" charset="0"/>
              </a:rPr>
              <a:t>Disturbi e malattie mentali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23928" y="908720"/>
            <a:ext cx="1642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Bodoni MT" panose="02070603080606020203" pitchFamily="18" charset="0"/>
              </a:rPr>
              <a:t>L’Automazione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58575" y="4036422"/>
            <a:ext cx="1046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Bodoni MT" panose="02070603080606020203" pitchFamily="18" charset="0"/>
              </a:rPr>
              <a:t>Sos</a:t>
            </a:r>
            <a:r>
              <a:rPr lang="it-IT" dirty="0">
                <a:solidFill>
                  <a:schemeClr val="bg1"/>
                </a:solidFill>
                <a:latin typeface="Bodoni MT" panose="02070603080606020203" pitchFamily="18" charset="0"/>
              </a:rPr>
              <a:t> Tigri</a:t>
            </a:r>
          </a:p>
        </p:txBody>
      </p:sp>
      <p:sp>
        <p:nvSpPr>
          <p:cNvPr id="5" name="Rettangolo 4"/>
          <p:cNvSpPr/>
          <p:nvPr/>
        </p:nvSpPr>
        <p:spPr>
          <a:xfrm rot="20414675">
            <a:off x="4238735" y="4567631"/>
            <a:ext cx="2202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Bodoni MT" panose="02070603080606020203" pitchFamily="18" charset="0"/>
              </a:rPr>
              <a:t>Vado e non torno più</a:t>
            </a:r>
          </a:p>
        </p:txBody>
      </p:sp>
      <p:sp>
        <p:nvSpPr>
          <p:cNvPr id="6" name="Rettangolo 5"/>
          <p:cNvSpPr/>
          <p:nvPr/>
        </p:nvSpPr>
        <p:spPr>
          <a:xfrm>
            <a:off x="769431" y="1076429"/>
            <a:ext cx="2855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Bodoni MT" panose="02070603080606020203" pitchFamily="18" charset="0"/>
              </a:rPr>
              <a:t>Classe 3^ sez. D</a:t>
            </a:r>
          </a:p>
        </p:txBody>
      </p:sp>
    </p:spTree>
    <p:extLst>
      <p:ext uri="{BB962C8B-B14F-4D97-AF65-F5344CB8AC3E}">
        <p14:creationId xmlns:p14="http://schemas.microsoft.com/office/powerpoint/2010/main" val="42619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444016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latin typeface="Bodoni MT" panose="02070603080606020203" pitchFamily="18" charset="0"/>
              </a:rPr>
              <a:t>m</a:t>
            </a:r>
            <a:r>
              <a:rPr lang="it-IT" sz="5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a non </a:t>
            </a:r>
            <a:r>
              <a:rPr lang="it-IT" sz="5400" b="1">
                <a:solidFill>
                  <a:srgbClr val="FF0000"/>
                </a:solidFill>
                <a:latin typeface="Bodoni MT" panose="02070603080606020203" pitchFamily="18" charset="0"/>
              </a:rPr>
              <a:t>è</a:t>
            </a:r>
            <a:r>
              <a:rPr lang="it-IT" sz="5400" b="1" smtClean="0">
                <a:solidFill>
                  <a:srgbClr val="FF0000"/>
                </a:solidFill>
                <a:latin typeface="Bodoni MT" panose="02070603080606020203" pitchFamily="18" charset="0"/>
              </a:rPr>
              <a:t> finita </a:t>
            </a:r>
            <a:r>
              <a:rPr lang="it-IT" sz="5400" b="1" dirty="0">
                <a:solidFill>
                  <a:srgbClr val="FF0000"/>
                </a:solidFill>
                <a:latin typeface="Bodoni MT" panose="02070603080606020203" pitchFamily="18" charset="0"/>
              </a:rPr>
              <a:t>qui…..</a:t>
            </a:r>
          </a:p>
        </p:txBody>
      </p:sp>
    </p:spTree>
    <p:extLst>
      <p:ext uri="{BB962C8B-B14F-4D97-AF65-F5344CB8AC3E}">
        <p14:creationId xmlns:p14="http://schemas.microsoft.com/office/powerpoint/2010/main" val="34978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3F6C3B14-812A-CB40-A76C-6062D5EAE013}"/>
              </a:ext>
            </a:extLst>
          </p:cNvPr>
          <p:cNvSpPr txBox="1"/>
          <p:nvPr/>
        </p:nvSpPr>
        <p:spPr>
          <a:xfrm>
            <a:off x="755577" y="126876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LA DIVULGAZIONE SCIENTIFICA IN SECONDA</a:t>
            </a:r>
            <a:endParaRPr lang="it-IT" sz="28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7"/>
            <a:ext cx="4536504" cy="170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32F354E9-C3EE-2C4C-968A-1E17D8C392AA}"/>
              </a:ext>
            </a:extLst>
          </p:cNvPr>
          <p:cNvSpPr txBox="1"/>
          <p:nvPr/>
        </p:nvSpPr>
        <p:spPr>
          <a:xfrm>
            <a:off x="1342159" y="2054078"/>
            <a:ext cx="663863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L’interesse mostrato dalle  classi terze per il lavoro sulla  divulgazione scientifica mi ha spinto a proporre un’ </a:t>
            </a:r>
            <a:r>
              <a:rPr lang="it-IT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attività </a:t>
            </a:r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simile ai ragazzi di seconda che hanno partecipato ai </a:t>
            </a:r>
            <a:r>
              <a:rPr lang="it-IT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laboratori </a:t>
            </a:r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di </a:t>
            </a:r>
            <a:r>
              <a:rPr lang="it-IT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M&amp;R.</a:t>
            </a:r>
            <a:endParaRPr lang="it-IT" b="1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just"/>
            <a:endParaRPr lang="it-IT" b="1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just"/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Ho </a:t>
            </a:r>
            <a:r>
              <a:rPr lang="it-IT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condiviso </a:t>
            </a:r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il mio progetto </a:t>
            </a:r>
            <a:r>
              <a:rPr lang="it-IT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con l’insegnante </a:t>
            </a:r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di lettere che </a:t>
            </a:r>
            <a:r>
              <a:rPr lang="it-IT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ha accettato </a:t>
            </a:r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di collaborare alla sua </a:t>
            </a:r>
            <a:r>
              <a:rPr lang="it-IT" b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realizzazione.</a:t>
            </a:r>
            <a:endParaRPr lang="it-IT" b="1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just"/>
            <a:endParaRPr lang="it-IT" b="1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l"/>
            <a:endParaRPr lang="it-IT" b="1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E</a:t>
            </a:r>
            <a:r>
              <a:rPr lang="it-IT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’ </a:t>
            </a:r>
            <a:r>
              <a:rPr lang="it-IT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nata l’idea </a:t>
            </a:r>
            <a:r>
              <a:rPr lang="it-IT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della rivista scientifica</a:t>
            </a:r>
          </a:p>
          <a:p>
            <a:pPr algn="l"/>
            <a:endParaRPr lang="it-IT" b="1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l"/>
            <a:endParaRPr lang="it-IT" b="1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l"/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4EB39CB6-57CC-2B49-B84C-F1CDD2B90AB4}"/>
              </a:ext>
            </a:extLst>
          </p:cNvPr>
          <p:cNvSpPr txBox="1"/>
          <p:nvPr/>
        </p:nvSpPr>
        <p:spPr>
          <a:xfrm>
            <a:off x="1188799" y="764704"/>
            <a:ext cx="6638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14 ragazzi hanno realizzato 7 articoli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Hanno scelto temi scientifici di </a:t>
            </a:r>
            <a:r>
              <a:rPr lang="it-IT" sz="2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loro </a:t>
            </a:r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interesse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Hanno reperito informazioni e dati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Hanno scritto un breve articolo, organizzando in modo personale le informazioni raccolte ed elaborato i dati utilizzando gli strumenti matematici di loro competenza.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002060"/>
                </a:solidFill>
                <a:latin typeface="Bodoni MT" panose="02070603080606020203" pitchFamily="18" charset="0"/>
              </a:rPr>
              <a:t>Hanno impaginato ,scegliendo colori, immagini, caratteri e….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l"/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71944"/>
            <a:ext cx="2607464" cy="260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4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08" y="1662193"/>
            <a:ext cx="5288705" cy="360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75311" y="764704"/>
            <a:ext cx="5592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solidFill>
                  <a:srgbClr val="FFC000"/>
                </a:solidFill>
                <a:latin typeface="Lucida Handwriting" panose="03010101010101010101" pitchFamily="66" charset="0"/>
              </a:rPr>
              <a:t>DIAMO I NUMERI</a:t>
            </a:r>
            <a:endParaRPr lang="it-IT" sz="3600" dirty="0">
              <a:solidFill>
                <a:srgbClr val="FFC000"/>
              </a:solidFill>
              <a:latin typeface="Lucida Handwriting" panose="03010101010101010101" pitchFamily="66" charset="0"/>
            </a:endParaRPr>
          </a:p>
          <a:p>
            <a:r>
              <a:rPr lang="it-IT" sz="3600" dirty="0"/>
              <a:t> </a:t>
            </a:r>
          </a:p>
        </p:txBody>
      </p:sp>
      <p:sp>
        <p:nvSpPr>
          <p:cNvPr id="5" name="Documento 4">
            <a:hlinkClick r:id="rId4" action="ppaction://program" highlightClick="1"/>
          </p:cNvPr>
          <p:cNvSpPr/>
          <p:nvPr/>
        </p:nvSpPr>
        <p:spPr>
          <a:xfrm>
            <a:off x="1045511" y="5436648"/>
            <a:ext cx="521208" cy="5932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95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8FD8AF48-23E2-1F41-8448-25FF6365D482}"/>
              </a:ext>
            </a:extLst>
          </p:cNvPr>
          <p:cNvSpPr txBox="1"/>
          <p:nvPr/>
        </p:nvSpPr>
        <p:spPr>
          <a:xfrm>
            <a:off x="1892608" y="75269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BILANCIO DELLE ATTIVITA’</a:t>
            </a:r>
            <a:endParaRPr lang="it-IT" sz="3200" b="1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C93DFD2-F86F-BA47-A180-DE1E728682EC}"/>
              </a:ext>
            </a:extLst>
          </p:cNvPr>
          <p:cNvSpPr txBox="1"/>
          <p:nvPr/>
        </p:nvSpPr>
        <p:spPr>
          <a:xfrm>
            <a:off x="1259632" y="1606221"/>
            <a:ext cx="68901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smtClean="0"/>
              <a:t>             </a:t>
            </a:r>
            <a:endParaRPr lang="it-IT" dirty="0"/>
          </a:p>
          <a:p>
            <a:pPr marL="342900" indent="-342900" algn="l"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Grande entusiasmo dei ragazzi che hanno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lavorato con impegno ed interesse 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Hanno potenziato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la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capacità 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di lavorare in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gruppo.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Hanno sviluppato la capacità di fare scelte 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in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autonomia e di saperle motivare.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Sono entrati nello spirito di Matematica e Realtà :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ricercato dati, interpretati,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modellizzato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e rappresentato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, fatto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previsioni</a:t>
            </a:r>
          </a:p>
          <a:p>
            <a:pPr marL="342900" indent="-342900" algn="l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Significativa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e proficua la collaborazione con l’insegnante di lettere</a:t>
            </a:r>
          </a:p>
          <a:p>
            <a:pPr marL="342900" indent="-342900" algn="l">
              <a:buFont typeface="+mj-lt"/>
              <a:buAutoNum type="arabicPeriod"/>
            </a:pP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l"/>
            <a:endParaRPr lang="it-IT" dirty="0"/>
          </a:p>
          <a:p>
            <a:pPr marL="342900" indent="-342900" algn="l">
              <a:buFont typeface="+mj-lt"/>
              <a:buAutoNum type="arabicPeriod"/>
            </a:pPr>
            <a:endParaRPr lang="it-IT" dirty="0" smtClean="0"/>
          </a:p>
          <a:p>
            <a:pPr marL="342900" indent="-342900" algn="l">
              <a:buFont typeface="+mj-lt"/>
              <a:buAutoNum type="arabicPeriod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Tanto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tanto lavoro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…. ma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…..</a:t>
            </a:r>
          </a:p>
          <a:p>
            <a:pPr algn="l"/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00" y="1115958"/>
            <a:ext cx="725727" cy="71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520" y="4293096"/>
            <a:ext cx="792088" cy="55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50" y="1397928"/>
            <a:ext cx="769864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61790" y="873586"/>
            <a:ext cx="5574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….. soddisfazioni e risultati</a:t>
            </a:r>
            <a:endParaRPr lang="it-IT" sz="3600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432E5264-49E5-C945-86A8-EFBA715BA360}"/>
              </a:ext>
            </a:extLst>
          </p:cNvPr>
          <p:cNvSpPr txBox="1"/>
          <p:nvPr/>
        </p:nvSpPr>
        <p:spPr>
          <a:xfrm>
            <a:off x="687597" y="1196752"/>
            <a:ext cx="7601770" cy="4918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it-IT" sz="1800" kern="1200" dirty="0" smtClean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L’obiettivo del nostro progetto </a:t>
            </a:r>
            <a:r>
              <a:rPr lang="it-IT" sz="1800" kern="1200" dirty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principalmente </a:t>
            </a:r>
            <a:r>
              <a:rPr lang="it-IT" sz="1800" kern="1200" dirty="0" smtClean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orientativo, </a:t>
            </a:r>
            <a:r>
              <a:rPr lang="it-IT" sz="1800" kern="1200" dirty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 senso di caratterizzare l’esperienza di alternanza scuola lavoro quale momento forte di lettura e interpretazione di ambiti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relativi</a:t>
            </a:r>
            <a:r>
              <a:rPr lang="it-IT" sz="1800" kern="1200" dirty="0" smtClean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800" kern="1200" dirty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mondo del lavoro per consentire agli studenti di poter progettare un percorso di vita lavorativa </a:t>
            </a:r>
            <a:r>
              <a:rPr lang="it-IT" sz="1800" kern="1200" dirty="0" smtClean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800" kern="1200" dirty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maniera più </a:t>
            </a:r>
            <a:r>
              <a:rPr lang="it-IT" sz="1800" kern="1200" dirty="0" smtClean="0">
                <a:solidFill>
                  <a:srgbClr val="002060"/>
                </a:solidFill>
                <a:effectLst/>
                <a:latin typeface="Bodoni MT" panose="020706030806060202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consapevole</a:t>
            </a:r>
            <a:r>
              <a:rPr lang="it-IT" sz="1800" kern="12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Sono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state identificate come </a:t>
            </a:r>
            <a:r>
              <a:rPr lang="it-IT" dirty="0" err="1">
                <a:solidFill>
                  <a:srgbClr val="002060"/>
                </a:solidFill>
                <a:latin typeface="Bodoni MT" panose="02070603080606020203" pitchFamily="18" charset="0"/>
              </a:rPr>
              <a:t>partners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privilegiati.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l’UNIMOL, </a:t>
            </a:r>
            <a:endParaRPr lang="it-IT" sz="1400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la 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Fondazione Molise Cultura</a:t>
            </a: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la 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Fondazione Giovanni Paolo </a:t>
            </a: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II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piccole 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imprese locali quali  l’Editoria “Manocchio” o il Mulino </a:t>
            </a:r>
            <a:r>
              <a:rPr lang="it-IT" sz="1400" dirty="0" err="1">
                <a:solidFill>
                  <a:srgbClr val="002060"/>
                </a:solidFill>
                <a:latin typeface="Bodoni MT" panose="02070603080606020203" pitchFamily="18" charset="0"/>
              </a:rPr>
              <a:t>Cofelice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, Agenzia formativa ARES per i percorsi di orientamento; </a:t>
            </a:r>
            <a:endParaRPr lang="it-IT" sz="1400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grandi 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aziende del territorio quali il pastificio “La Molisana” , la </a:t>
            </a:r>
            <a:r>
              <a:rPr lang="it-IT" sz="1400" dirty="0" err="1">
                <a:solidFill>
                  <a:srgbClr val="002060"/>
                </a:solidFill>
                <a:latin typeface="Bodoni MT" panose="02070603080606020203" pitchFamily="18" charset="0"/>
              </a:rPr>
              <a:t>Neuromed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, </a:t>
            </a:r>
            <a:r>
              <a:rPr lang="it-IT" sz="1400" dirty="0">
                <a:solidFill>
                  <a:srgbClr val="002060"/>
                </a:solidFill>
                <a:latin typeface="Bodoni MT" panose="02070603080606020203" pitchFamily="18" charset="0"/>
              </a:rPr>
              <a:t>la Regione Molise, </a:t>
            </a: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l’ASREM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e…..</a:t>
            </a:r>
            <a:endParaRPr lang="it-IT" sz="1400" dirty="0">
              <a:solidFill>
                <a:srgbClr val="002060"/>
              </a:solidFill>
              <a:effectLst/>
              <a:latin typeface="Bodoni MT" panose="020706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64" y="593026"/>
            <a:ext cx="2161235" cy="69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AA193F85-2DE2-9645-A77A-0812804DB689}"/>
              </a:ext>
            </a:extLst>
          </p:cNvPr>
          <p:cNvSpPr txBox="1"/>
          <p:nvPr/>
        </p:nvSpPr>
        <p:spPr>
          <a:xfrm>
            <a:off x="1317328" y="1340768"/>
            <a:ext cx="6639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 smtClean="0"/>
          </a:p>
          <a:p>
            <a:pPr algn="ctr"/>
            <a:endParaRPr lang="it-IT" sz="3600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sz="3600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/>
            <a:r>
              <a:rPr lang="it-IT" sz="3600" dirty="0">
                <a:solidFill>
                  <a:srgbClr val="002060"/>
                </a:solidFill>
                <a:latin typeface="Bodoni MT" panose="02070603080606020203" pitchFamily="18" charset="0"/>
              </a:rPr>
              <a:t>c</a:t>
            </a:r>
            <a:r>
              <a:rPr lang="it-IT" sz="36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on il</a:t>
            </a:r>
          </a:p>
          <a:p>
            <a:pPr algn="ctr"/>
            <a:endParaRPr lang="it-IT" sz="2800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/>
            <a:r>
              <a:rPr lang="it-IT" sz="4000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Laboratorio</a:t>
            </a:r>
            <a:r>
              <a:rPr lang="it-IT" sz="4000" dirty="0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  <a:r>
              <a:rPr lang="it-IT" sz="4000" i="1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Multimedia Lab</a:t>
            </a:r>
            <a:r>
              <a:rPr lang="it-IT" sz="4000" dirty="0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  <a:endParaRPr lang="it-IT" sz="40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3" name="Immagine 2"/>
          <p:cNvPicPr/>
          <p:nvPr/>
        </p:nvPicPr>
        <p:blipFill rotWithShape="1">
          <a:blip r:embed="rId2"/>
          <a:srcRect l="8663" t="3761" r="6819" b="6677"/>
          <a:stretch/>
        </p:blipFill>
        <p:spPr bwMode="auto">
          <a:xfrm>
            <a:off x="3337202" y="1340768"/>
            <a:ext cx="2599300" cy="151216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74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1296"/>
            <a:ext cx="4896544" cy="168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43608" y="980728"/>
            <a:ext cx="71287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sz="2400" b="1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sz="2400" b="1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sz="2400" b="1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PREREQUISITI </a:t>
            </a:r>
            <a:r>
              <a:rPr lang="it-IT" sz="2400" b="1" dirty="0">
                <a:solidFill>
                  <a:srgbClr val="FF0000"/>
                </a:solidFill>
                <a:latin typeface="Bodoni MT" panose="02070603080606020203" pitchFamily="18" charset="0"/>
              </a:rPr>
              <a:t>AL </a:t>
            </a:r>
            <a:r>
              <a:rPr lang="it-IT" sz="2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PROGETTO</a:t>
            </a:r>
            <a:endParaRPr lang="it-IT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Le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classi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coinvolte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nel progetto sono state due terze che nel precedente anno scolastico hanno partecipato ai laboratori di M&amp;R.</a:t>
            </a: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Avevano già familiarizzato con la modellizzazione e sapevano già utilizzare il modello lineare.</a:t>
            </a: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Nelle ore di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formazione d’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aula, previste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dall’ASL,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ho trattato il modello quadratico per potenziare le conoscenze, abilità e competenze matematiche di base, indispensabili per affrontare l’elaborazione del progetto.</a:t>
            </a: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3992"/>
            <a:ext cx="3240359" cy="18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55576" y="620688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/>
          </a:p>
          <a:p>
            <a:pPr algn="ctr"/>
            <a:r>
              <a:rPr lang="it-IT" sz="2800" b="1" dirty="0">
                <a:latin typeface="Bodoni MT" panose="02070603080606020203" pitchFamily="18" charset="0"/>
              </a:rPr>
              <a:t> </a:t>
            </a:r>
            <a:endParaRPr lang="it-IT" sz="2800" b="1" dirty="0" smtClean="0">
              <a:latin typeface="Bodoni MT" panose="02070603080606020203" pitchFamily="18" charset="0"/>
            </a:endParaRPr>
          </a:p>
          <a:p>
            <a:pPr algn="ctr"/>
            <a:endParaRPr lang="it-IT" sz="2800" b="1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sz="2800" b="1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IL  </a:t>
            </a:r>
            <a:r>
              <a:rPr lang="it-IT" sz="3200" b="1" dirty="0">
                <a:solidFill>
                  <a:srgbClr val="FF0000"/>
                </a:solidFill>
                <a:latin typeface="Bodoni MT" panose="02070603080606020203" pitchFamily="18" charset="0"/>
              </a:rPr>
              <a:t>PROGETTO</a:t>
            </a: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Il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progetto ha offerto ai ragazzi l’opportunità di simulare il lavoro del ricercatore e , in particolare, di una sua attività fondamentale : la divulgazione scientifica.</a:t>
            </a:r>
            <a:b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M&amp;R  ha messo a  disposizione un ampio ventaglio di temi di attualità (es. salute, economia, società, </a:t>
            </a:r>
            <a:r>
              <a:rPr lang="it-IT" dirty="0" err="1" smtClean="0">
                <a:solidFill>
                  <a:srgbClr val="002060"/>
                </a:solidFill>
                <a:latin typeface="Bodoni MT" panose="02070603080606020203" pitchFamily="18" charset="0"/>
              </a:rPr>
              <a:t>bio-tecnologia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, medicina, ingegneria ...), consulenza scientifica e supporto tecnico.</a:t>
            </a:r>
            <a:b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Il percorso si è articolato in tre fasi: </a:t>
            </a:r>
            <a:r>
              <a:rPr lang="it-IT" i="1" dirty="0">
                <a:solidFill>
                  <a:srgbClr val="FF0000"/>
                </a:solidFill>
                <a:latin typeface="Bodoni MT" panose="02070603080606020203" pitchFamily="18" charset="0"/>
              </a:rPr>
              <a:t>progettazione, elaborazione e diffusione</a:t>
            </a:r>
            <a:r>
              <a:rPr lang="it-IT" dirty="0">
                <a:solidFill>
                  <a:srgbClr val="FF0000"/>
                </a:solidFill>
                <a:latin typeface="Bodoni MT" panose="020706030806060202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86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99792" y="970856"/>
            <a:ext cx="35586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Bodoni MT" panose="02070603080606020203" pitchFamily="18" charset="0"/>
              </a:rPr>
              <a:t>Realizzazione del progetto</a:t>
            </a:r>
          </a:p>
          <a:p>
            <a:pPr algn="ctr"/>
            <a:endParaRPr lang="it-IT" sz="2400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sz="2400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38" y="836711"/>
            <a:ext cx="4373294" cy="18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70680" y="836712"/>
            <a:ext cx="76897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endParaRPr lang="it-IT" b="1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b="1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endParaRPr lang="it-IT" sz="2800" b="1" dirty="0" smtClean="0">
              <a:solidFill>
                <a:srgbClr val="FF0000"/>
              </a:solidFill>
              <a:latin typeface="Bodoni MT" panose="02070603080606020203" pitchFamily="18" charset="0"/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FASE </a:t>
            </a:r>
            <a:r>
              <a:rPr lang="it-IT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1. Progettazione</a:t>
            </a:r>
            <a:r>
              <a:rPr lang="it-IT" sz="2800" dirty="0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</a:p>
          <a:p>
            <a:pPr algn="ctr"/>
            <a:r>
              <a:rPr lang="it-IT" sz="2800" dirty="0">
                <a:solidFill>
                  <a:srgbClr val="002060"/>
                </a:solidFill>
                <a:latin typeface="Bodoni MT" panose="02070603080606020203" pitchFamily="18" charset="0"/>
              </a:rPr>
              <a:t>        </a:t>
            </a:r>
            <a:endParaRPr lang="it-IT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(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16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ore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,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curriculari ed extracurriculari ,c/o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la Scuola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)</a:t>
            </a: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L’attività è stata organizzata in ore curriculari ( cinque ) e in ore pomeridiane (tre).</a:t>
            </a: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 I ragazzi hanno incontrato i proff. Brandi e Salvadori e con la loro guida e la collaborazione del Tutor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interno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hanno scelto  un argomento di loro interesse ,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risultato spesso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diverso da quelli proposti da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M&amp;R,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su cui costruire il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progetto divulgativo</a:t>
            </a: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I ragazzi hanno operato in piccoli gruppi ( 5/6 persone)</a:t>
            </a:r>
          </a:p>
          <a:p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endParaRPr lang="it-IT" dirty="0">
              <a:solidFill>
                <a:srgbClr val="FF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08046"/>
            <a:ext cx="2736304" cy="151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99592" y="1004048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                         FASE </a:t>
            </a:r>
            <a:r>
              <a:rPr lang="it-IT" sz="2800" b="1" dirty="0">
                <a:solidFill>
                  <a:srgbClr val="FF0000"/>
                </a:solidFill>
                <a:latin typeface="Bodoni MT" panose="02070603080606020203" pitchFamily="18" charset="0"/>
              </a:rPr>
              <a:t>2. Elaborazione</a:t>
            </a:r>
          </a:p>
          <a:p>
            <a:pPr algn="ctr"/>
            <a:r>
              <a:rPr lang="it-IT" dirty="0">
                <a:latin typeface="Bodoni MT" panose="02070603080606020203" pitchFamily="18" charset="0"/>
              </a:rPr>
              <a:t> </a:t>
            </a:r>
            <a:endParaRPr lang="it-IT" dirty="0" smtClean="0">
              <a:latin typeface="Bodoni MT" panose="02070603080606020203" pitchFamily="18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                                                 (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14 ore,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curriculari ed extracurriculari,  c/o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la Scuola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)</a:t>
            </a:r>
          </a:p>
          <a:p>
            <a:pPr algn="ctr"/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Scelto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l’argomento, gli studenti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si sono documentati per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reperire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le fonti scientifiche di riferimento, assistiti dal Tutor interno, sotto la consulenza scientifica del Tutor esterno.</a:t>
            </a:r>
            <a:b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La ricerca delle informazioni è stata molto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meticolosa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e approfondita,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e ha permesso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loro di costruirsi un punto di vista personale sul tema.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Ciascun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gruppo ha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prodotto:</a:t>
            </a:r>
          </a:p>
          <a:p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	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un articolo di divulgazione scientifica, in cui hanno elaborato i 	dati individuati attraverso le tecniche della modellizzazione e 	hanno fatto previsioni, dove possibile.</a:t>
            </a:r>
            <a:b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</a:b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	una sintesi multimediale del proprio elaborato avvalendosi, in 	particolare,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delle potenzialità comunicative della Matematica.</a:t>
            </a:r>
          </a:p>
          <a:p>
            <a:r>
              <a:rPr lang="it-IT" b="1" dirty="0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369845" y="4869160"/>
            <a:ext cx="333751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/>
          <p:cNvSpPr/>
          <p:nvPr/>
        </p:nvSpPr>
        <p:spPr>
          <a:xfrm>
            <a:off x="1369845" y="5667765"/>
            <a:ext cx="325536" cy="137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7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9753"/>
            <a:ext cx="3672408" cy="218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27584" y="1484784"/>
            <a:ext cx="756084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                                               </a:t>
            </a:r>
            <a:r>
              <a:rPr lang="it-IT" sz="28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FASE 3. Diffusione</a:t>
            </a:r>
          </a:p>
          <a:p>
            <a:pPr algn="ctr"/>
            <a:endParaRPr lang="it-IT" sz="2800" dirty="0">
              <a:latin typeface="Bodoni MT" panose="02070603080606020203" pitchFamily="18" charset="0"/>
            </a:endParaRPr>
          </a:p>
          <a:p>
            <a:endParaRPr lang="it-IT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endParaRPr lang="it-IT" dirty="0" smtClean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(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8-12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ore 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c/o Dipartimento di Matematica e Informatica dell’Università di </a:t>
            </a:r>
            <a:r>
              <a:rPr lang="it-IT" dirty="0" smtClean="0">
                <a:solidFill>
                  <a:srgbClr val="002060"/>
                </a:solidFill>
                <a:latin typeface="Bodoni MT" panose="02070603080606020203" pitchFamily="18" charset="0"/>
              </a:rPr>
              <a:t>Perugia)</a:t>
            </a:r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/>
            </a:r>
            <a:b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</a:b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I ragazzi hanno presentato i loro articoli di divulgazione scientifica nel corso del Convegno Esperienze </a:t>
            </a:r>
            <a:r>
              <a:rPr lang="it-IT">
                <a:solidFill>
                  <a:srgbClr val="002060"/>
                </a:solidFill>
                <a:latin typeface="Bodoni MT" panose="02070603080606020203" pitchFamily="18" charset="0"/>
              </a:rPr>
              <a:t>a </a:t>
            </a:r>
            <a:r>
              <a:rPr lang="it-IT" smtClean="0">
                <a:solidFill>
                  <a:srgbClr val="002060"/>
                </a:solidFill>
                <a:latin typeface="Bodoni MT" panose="02070603080606020203" pitchFamily="18" charset="0"/>
              </a:rPr>
              <a:t>Confronto</a:t>
            </a:r>
            <a:r>
              <a:rPr lang="it-IT">
                <a:solidFill>
                  <a:srgbClr val="002060"/>
                </a:solidFill>
                <a:latin typeface="Bodoni MT" panose="02070603080606020203" pitchFamily="18" charset="0"/>
              </a:rPr>
              <a:t> </a:t>
            </a:r>
            <a:endParaRPr lang="it-IT" dirty="0">
              <a:solidFill>
                <a:srgbClr val="002060"/>
              </a:solidFill>
              <a:latin typeface="Bodoni MT" panose="02070603080606020203" pitchFamily="18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Bodoni MT" panose="020706030806060202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485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7286"/>
            <a:ext cx="6408712" cy="427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5576" y="2204864"/>
            <a:ext cx="74168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00B0F0"/>
                </a:solidFill>
                <a:latin typeface="Bodoni MT" panose="02070603080606020203" pitchFamily="18" charset="0"/>
              </a:rPr>
              <a:t>I  MATERIALI  PRODOTTI</a:t>
            </a:r>
          </a:p>
        </p:txBody>
      </p:sp>
    </p:spTree>
    <p:extLst>
      <p:ext uri="{BB962C8B-B14F-4D97-AF65-F5344CB8AC3E}">
        <p14:creationId xmlns:p14="http://schemas.microsoft.com/office/powerpoint/2010/main" val="11535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707</TotalTime>
  <Words>1172</Words>
  <Application>Microsoft Office PowerPoint</Application>
  <PresentationFormat>Presentazione su schermo (4:3)</PresentationFormat>
  <Paragraphs>139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Arial</vt:lpstr>
      <vt:lpstr>Bodoni MT</vt:lpstr>
      <vt:lpstr>Brush Script MT</vt:lpstr>
      <vt:lpstr>Calibri</vt:lpstr>
      <vt:lpstr>Constantia</vt:lpstr>
      <vt:lpstr>Franklin Gothic Book</vt:lpstr>
      <vt:lpstr>Lucida Handwriting</vt:lpstr>
      <vt:lpstr>Rage Italic</vt:lpstr>
      <vt:lpstr>Times New Roman</vt:lpstr>
      <vt:lpstr>Wingdings</vt:lpstr>
      <vt:lpstr>Puntina da disegno</vt:lpstr>
      <vt:lpstr> ALTERNANZA SCUOLA  LAVORO     a.s  2016-2017                         prof.ssa Anna Maria De Vincenzo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 Vincenzo</dc:creator>
  <cp:lastModifiedBy>Pc_11</cp:lastModifiedBy>
  <cp:revision>78</cp:revision>
  <dcterms:created xsi:type="dcterms:W3CDTF">2017-08-28T14:33:43Z</dcterms:created>
  <dcterms:modified xsi:type="dcterms:W3CDTF">2017-09-06T08:38:15Z</dcterms:modified>
</cp:coreProperties>
</file>