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charts/chart6.xml" ContentType="application/vnd.openxmlformats-officedocument.drawingml.chart+xml"/>
  <Override PartName="/ppt/tags/tag1.xml" ContentType="application/vnd.openxmlformats-officedocument.presentationml.tags+xml"/>
  <Override PartName="/ppt/tags/tag2.xml" ContentType="application/vnd.openxmlformats-officedocument.presentationml.tags+xml"/>
  <Override PartName="/ppt/charts/chart7.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3" r:id="rId7"/>
    <p:sldId id="264" r:id="rId8"/>
    <p:sldId id="265" r:id="rId9"/>
    <p:sldId id="266" r:id="rId10"/>
    <p:sldId id="273" r:id="rId11"/>
    <p:sldId id="267" r:id="rId12"/>
    <p:sldId id="268" r:id="rId13"/>
    <p:sldId id="269" r:id="rId14"/>
    <p:sldId id="270" r:id="rId15"/>
    <p:sldId id="271" r:id="rId16"/>
    <p:sldId id="272" r:id="rId17"/>
    <p:sldId id="262" r:id="rId18"/>
    <p:sldId id="293" r:id="rId19"/>
    <p:sldId id="294" r:id="rId20"/>
    <p:sldId id="282" r:id="rId21"/>
    <p:sldId id="295" r:id="rId22"/>
    <p:sldId id="291" r:id="rId23"/>
    <p:sldId id="292" r:id="rId24"/>
    <p:sldId id="283" r:id="rId25"/>
    <p:sldId id="275" r:id="rId26"/>
    <p:sldId id="281" r:id="rId27"/>
    <p:sldId id="296" r:id="rId28"/>
    <p:sldId id="276" r:id="rId29"/>
    <p:sldId id="277" r:id="rId30"/>
    <p:sldId id="278" r:id="rId31"/>
    <p:sldId id="279" r:id="rId32"/>
    <p:sldId id="280" r:id="rId33"/>
    <p:sldId id="284" r:id="rId34"/>
    <p:sldId id="286" r:id="rId35"/>
    <p:sldId id="287" r:id="rId36"/>
    <p:sldId id="290" r:id="rId37"/>
    <p:sldId id="288" r:id="rId38"/>
    <p:sldId id="289" r:id="rId39"/>
    <p:sldId id="297" r:id="rId40"/>
  </p:sldIdLst>
  <p:sldSz cx="9144000" cy="6858000" type="screen4x3"/>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70" d="100"/>
          <a:sy n="70" d="100"/>
        </p:scale>
        <p:origin x="1386" y="7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s>
</file>

<file path=ppt/charts/_rels/chart1.xml.rels><?xml version="1.0" encoding="UTF-8" standalone="yes"?>
<Relationships xmlns="http://schemas.openxmlformats.org/package/2006/relationships"><Relationship Id="rId1" Type="http://schemas.openxmlformats.org/officeDocument/2006/relationships/oleObject" Target="file:///C:\Users\Ivan\Desktop\correzione%20sfida%201%20e%202.xlsx" TargetMode="External"/></Relationships>
</file>

<file path=ppt/charts/_rels/chart2.xml.rels><?xml version="1.0" encoding="UTF-8" standalone="yes"?>
<Relationships xmlns="http://schemas.openxmlformats.org/package/2006/relationships"><Relationship Id="rId1" Type="http://schemas.openxmlformats.org/officeDocument/2006/relationships/package" Target="../embeddings/Foglio_di_lavoro_di_Microsoft_Excel1.xlsx"/></Relationships>
</file>

<file path=ppt/charts/_rels/chart3.xml.rels><?xml version="1.0" encoding="UTF-8" standalone="yes"?>
<Relationships xmlns="http://schemas.openxmlformats.org/package/2006/relationships"><Relationship Id="rId1" Type="http://schemas.openxmlformats.org/officeDocument/2006/relationships/oleObject" Target="file:///C:\Users\Ivan\Desktop\correzione%20sfida%201%20e%202.xlsx" TargetMode="External"/></Relationships>
</file>

<file path=ppt/charts/_rels/chart4.xml.rels><?xml version="1.0" encoding="UTF-8" standalone="yes"?>
<Relationships xmlns="http://schemas.openxmlformats.org/package/2006/relationships"><Relationship Id="rId1" Type="http://schemas.openxmlformats.org/officeDocument/2006/relationships/package" Target="../embeddings/Foglio_di_lavoro_di_Microsoft_Excel2.xlsx"/></Relationships>
</file>

<file path=ppt/charts/_rels/chart5.xml.rels><?xml version="1.0" encoding="UTF-8" standalone="yes"?>
<Relationships xmlns="http://schemas.openxmlformats.org/package/2006/relationships"><Relationship Id="rId1" Type="http://schemas.openxmlformats.org/officeDocument/2006/relationships/package" Target="../embeddings/Foglio_di_lavoro_di_Microsoft_Excel3.xlsx"/></Relationships>
</file>

<file path=ppt/charts/_rels/chart6.xml.rels><?xml version="1.0" encoding="UTF-8" standalone="yes"?>
<Relationships xmlns="http://schemas.openxmlformats.org/package/2006/relationships"><Relationship Id="rId1" Type="http://schemas.openxmlformats.org/officeDocument/2006/relationships/package" Target="../embeddings/Foglio_di_lavoro_di_Microsoft_Excel4.xlsx"/></Relationships>
</file>

<file path=ppt/charts/_rels/chart7.xml.rels><?xml version="1.0" encoding="UTF-8" standalone="yes"?>
<Relationships xmlns="http://schemas.openxmlformats.org/package/2006/relationships"><Relationship Id="rId1" Type="http://schemas.openxmlformats.org/officeDocument/2006/relationships/package" Target="../embeddings/Foglio_di_lavoro_di_Microsoft_Excel5.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it-IT"/>
  <c:roundedCorners val="0"/>
  <mc:AlternateContent xmlns:mc="http://schemas.openxmlformats.org/markup-compatibility/2006">
    <mc:Choice xmlns:c14="http://schemas.microsoft.com/office/drawing/2007/8/2/chart" Requires="c14">
      <c14:style val="142"/>
    </mc:Choice>
    <mc:Fallback>
      <c:style val="42"/>
    </mc:Fallback>
  </mc:AlternateContent>
  <c:chart>
    <c:autoTitleDeleted val="1"/>
    <c:plotArea>
      <c:layout>
        <c:manualLayout>
          <c:layoutTarget val="inner"/>
          <c:xMode val="edge"/>
          <c:yMode val="edge"/>
          <c:x val="5.4134310789241573E-2"/>
          <c:y val="5.5255757350429938E-2"/>
          <c:w val="0.90445451373660857"/>
          <c:h val="0.83122376074019944"/>
        </c:manualLayout>
      </c:layout>
      <c:barChart>
        <c:barDir val="col"/>
        <c:grouping val="clustered"/>
        <c:varyColors val="0"/>
        <c:ser>
          <c:idx val="0"/>
          <c:order val="0"/>
          <c:tx>
            <c:strRef>
              <c:f>Foglio1!$A$1</c:f>
              <c:strCache>
                <c:ptCount val="1"/>
                <c:pt idx="0">
                  <c:v>Sfida 1</c:v>
                </c:pt>
              </c:strCache>
            </c:strRef>
          </c:tx>
          <c:invertIfNegative val="0"/>
          <c:dLbls>
            <c:dLbl>
              <c:idx val="0"/>
              <c:layout>
                <c:manualLayout>
                  <c:x val="0"/>
                  <c:y val="0.39351851851851855"/>
                </c:manualLayout>
              </c:layout>
              <c:tx>
                <c:rich>
                  <a:bodyPr/>
                  <a:lstStyle/>
                  <a:p>
                    <a:r>
                      <a:rPr lang="en-US" sz="1200" b="1"/>
                      <a:t>88%</a:t>
                    </a:r>
                  </a:p>
                </c:rich>
              </c:tx>
              <c:showLegendKey val="0"/>
              <c:showVal val="1"/>
              <c:showCatName val="0"/>
              <c:showSerName val="0"/>
              <c:showPercent val="0"/>
              <c:showBubbleSize val="0"/>
              <c:extLst>
                <c:ext xmlns:c15="http://schemas.microsoft.com/office/drawing/2012/chart" uri="{CE6537A1-D6FC-4f65-9D91-7224C49458BB}"/>
              </c:extLst>
            </c:dLbl>
            <c:dLbl>
              <c:idx val="1"/>
              <c:layout>
                <c:manualLayout>
                  <c:x val="5.0925337632079971E-17"/>
                  <c:y val="0.25925925925925936"/>
                </c:manualLayout>
              </c:layout>
              <c:tx>
                <c:rich>
                  <a:bodyPr/>
                  <a:lstStyle/>
                  <a:p>
                    <a:r>
                      <a:rPr lang="en-US" sz="1200" b="1"/>
                      <a:t>56%</a:t>
                    </a:r>
                  </a:p>
                </c:rich>
              </c:tx>
              <c:showLegendKey val="0"/>
              <c:showVal val="1"/>
              <c:showCatName val="0"/>
              <c:showSerName val="0"/>
              <c:showPercent val="0"/>
              <c:showBubbleSize val="0"/>
              <c:extLst>
                <c:ext xmlns:c15="http://schemas.microsoft.com/office/drawing/2012/chart" uri="{CE6537A1-D6FC-4f65-9D91-7224C49458BB}"/>
              </c:extLst>
            </c:dLbl>
            <c:dLbl>
              <c:idx val="2"/>
              <c:layout>
                <c:manualLayout>
                  <c:x val="8.3333333333333332E-3"/>
                  <c:y val="0.30555555555555564"/>
                </c:manualLayout>
              </c:layout>
              <c:tx>
                <c:rich>
                  <a:bodyPr/>
                  <a:lstStyle/>
                  <a:p>
                    <a:r>
                      <a:rPr lang="en-US" sz="1200" b="1"/>
                      <a:t>60%</a:t>
                    </a:r>
                  </a:p>
                </c:rich>
              </c:tx>
              <c:showLegendKey val="0"/>
              <c:showVal val="1"/>
              <c:showCatName val="0"/>
              <c:showSerName val="0"/>
              <c:showPercent val="0"/>
              <c:showBubbleSize val="0"/>
              <c:extLst>
                <c:ext xmlns:c15="http://schemas.microsoft.com/office/drawing/2012/chart" uri="{CE6537A1-D6FC-4f65-9D91-7224C49458BB}"/>
              </c:extLst>
            </c:dLbl>
            <c:dLbl>
              <c:idx val="3"/>
              <c:layout>
                <c:manualLayout>
                  <c:x val="-1.0185067526415994E-16"/>
                  <c:y val="0.10185185185185185"/>
                </c:manualLayout>
              </c:layout>
              <c:tx>
                <c:rich>
                  <a:bodyPr/>
                  <a:lstStyle/>
                  <a:p>
                    <a:r>
                      <a:rPr lang="en-US" sz="1200" b="1"/>
                      <a:t>12%</a:t>
                    </a:r>
                  </a:p>
                </c:rich>
              </c:tx>
              <c:showLegendKey val="0"/>
              <c:showVal val="1"/>
              <c:showCatName val="0"/>
              <c:showSerName val="0"/>
              <c:showPercent val="0"/>
              <c:showBubbleSize val="0"/>
              <c:extLst>
                <c:ext xmlns:c15="http://schemas.microsoft.com/office/drawing/2012/chart" uri="{CE6537A1-D6FC-4f65-9D91-7224C49458BB}"/>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Foglio1!$B$1:$E$1</c:f>
              <c:strCache>
                <c:ptCount val="4"/>
                <c:pt idx="0">
                  <c:v>tabella</c:v>
                </c:pt>
                <c:pt idx="1">
                  <c:v>ques. 1</c:v>
                </c:pt>
                <c:pt idx="2">
                  <c:v>ques. 2</c:v>
                </c:pt>
                <c:pt idx="3">
                  <c:v>commento</c:v>
                </c:pt>
              </c:strCache>
            </c:strRef>
          </c:cat>
          <c:val>
            <c:numRef>
              <c:f>Foglio1!$B$27:$E$27</c:f>
              <c:numCache>
                <c:formatCode>General</c:formatCode>
                <c:ptCount val="4"/>
                <c:pt idx="0">
                  <c:v>22</c:v>
                </c:pt>
                <c:pt idx="1">
                  <c:v>14</c:v>
                </c:pt>
                <c:pt idx="2">
                  <c:v>15</c:v>
                </c:pt>
                <c:pt idx="3">
                  <c:v>3</c:v>
                </c:pt>
              </c:numCache>
            </c:numRef>
          </c:val>
        </c:ser>
        <c:dLbls>
          <c:showLegendKey val="0"/>
          <c:showVal val="1"/>
          <c:showCatName val="0"/>
          <c:showSerName val="0"/>
          <c:showPercent val="0"/>
          <c:showBubbleSize val="0"/>
        </c:dLbls>
        <c:gapWidth val="75"/>
        <c:axId val="162050312"/>
        <c:axId val="162051096"/>
      </c:barChart>
      <c:catAx>
        <c:axId val="162050312"/>
        <c:scaling>
          <c:orientation val="minMax"/>
        </c:scaling>
        <c:delete val="0"/>
        <c:axPos val="b"/>
        <c:numFmt formatCode="General" sourceLinked="0"/>
        <c:majorTickMark val="none"/>
        <c:minorTickMark val="none"/>
        <c:tickLblPos val="nextTo"/>
        <c:crossAx val="162051096"/>
        <c:crosses val="autoZero"/>
        <c:auto val="1"/>
        <c:lblAlgn val="ctr"/>
        <c:lblOffset val="100"/>
        <c:noMultiLvlLbl val="0"/>
      </c:catAx>
      <c:valAx>
        <c:axId val="162051096"/>
        <c:scaling>
          <c:orientation val="minMax"/>
        </c:scaling>
        <c:delete val="0"/>
        <c:axPos val="l"/>
        <c:numFmt formatCode="General" sourceLinked="1"/>
        <c:majorTickMark val="none"/>
        <c:minorTickMark val="none"/>
        <c:tickLblPos val="nextTo"/>
        <c:crossAx val="162050312"/>
        <c:crosses val="autoZero"/>
        <c:crossBetween val="between"/>
      </c:valAx>
    </c:plotArea>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it-IT" dirty="0" smtClean="0"/>
              <a:t>disfida </a:t>
            </a:r>
            <a:r>
              <a:rPr lang="it-IT" dirty="0"/>
              <a:t>1</a:t>
            </a:r>
          </a:p>
        </c:rich>
      </c:tx>
      <c:layout>
        <c:manualLayout>
          <c:xMode val="edge"/>
          <c:yMode val="edge"/>
          <c:x val="0.73940320527881953"/>
          <c:y val="0.86430086827959285"/>
        </c:manualLayout>
      </c:layout>
      <c:overlay val="0"/>
    </c:title>
    <c:autoTitleDeleted val="0"/>
    <c:plotArea>
      <c:layout>
        <c:manualLayout>
          <c:layoutTarget val="inner"/>
          <c:xMode val="edge"/>
          <c:yMode val="edge"/>
          <c:x val="5.5877989128308811E-2"/>
          <c:y val="0"/>
          <c:w val="0.8610751410571521"/>
          <c:h val="0.91120350943912232"/>
        </c:manualLayout>
      </c:layout>
      <c:pieChart>
        <c:varyColors val="1"/>
        <c:ser>
          <c:idx val="0"/>
          <c:order val="0"/>
          <c:dPt>
            <c:idx val="0"/>
            <c:bubble3D val="0"/>
            <c:spPr>
              <a:solidFill>
                <a:srgbClr val="FF0000"/>
              </a:solidFill>
            </c:spPr>
          </c:dPt>
          <c:dPt>
            <c:idx val="1"/>
            <c:bubble3D val="0"/>
            <c:spPr>
              <a:solidFill>
                <a:schemeClr val="accent5">
                  <a:lumMod val="60000"/>
                  <a:lumOff val="40000"/>
                </a:schemeClr>
              </a:solidFill>
            </c:spPr>
          </c:dPt>
          <c:dPt>
            <c:idx val="2"/>
            <c:bubble3D val="0"/>
            <c:spPr>
              <a:solidFill>
                <a:srgbClr val="FFFF00"/>
              </a:solidFill>
            </c:spPr>
          </c:dPt>
          <c:dLbls>
            <c:dLbl>
              <c:idx val="0"/>
              <c:layout>
                <c:manualLayout>
                  <c:x val="-0.19206889963938525"/>
                  <c:y val="6.3347197879334849E-2"/>
                </c:manualLayout>
              </c:layout>
              <c:tx>
                <c:rich>
                  <a:bodyPr/>
                  <a:lstStyle/>
                  <a:p>
                    <a:r>
                      <a:rPr lang="en-US" sz="1600" b="1" dirty="0"/>
                      <a:t>V ≤ 4
40%</a:t>
                    </a:r>
                  </a:p>
                </c:rich>
              </c:tx>
              <c:showLegendKey val="0"/>
              <c:showVal val="0"/>
              <c:showCatName val="1"/>
              <c:showSerName val="0"/>
              <c:showPercent val="1"/>
              <c:showBubbleSize val="0"/>
              <c:extLst>
                <c:ext xmlns:c15="http://schemas.microsoft.com/office/drawing/2012/chart" uri="{CE6537A1-D6FC-4f65-9D91-7224C49458BB}"/>
              </c:extLst>
            </c:dLbl>
            <c:dLbl>
              <c:idx val="1"/>
              <c:layout>
                <c:manualLayout>
                  <c:x val="8.0110518849556112E-2"/>
                  <c:y val="-0.18646890068973937"/>
                </c:manualLayout>
              </c:layout>
              <c:tx>
                <c:rich>
                  <a:bodyPr/>
                  <a:lstStyle/>
                  <a:p>
                    <a:r>
                      <a:rPr lang="en-US" sz="1600" b="1" dirty="0"/>
                      <a:t>V ≥ 7
28%</a:t>
                    </a:r>
                  </a:p>
                </c:rich>
              </c:tx>
              <c:showLegendKey val="0"/>
              <c:showVal val="0"/>
              <c:showCatName val="1"/>
              <c:showSerName val="0"/>
              <c:showPercent val="1"/>
              <c:showBubbleSize val="0"/>
              <c:extLst>
                <c:ext xmlns:c15="http://schemas.microsoft.com/office/drawing/2012/chart" uri="{CE6537A1-D6FC-4f65-9D91-7224C49458BB}"/>
              </c:extLst>
            </c:dLbl>
            <c:dLbl>
              <c:idx val="2"/>
              <c:layout>
                <c:manualLayout>
                  <c:x val="0.1733732905882065"/>
                  <c:y val="0.17442533094613419"/>
                </c:manualLayout>
              </c:layout>
              <c:tx>
                <c:rich>
                  <a:bodyPr/>
                  <a:lstStyle/>
                  <a:p>
                    <a:r>
                      <a:rPr lang="en-US" sz="1600" b="1" dirty="0"/>
                      <a:t>4 &lt; V &lt; 7
32%</a:t>
                    </a:r>
                  </a:p>
                </c:rich>
              </c:tx>
              <c:showLegendKey val="0"/>
              <c:showVal val="0"/>
              <c:showCatName val="1"/>
              <c:showSerName val="0"/>
              <c:showPercent val="1"/>
              <c:showBubbleSize val="0"/>
              <c:extLst>
                <c:ext xmlns:c15="http://schemas.microsoft.com/office/drawing/2012/chart" uri="{CE6537A1-D6FC-4f65-9D91-7224C49458BB}"/>
              </c:extLst>
            </c:dLbl>
            <c:spPr>
              <a:noFill/>
              <a:ln>
                <a:noFill/>
              </a:ln>
              <a:effectLst/>
            </c:spPr>
            <c:showLegendKey val="0"/>
            <c:showVal val="0"/>
            <c:showCatName val="1"/>
            <c:showSerName val="0"/>
            <c:showPercent val="1"/>
            <c:showBubbleSize val="0"/>
            <c:showLeaderLines val="1"/>
            <c:extLst>
              <c:ext xmlns:c15="http://schemas.microsoft.com/office/drawing/2012/chart" uri="{CE6537A1-D6FC-4f65-9D91-7224C49458BB}"/>
            </c:extLst>
          </c:dLbls>
          <c:cat>
            <c:numRef>
              <c:f>Foglio1!$H$27:$J$27</c:f>
              <c:numCache>
                <c:formatCode>General</c:formatCode>
                <c:ptCount val="3"/>
                <c:pt idx="0">
                  <c:v>10</c:v>
                </c:pt>
                <c:pt idx="1">
                  <c:v>7</c:v>
                </c:pt>
                <c:pt idx="2">
                  <c:v>8</c:v>
                </c:pt>
              </c:numCache>
            </c:numRef>
          </c:cat>
          <c:val>
            <c:numRef>
              <c:f>Foglio1!$H$28:$J$28</c:f>
              <c:numCache>
                <c:formatCode>0%</c:formatCode>
                <c:ptCount val="3"/>
                <c:pt idx="0">
                  <c:v>0.4</c:v>
                </c:pt>
                <c:pt idx="1">
                  <c:v>0.28000000000000003</c:v>
                </c:pt>
                <c:pt idx="2">
                  <c:v>0.32</c:v>
                </c:pt>
              </c:numCache>
            </c:numRef>
          </c:val>
        </c:ser>
        <c:dLbls>
          <c:showLegendKey val="0"/>
          <c:showVal val="0"/>
          <c:showCatName val="1"/>
          <c:showSerName val="0"/>
          <c:showPercent val="1"/>
          <c:showBubbleSize val="0"/>
          <c:showLeaderLines val="1"/>
        </c:dLbls>
        <c:firstSliceAng val="0"/>
      </c:pieChart>
    </c:plotArea>
    <c:plotVisOnly val="1"/>
    <c:dispBlanksAs val="gap"/>
    <c:showDLblsOverMax val="0"/>
  </c:chart>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it-IT"/>
  <c:roundedCorners val="0"/>
  <mc:AlternateContent xmlns:mc="http://schemas.openxmlformats.org/markup-compatibility/2006">
    <mc:Choice xmlns:c14="http://schemas.microsoft.com/office/drawing/2007/8/2/chart" Requires="c14">
      <c14:style val="147"/>
    </mc:Choice>
    <mc:Fallback>
      <c:style val="47"/>
    </mc:Fallback>
  </mc:AlternateContent>
  <c:chart>
    <c:title>
      <c:tx>
        <c:rich>
          <a:bodyPr/>
          <a:lstStyle/>
          <a:p>
            <a:pPr>
              <a:defRPr/>
            </a:pPr>
            <a:r>
              <a:rPr lang="it-IT" dirty="0" smtClean="0"/>
              <a:t>Disfida </a:t>
            </a:r>
            <a:r>
              <a:rPr lang="it-IT" dirty="0"/>
              <a:t>2</a:t>
            </a:r>
          </a:p>
        </c:rich>
      </c:tx>
      <c:layout>
        <c:manualLayout>
          <c:xMode val="edge"/>
          <c:yMode val="edge"/>
          <c:x val="0.42250938327585874"/>
          <c:y val="0.9211363538957078"/>
        </c:manualLayout>
      </c:layout>
      <c:overlay val="0"/>
    </c:title>
    <c:autoTitleDeleted val="0"/>
    <c:plotArea>
      <c:layout>
        <c:manualLayout>
          <c:layoutTarget val="inner"/>
          <c:xMode val="edge"/>
          <c:yMode val="edge"/>
          <c:x val="3.2995183222858646E-2"/>
          <c:y val="3.657078639461165E-2"/>
          <c:w val="0.93950883075809244"/>
          <c:h val="0.83768454047032681"/>
        </c:manualLayout>
      </c:layout>
      <c:barChart>
        <c:barDir val="col"/>
        <c:grouping val="clustered"/>
        <c:varyColors val="0"/>
        <c:ser>
          <c:idx val="0"/>
          <c:order val="0"/>
          <c:tx>
            <c:strRef>
              <c:f>Foglio1!$A$32</c:f>
              <c:strCache>
                <c:ptCount val="1"/>
                <c:pt idx="0">
                  <c:v>Sfida 2</c:v>
                </c:pt>
              </c:strCache>
            </c:strRef>
          </c:tx>
          <c:invertIfNegative val="0"/>
          <c:dLbls>
            <c:dLbl>
              <c:idx val="0"/>
              <c:layout>
                <c:manualLayout>
                  <c:x val="-2.5462668816039986E-17"/>
                  <c:y val="0.35648148148148145"/>
                </c:manualLayout>
              </c:layout>
              <c:tx>
                <c:rich>
                  <a:bodyPr/>
                  <a:lstStyle/>
                  <a:p>
                    <a:r>
                      <a:rPr lang="en-US" sz="1200" b="1">
                        <a:solidFill>
                          <a:sysClr val="windowText" lastClr="000000"/>
                        </a:solidFill>
                      </a:rPr>
                      <a:t>88 %</a:t>
                    </a:r>
                  </a:p>
                </c:rich>
              </c:tx>
              <c:showLegendKey val="0"/>
              <c:showVal val="1"/>
              <c:showCatName val="0"/>
              <c:showSerName val="0"/>
              <c:showPercent val="0"/>
              <c:showBubbleSize val="0"/>
              <c:extLst>
                <c:ext xmlns:c15="http://schemas.microsoft.com/office/drawing/2012/chart" uri="{CE6537A1-D6FC-4f65-9D91-7224C49458BB}"/>
              </c:extLst>
            </c:dLbl>
            <c:dLbl>
              <c:idx val="1"/>
              <c:layout>
                <c:manualLayout>
                  <c:x val="0"/>
                  <c:y val="0.16666666666666666"/>
                </c:manualLayout>
              </c:layout>
              <c:tx>
                <c:rich>
                  <a:bodyPr/>
                  <a:lstStyle/>
                  <a:p>
                    <a:r>
                      <a:rPr lang="en-US" sz="1200" b="1">
                        <a:solidFill>
                          <a:sysClr val="windowText" lastClr="000000"/>
                        </a:solidFill>
                      </a:rPr>
                      <a:t>32 %</a:t>
                    </a:r>
                  </a:p>
                </c:rich>
              </c:tx>
              <c:showLegendKey val="0"/>
              <c:showVal val="1"/>
              <c:showCatName val="0"/>
              <c:showSerName val="0"/>
              <c:showPercent val="0"/>
              <c:showBubbleSize val="0"/>
              <c:extLst>
                <c:ext xmlns:c15="http://schemas.microsoft.com/office/drawing/2012/chart" uri="{CE6537A1-D6FC-4f65-9D91-7224C49458BB}"/>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Foglio1!$B$60:$C$60</c:f>
              <c:strCache>
                <c:ptCount val="2"/>
                <c:pt idx="0">
                  <c:v>svolto</c:v>
                </c:pt>
                <c:pt idx="1">
                  <c:v>commento</c:v>
                </c:pt>
              </c:strCache>
            </c:strRef>
          </c:cat>
          <c:val>
            <c:numRef>
              <c:f>Foglio1!$B$58:$C$58</c:f>
              <c:numCache>
                <c:formatCode>General</c:formatCode>
                <c:ptCount val="2"/>
                <c:pt idx="0">
                  <c:v>22</c:v>
                </c:pt>
                <c:pt idx="1">
                  <c:v>8</c:v>
                </c:pt>
              </c:numCache>
            </c:numRef>
          </c:val>
        </c:ser>
        <c:dLbls>
          <c:showLegendKey val="0"/>
          <c:showVal val="1"/>
          <c:showCatName val="0"/>
          <c:showSerName val="0"/>
          <c:showPercent val="0"/>
          <c:showBubbleSize val="0"/>
        </c:dLbls>
        <c:gapWidth val="150"/>
        <c:overlap val="-25"/>
        <c:axId val="162052272"/>
        <c:axId val="207246376"/>
      </c:barChart>
      <c:catAx>
        <c:axId val="162052272"/>
        <c:scaling>
          <c:orientation val="minMax"/>
        </c:scaling>
        <c:delete val="0"/>
        <c:axPos val="b"/>
        <c:numFmt formatCode="General" sourceLinked="0"/>
        <c:majorTickMark val="none"/>
        <c:minorTickMark val="none"/>
        <c:tickLblPos val="nextTo"/>
        <c:crossAx val="207246376"/>
        <c:crosses val="autoZero"/>
        <c:auto val="1"/>
        <c:lblAlgn val="ctr"/>
        <c:lblOffset val="100"/>
        <c:noMultiLvlLbl val="0"/>
      </c:catAx>
      <c:valAx>
        <c:axId val="207246376"/>
        <c:scaling>
          <c:orientation val="minMax"/>
        </c:scaling>
        <c:delete val="1"/>
        <c:axPos val="l"/>
        <c:numFmt formatCode="General" sourceLinked="1"/>
        <c:majorTickMark val="out"/>
        <c:minorTickMark val="none"/>
        <c:tickLblPos val="nextTo"/>
        <c:crossAx val="162052272"/>
        <c:crosses val="autoZero"/>
        <c:crossBetween val="between"/>
      </c:valAx>
    </c:plotArea>
    <c:plotVisOnly val="1"/>
    <c:dispBlanksAs val="gap"/>
    <c:showDLblsOverMax val="0"/>
  </c:chart>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it-IT" dirty="0" smtClean="0"/>
              <a:t>disfida </a:t>
            </a:r>
            <a:r>
              <a:rPr lang="it-IT" dirty="0"/>
              <a:t>2</a:t>
            </a:r>
          </a:p>
        </c:rich>
      </c:tx>
      <c:layout>
        <c:manualLayout>
          <c:xMode val="edge"/>
          <c:yMode val="edge"/>
          <c:x val="0.72447894013248348"/>
          <c:y val="0.88581990744659755"/>
        </c:manualLayout>
      </c:layout>
      <c:overlay val="0"/>
    </c:title>
    <c:autoTitleDeleted val="0"/>
    <c:plotArea>
      <c:layout>
        <c:manualLayout>
          <c:layoutTarget val="inner"/>
          <c:xMode val="edge"/>
          <c:yMode val="edge"/>
          <c:x val="4.9231627296587928E-2"/>
          <c:y val="3.784300284371999E-2"/>
          <c:w val="0.85291188601424817"/>
          <c:h val="0.85707826547398391"/>
        </c:manualLayout>
      </c:layout>
      <c:pieChart>
        <c:varyColors val="1"/>
        <c:ser>
          <c:idx val="0"/>
          <c:order val="0"/>
          <c:dPt>
            <c:idx val="0"/>
            <c:bubble3D val="0"/>
            <c:spPr>
              <a:solidFill>
                <a:srgbClr val="FF0000"/>
              </a:solidFill>
            </c:spPr>
          </c:dPt>
          <c:dPt>
            <c:idx val="1"/>
            <c:bubble3D val="0"/>
            <c:spPr>
              <a:solidFill>
                <a:schemeClr val="accent5">
                  <a:lumMod val="60000"/>
                  <a:lumOff val="40000"/>
                </a:schemeClr>
              </a:solidFill>
            </c:spPr>
          </c:dPt>
          <c:dPt>
            <c:idx val="2"/>
            <c:bubble3D val="0"/>
            <c:spPr>
              <a:solidFill>
                <a:srgbClr val="FFFF00"/>
              </a:solidFill>
            </c:spPr>
          </c:dPt>
          <c:dLbls>
            <c:dLbl>
              <c:idx val="0"/>
              <c:layout>
                <c:manualLayout>
                  <c:x val="-8.9647230805010136E-2"/>
                  <c:y val="0.10380622837370242"/>
                </c:manualLayout>
              </c:layout>
              <c:tx>
                <c:rich>
                  <a:bodyPr/>
                  <a:lstStyle/>
                  <a:p>
                    <a:r>
                      <a:rPr lang="en-US" sz="1600" b="1" dirty="0"/>
                      <a:t>V ≤ 4</a:t>
                    </a:r>
                    <a:r>
                      <a:rPr lang="en-US" sz="1600" dirty="0"/>
                      <a:t>
</a:t>
                    </a:r>
                    <a:r>
                      <a:rPr lang="en-US" sz="1600" b="1" dirty="0"/>
                      <a:t>12%</a:t>
                    </a:r>
                    <a:endParaRPr lang="en-US" sz="1200" b="1" dirty="0"/>
                  </a:p>
                </c:rich>
              </c:tx>
              <c:showLegendKey val="0"/>
              <c:showVal val="0"/>
              <c:showCatName val="1"/>
              <c:showSerName val="0"/>
              <c:showPercent val="1"/>
              <c:showBubbleSize val="0"/>
              <c:extLst>
                <c:ext xmlns:c15="http://schemas.microsoft.com/office/drawing/2012/chart" uri="{CE6537A1-D6FC-4f65-9D91-7224C49458BB}"/>
              </c:extLst>
            </c:dLbl>
            <c:dLbl>
              <c:idx val="1"/>
              <c:layout>
                <c:manualLayout>
                  <c:x val="-0.18277710222930987"/>
                  <c:y val="-0.14450081283092209"/>
                </c:manualLayout>
              </c:layout>
              <c:tx>
                <c:rich>
                  <a:bodyPr/>
                  <a:lstStyle/>
                  <a:p>
                    <a:r>
                      <a:rPr lang="en-US" sz="1600" b="1" dirty="0"/>
                      <a:t>V ≥ 7</a:t>
                    </a:r>
                    <a:r>
                      <a:rPr lang="en-US" sz="1600" dirty="0"/>
                      <a:t>
</a:t>
                    </a:r>
                    <a:r>
                      <a:rPr lang="en-US" sz="1600" b="1" dirty="0">
                        <a:solidFill>
                          <a:sysClr val="windowText" lastClr="000000"/>
                        </a:solidFill>
                      </a:rPr>
                      <a:t>44%</a:t>
                    </a:r>
                    <a:endParaRPr lang="en-US" sz="1200" b="1" dirty="0">
                      <a:solidFill>
                        <a:sysClr val="windowText" lastClr="000000"/>
                      </a:solidFill>
                    </a:endParaRPr>
                  </a:p>
                </c:rich>
              </c:tx>
              <c:showLegendKey val="0"/>
              <c:showVal val="0"/>
              <c:showCatName val="1"/>
              <c:showSerName val="0"/>
              <c:showPercent val="1"/>
              <c:showBubbleSize val="0"/>
              <c:extLst>
                <c:ext xmlns:c15="http://schemas.microsoft.com/office/drawing/2012/chart" uri="{CE6537A1-D6FC-4f65-9D91-7224C49458BB}"/>
              </c:extLst>
            </c:dLbl>
            <c:dLbl>
              <c:idx val="2"/>
              <c:tx>
                <c:rich>
                  <a:bodyPr/>
                  <a:lstStyle/>
                  <a:p>
                    <a:r>
                      <a:rPr lang="en-US" sz="1600" b="1" dirty="0" smtClean="0">
                        <a:latin typeface="+mn-lt"/>
                        <a:cs typeface="Arial" pitchFamily="34" charset="0"/>
                      </a:rPr>
                      <a:t>4 </a:t>
                    </a:r>
                    <a:r>
                      <a:rPr lang="en-US" sz="1600" b="1" dirty="0">
                        <a:latin typeface="+mn-lt"/>
                        <a:cs typeface="Arial" pitchFamily="34" charset="0"/>
                      </a:rPr>
                      <a:t>&lt; V &lt; </a:t>
                    </a:r>
                    <a:r>
                      <a:rPr lang="en-US" sz="1600" b="1" dirty="0" smtClean="0">
                        <a:latin typeface="+mn-lt"/>
                        <a:cs typeface="Arial" pitchFamily="34" charset="0"/>
                      </a:rPr>
                      <a:t>7</a:t>
                    </a:r>
                    <a:r>
                      <a:rPr lang="en-US" sz="1600" dirty="0">
                        <a:latin typeface="+mn-lt"/>
                        <a:cs typeface="Arial" pitchFamily="34" charset="0"/>
                      </a:rPr>
                      <a:t>
</a:t>
                    </a:r>
                    <a:r>
                      <a:rPr lang="en-US" sz="1600" b="1" dirty="0">
                        <a:solidFill>
                          <a:sysClr val="windowText" lastClr="000000"/>
                        </a:solidFill>
                        <a:latin typeface="+mn-lt"/>
                        <a:cs typeface="Arial" pitchFamily="34" charset="0"/>
                      </a:rPr>
                      <a:t>44%</a:t>
                    </a:r>
                  </a:p>
                </c:rich>
              </c:tx>
              <c:dLblPos val="ctr"/>
              <c:showLegendKey val="0"/>
              <c:showVal val="0"/>
              <c:showCatName val="1"/>
              <c:showSerName val="0"/>
              <c:showPercent val="1"/>
              <c:showBubbleSize val="0"/>
              <c:extLst>
                <c:ext xmlns:c15="http://schemas.microsoft.com/office/drawing/2012/chart" uri="{CE6537A1-D6FC-4f65-9D91-7224C49458BB}"/>
              </c:extLst>
            </c:dLbl>
            <c:spPr>
              <a:noFill/>
              <a:ln>
                <a:noFill/>
              </a:ln>
              <a:effectLst/>
            </c:spPr>
            <c:txPr>
              <a:bodyPr/>
              <a:lstStyle/>
              <a:p>
                <a:pPr>
                  <a:defRPr sz="1600"/>
                </a:pPr>
                <a:endParaRPr lang="it-IT"/>
              </a:p>
            </c:txPr>
            <c:showLegendKey val="0"/>
            <c:showVal val="0"/>
            <c:showCatName val="1"/>
            <c:showSerName val="0"/>
            <c:showPercent val="1"/>
            <c:showBubbleSize val="0"/>
            <c:showLeaderLines val="1"/>
            <c:extLst>
              <c:ext xmlns:c15="http://schemas.microsoft.com/office/drawing/2012/chart" uri="{CE6537A1-D6FC-4f65-9D91-7224C49458BB}"/>
            </c:extLst>
          </c:dLbls>
          <c:cat>
            <c:strRef>
              <c:f>Foglio1!$G$53:$I$53</c:f>
              <c:strCache>
                <c:ptCount val="3"/>
                <c:pt idx="0">
                  <c:v>V ≤ 4</c:v>
                </c:pt>
                <c:pt idx="1">
                  <c:v>V ≥ 7</c:v>
                </c:pt>
                <c:pt idx="2">
                  <c:v> 4 &lt; V &lt; 7</c:v>
                </c:pt>
              </c:strCache>
            </c:strRef>
          </c:cat>
          <c:val>
            <c:numRef>
              <c:f>Foglio1!$G$54:$I$54</c:f>
              <c:numCache>
                <c:formatCode>General</c:formatCode>
                <c:ptCount val="3"/>
                <c:pt idx="0">
                  <c:v>3</c:v>
                </c:pt>
                <c:pt idx="1">
                  <c:v>11</c:v>
                </c:pt>
                <c:pt idx="2">
                  <c:v>11</c:v>
                </c:pt>
              </c:numCache>
            </c:numRef>
          </c:val>
        </c:ser>
        <c:dLbls>
          <c:showLegendKey val="0"/>
          <c:showVal val="0"/>
          <c:showCatName val="1"/>
          <c:showSerName val="0"/>
          <c:showPercent val="1"/>
          <c:showBubbleSize val="0"/>
          <c:showLeaderLines val="1"/>
        </c:dLbls>
        <c:firstSliceAng val="0"/>
      </c:pieChart>
    </c:plotArea>
    <c:plotVisOnly val="1"/>
    <c:dispBlanksAs val="gap"/>
    <c:showDLblsOverMax val="0"/>
  </c:chart>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it-IT" dirty="0" smtClean="0"/>
              <a:t>disfida </a:t>
            </a:r>
            <a:r>
              <a:rPr lang="it-IT" dirty="0"/>
              <a:t>1</a:t>
            </a:r>
          </a:p>
        </c:rich>
      </c:tx>
      <c:layout>
        <c:manualLayout>
          <c:xMode val="edge"/>
          <c:yMode val="edge"/>
          <c:x val="7.6065119090655536E-3"/>
          <c:y val="2.5487619431173595E-3"/>
        </c:manualLayout>
      </c:layout>
      <c:overlay val="0"/>
    </c:title>
    <c:autoTitleDeleted val="0"/>
    <c:plotArea>
      <c:layout>
        <c:manualLayout>
          <c:layoutTarget val="inner"/>
          <c:xMode val="edge"/>
          <c:yMode val="edge"/>
          <c:x val="0.20021263549274704"/>
          <c:y val="2.4495735041785479E-2"/>
          <c:w val="0.70701674181852392"/>
          <c:h val="0.9509622387635942"/>
        </c:manualLayout>
      </c:layout>
      <c:pieChart>
        <c:varyColors val="1"/>
        <c:ser>
          <c:idx val="0"/>
          <c:order val="0"/>
          <c:dPt>
            <c:idx val="0"/>
            <c:bubble3D val="0"/>
            <c:spPr>
              <a:solidFill>
                <a:srgbClr val="FF0000"/>
              </a:solidFill>
            </c:spPr>
          </c:dPt>
          <c:dPt>
            <c:idx val="1"/>
            <c:bubble3D val="0"/>
            <c:spPr>
              <a:solidFill>
                <a:schemeClr val="accent5">
                  <a:lumMod val="60000"/>
                  <a:lumOff val="40000"/>
                </a:schemeClr>
              </a:solidFill>
            </c:spPr>
          </c:dPt>
          <c:dPt>
            <c:idx val="2"/>
            <c:bubble3D val="0"/>
            <c:spPr>
              <a:solidFill>
                <a:srgbClr val="FFFF00"/>
              </a:solidFill>
            </c:spPr>
          </c:dPt>
          <c:dLbls>
            <c:dLbl>
              <c:idx val="0"/>
              <c:layout>
                <c:manualLayout>
                  <c:x val="-0.19206889963938525"/>
                  <c:y val="6.3347197879334849E-2"/>
                </c:manualLayout>
              </c:layout>
              <c:tx>
                <c:rich>
                  <a:bodyPr/>
                  <a:lstStyle/>
                  <a:p>
                    <a:r>
                      <a:rPr lang="en-US" sz="1000" b="1" dirty="0"/>
                      <a:t>V ≤ 4
40%</a:t>
                    </a:r>
                    <a:endParaRPr lang="en-US" sz="1600" b="1" dirty="0"/>
                  </a:p>
                </c:rich>
              </c:tx>
              <c:showLegendKey val="0"/>
              <c:showVal val="0"/>
              <c:showCatName val="1"/>
              <c:showSerName val="0"/>
              <c:showPercent val="1"/>
              <c:showBubbleSize val="0"/>
              <c:extLst>
                <c:ext xmlns:c15="http://schemas.microsoft.com/office/drawing/2012/chart" uri="{CE6537A1-D6FC-4f65-9D91-7224C49458BB}"/>
              </c:extLst>
            </c:dLbl>
            <c:dLbl>
              <c:idx val="1"/>
              <c:layout>
                <c:manualLayout>
                  <c:x val="8.0110518849556112E-2"/>
                  <c:y val="-0.18646890068973937"/>
                </c:manualLayout>
              </c:layout>
              <c:tx>
                <c:rich>
                  <a:bodyPr/>
                  <a:lstStyle/>
                  <a:p>
                    <a:r>
                      <a:rPr lang="en-US" sz="1000" b="1" dirty="0"/>
                      <a:t>V ≥ 7
28%</a:t>
                    </a:r>
                    <a:endParaRPr lang="en-US" sz="1600" b="1" dirty="0"/>
                  </a:p>
                </c:rich>
              </c:tx>
              <c:showLegendKey val="0"/>
              <c:showVal val="0"/>
              <c:showCatName val="1"/>
              <c:showSerName val="0"/>
              <c:showPercent val="1"/>
              <c:showBubbleSize val="0"/>
              <c:extLst>
                <c:ext xmlns:c15="http://schemas.microsoft.com/office/drawing/2012/chart" uri="{CE6537A1-D6FC-4f65-9D91-7224C49458BB}"/>
              </c:extLst>
            </c:dLbl>
            <c:dLbl>
              <c:idx val="2"/>
              <c:layout>
                <c:manualLayout>
                  <c:x val="0.22511808317085169"/>
                  <c:y val="0.17442549786134873"/>
                </c:manualLayout>
              </c:layout>
              <c:tx>
                <c:rich>
                  <a:bodyPr/>
                  <a:lstStyle/>
                  <a:p>
                    <a:r>
                      <a:rPr lang="en-US" sz="1000" b="1" dirty="0"/>
                      <a:t>4 &lt; V &lt; 7
32%</a:t>
                    </a:r>
                    <a:endParaRPr lang="en-US" sz="1600" b="1" dirty="0"/>
                  </a:p>
                </c:rich>
              </c:tx>
              <c:showLegendKey val="0"/>
              <c:showVal val="0"/>
              <c:showCatName val="1"/>
              <c:showSerName val="0"/>
              <c:showPercent val="1"/>
              <c:showBubbleSize val="0"/>
              <c:extLst>
                <c:ext xmlns:c15="http://schemas.microsoft.com/office/drawing/2012/chart" uri="{CE6537A1-D6FC-4f65-9D91-7224C49458BB}"/>
              </c:extLst>
            </c:dLbl>
            <c:spPr>
              <a:noFill/>
              <a:ln>
                <a:noFill/>
              </a:ln>
              <a:effectLst/>
            </c:spPr>
            <c:txPr>
              <a:bodyPr/>
              <a:lstStyle/>
              <a:p>
                <a:pPr>
                  <a:defRPr sz="1000"/>
                </a:pPr>
                <a:endParaRPr lang="it-IT"/>
              </a:p>
            </c:txPr>
            <c:showLegendKey val="0"/>
            <c:showVal val="0"/>
            <c:showCatName val="1"/>
            <c:showSerName val="0"/>
            <c:showPercent val="1"/>
            <c:showBubbleSize val="0"/>
            <c:showLeaderLines val="1"/>
            <c:extLst>
              <c:ext xmlns:c15="http://schemas.microsoft.com/office/drawing/2012/chart" uri="{CE6537A1-D6FC-4f65-9D91-7224C49458BB}"/>
            </c:extLst>
          </c:dLbls>
          <c:cat>
            <c:numRef>
              <c:f>Foglio1!$H$27:$J$27</c:f>
              <c:numCache>
                <c:formatCode>General</c:formatCode>
                <c:ptCount val="3"/>
                <c:pt idx="0">
                  <c:v>10</c:v>
                </c:pt>
                <c:pt idx="1">
                  <c:v>7</c:v>
                </c:pt>
                <c:pt idx="2">
                  <c:v>8</c:v>
                </c:pt>
              </c:numCache>
            </c:numRef>
          </c:cat>
          <c:val>
            <c:numRef>
              <c:f>Foglio1!$H$28:$J$28</c:f>
              <c:numCache>
                <c:formatCode>0%</c:formatCode>
                <c:ptCount val="3"/>
                <c:pt idx="0">
                  <c:v>0.4</c:v>
                </c:pt>
                <c:pt idx="1">
                  <c:v>0.28000000000000003</c:v>
                </c:pt>
                <c:pt idx="2">
                  <c:v>0.32</c:v>
                </c:pt>
              </c:numCache>
            </c:numRef>
          </c:val>
        </c:ser>
        <c:dLbls>
          <c:showLegendKey val="0"/>
          <c:showVal val="0"/>
          <c:showCatName val="1"/>
          <c:showSerName val="0"/>
          <c:showPercent val="1"/>
          <c:showBubbleSize val="0"/>
          <c:showLeaderLines val="1"/>
        </c:dLbls>
        <c:firstSliceAng val="0"/>
      </c:pieChart>
    </c:plotArea>
    <c:plotVisOnly val="1"/>
    <c:dispBlanksAs val="gap"/>
    <c:showDLblsOverMax val="0"/>
  </c:chart>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it-IT" dirty="0" smtClean="0"/>
              <a:t>disfida </a:t>
            </a:r>
            <a:r>
              <a:rPr lang="it-IT" dirty="0"/>
              <a:t>2</a:t>
            </a:r>
          </a:p>
        </c:rich>
      </c:tx>
      <c:layout>
        <c:manualLayout>
          <c:xMode val="edge"/>
          <c:yMode val="edge"/>
          <c:x val="4.5776212961186995E-3"/>
          <c:y val="7.0741298104927723E-4"/>
        </c:manualLayout>
      </c:layout>
      <c:overlay val="0"/>
    </c:title>
    <c:autoTitleDeleted val="0"/>
    <c:plotArea>
      <c:layout>
        <c:manualLayout>
          <c:layoutTarget val="inner"/>
          <c:xMode val="edge"/>
          <c:yMode val="edge"/>
          <c:x val="0.19986310211970107"/>
          <c:y val="3.2803894805339087E-2"/>
          <c:w val="0.77335691331174261"/>
          <c:h val="0.94898502268516716"/>
        </c:manualLayout>
      </c:layout>
      <c:pieChart>
        <c:varyColors val="1"/>
        <c:ser>
          <c:idx val="0"/>
          <c:order val="0"/>
          <c:dPt>
            <c:idx val="0"/>
            <c:bubble3D val="0"/>
            <c:spPr>
              <a:solidFill>
                <a:srgbClr val="FF0000"/>
              </a:solidFill>
            </c:spPr>
          </c:dPt>
          <c:dPt>
            <c:idx val="1"/>
            <c:bubble3D val="0"/>
            <c:spPr>
              <a:solidFill>
                <a:schemeClr val="accent5">
                  <a:lumMod val="60000"/>
                  <a:lumOff val="40000"/>
                </a:schemeClr>
              </a:solidFill>
            </c:spPr>
          </c:dPt>
          <c:dPt>
            <c:idx val="2"/>
            <c:bubble3D val="0"/>
            <c:spPr>
              <a:solidFill>
                <a:srgbClr val="FFFF00"/>
              </a:solidFill>
            </c:spPr>
          </c:dPt>
          <c:dLbls>
            <c:dLbl>
              <c:idx val="0"/>
              <c:layout>
                <c:manualLayout>
                  <c:x val="-8.9647230805010136E-2"/>
                  <c:y val="0.10380622837370242"/>
                </c:manualLayout>
              </c:layout>
              <c:tx>
                <c:rich>
                  <a:bodyPr/>
                  <a:lstStyle/>
                  <a:p>
                    <a:r>
                      <a:rPr lang="en-US" sz="1000" b="1" dirty="0"/>
                      <a:t>V ≤ 4</a:t>
                    </a:r>
                    <a:r>
                      <a:rPr lang="en-US" sz="1000" dirty="0"/>
                      <a:t>
</a:t>
                    </a:r>
                    <a:r>
                      <a:rPr lang="en-US" sz="1000" b="1" dirty="0"/>
                      <a:t>12%</a:t>
                    </a:r>
                    <a:endParaRPr lang="en-US" sz="1200" b="1" dirty="0"/>
                  </a:p>
                </c:rich>
              </c:tx>
              <c:showLegendKey val="0"/>
              <c:showVal val="0"/>
              <c:showCatName val="1"/>
              <c:showSerName val="0"/>
              <c:showPercent val="1"/>
              <c:showBubbleSize val="0"/>
              <c:extLst>
                <c:ext xmlns:c15="http://schemas.microsoft.com/office/drawing/2012/chart" uri="{CE6537A1-D6FC-4f65-9D91-7224C49458BB}"/>
              </c:extLst>
            </c:dLbl>
            <c:dLbl>
              <c:idx val="1"/>
              <c:layout>
                <c:manualLayout>
                  <c:x val="-0.18277710222930987"/>
                  <c:y val="-0.14450081283092209"/>
                </c:manualLayout>
              </c:layout>
              <c:tx>
                <c:rich>
                  <a:bodyPr/>
                  <a:lstStyle/>
                  <a:p>
                    <a:r>
                      <a:rPr lang="en-US" sz="1000" b="1" dirty="0"/>
                      <a:t>V ≥ 7</a:t>
                    </a:r>
                    <a:r>
                      <a:rPr lang="en-US" sz="1000" dirty="0"/>
                      <a:t>
</a:t>
                    </a:r>
                    <a:r>
                      <a:rPr lang="en-US" sz="1000" b="1" dirty="0">
                        <a:solidFill>
                          <a:sysClr val="windowText" lastClr="000000"/>
                        </a:solidFill>
                      </a:rPr>
                      <a:t>44%</a:t>
                    </a:r>
                    <a:endParaRPr lang="en-US" sz="1200" b="1" dirty="0">
                      <a:solidFill>
                        <a:sysClr val="windowText" lastClr="000000"/>
                      </a:solidFill>
                    </a:endParaRPr>
                  </a:p>
                </c:rich>
              </c:tx>
              <c:showLegendKey val="0"/>
              <c:showVal val="0"/>
              <c:showCatName val="1"/>
              <c:showSerName val="0"/>
              <c:showPercent val="1"/>
              <c:showBubbleSize val="0"/>
              <c:extLst>
                <c:ext xmlns:c15="http://schemas.microsoft.com/office/drawing/2012/chart" uri="{CE6537A1-D6FC-4f65-9D91-7224C49458BB}"/>
              </c:extLst>
            </c:dLbl>
            <c:dLbl>
              <c:idx val="2"/>
              <c:tx>
                <c:rich>
                  <a:bodyPr/>
                  <a:lstStyle/>
                  <a:p>
                    <a:r>
                      <a:rPr lang="en-US" sz="1000" b="1" dirty="0" smtClean="0">
                        <a:latin typeface="+mn-lt"/>
                        <a:cs typeface="Arial" pitchFamily="34" charset="0"/>
                      </a:rPr>
                      <a:t>4 </a:t>
                    </a:r>
                    <a:r>
                      <a:rPr lang="en-US" sz="1000" b="1" dirty="0">
                        <a:latin typeface="+mn-lt"/>
                        <a:cs typeface="Arial" pitchFamily="34" charset="0"/>
                      </a:rPr>
                      <a:t>&lt; V &lt; </a:t>
                    </a:r>
                    <a:r>
                      <a:rPr lang="en-US" sz="1000" b="1" dirty="0" smtClean="0">
                        <a:latin typeface="+mn-lt"/>
                        <a:cs typeface="Arial" pitchFamily="34" charset="0"/>
                      </a:rPr>
                      <a:t>7</a:t>
                    </a:r>
                    <a:r>
                      <a:rPr lang="en-US" sz="1000" dirty="0">
                        <a:latin typeface="+mn-lt"/>
                        <a:cs typeface="Arial" pitchFamily="34" charset="0"/>
                      </a:rPr>
                      <a:t>
</a:t>
                    </a:r>
                    <a:r>
                      <a:rPr lang="en-US" sz="1000" b="1" dirty="0">
                        <a:solidFill>
                          <a:sysClr val="windowText" lastClr="000000"/>
                        </a:solidFill>
                        <a:latin typeface="+mn-lt"/>
                        <a:cs typeface="Arial" pitchFamily="34" charset="0"/>
                      </a:rPr>
                      <a:t>44%</a:t>
                    </a:r>
                    <a:endParaRPr lang="en-US" sz="1600" b="1" dirty="0">
                      <a:solidFill>
                        <a:sysClr val="windowText" lastClr="000000"/>
                      </a:solidFill>
                      <a:latin typeface="+mn-lt"/>
                      <a:cs typeface="Arial" pitchFamily="34" charset="0"/>
                    </a:endParaRPr>
                  </a:p>
                </c:rich>
              </c:tx>
              <c:dLblPos val="ctr"/>
              <c:showLegendKey val="0"/>
              <c:showVal val="0"/>
              <c:showCatName val="1"/>
              <c:showSerName val="0"/>
              <c:showPercent val="1"/>
              <c:showBubbleSize val="0"/>
              <c:extLst>
                <c:ext xmlns:c15="http://schemas.microsoft.com/office/drawing/2012/chart" uri="{CE6537A1-D6FC-4f65-9D91-7224C49458BB}"/>
              </c:extLst>
            </c:dLbl>
            <c:spPr>
              <a:noFill/>
              <a:ln>
                <a:noFill/>
              </a:ln>
              <a:effectLst/>
            </c:spPr>
            <c:txPr>
              <a:bodyPr/>
              <a:lstStyle/>
              <a:p>
                <a:pPr>
                  <a:defRPr sz="1000"/>
                </a:pPr>
                <a:endParaRPr lang="it-IT"/>
              </a:p>
            </c:txPr>
            <c:showLegendKey val="0"/>
            <c:showVal val="0"/>
            <c:showCatName val="1"/>
            <c:showSerName val="0"/>
            <c:showPercent val="1"/>
            <c:showBubbleSize val="0"/>
            <c:showLeaderLines val="1"/>
            <c:extLst>
              <c:ext xmlns:c15="http://schemas.microsoft.com/office/drawing/2012/chart" uri="{CE6537A1-D6FC-4f65-9D91-7224C49458BB}"/>
            </c:extLst>
          </c:dLbls>
          <c:cat>
            <c:strRef>
              <c:f>Foglio1!$G$53:$I$53</c:f>
              <c:strCache>
                <c:ptCount val="3"/>
                <c:pt idx="0">
                  <c:v>V ≤ 4</c:v>
                </c:pt>
                <c:pt idx="1">
                  <c:v>V ≥ 7</c:v>
                </c:pt>
                <c:pt idx="2">
                  <c:v> 4 &lt; V &lt; 7</c:v>
                </c:pt>
              </c:strCache>
            </c:strRef>
          </c:cat>
          <c:val>
            <c:numRef>
              <c:f>Foglio1!$G$54:$I$54</c:f>
              <c:numCache>
                <c:formatCode>General</c:formatCode>
                <c:ptCount val="3"/>
                <c:pt idx="0">
                  <c:v>3</c:v>
                </c:pt>
                <c:pt idx="1">
                  <c:v>11</c:v>
                </c:pt>
                <c:pt idx="2">
                  <c:v>11</c:v>
                </c:pt>
              </c:numCache>
            </c:numRef>
          </c:val>
        </c:ser>
        <c:dLbls>
          <c:showLegendKey val="0"/>
          <c:showVal val="0"/>
          <c:showCatName val="1"/>
          <c:showSerName val="0"/>
          <c:showPercent val="1"/>
          <c:showBubbleSize val="0"/>
          <c:showLeaderLines val="1"/>
        </c:dLbls>
        <c:firstSliceAng val="0"/>
      </c:pieChart>
    </c:plotArea>
    <c:plotVisOnly val="1"/>
    <c:dispBlanksAs val="gap"/>
    <c:showDLblsOverMax val="0"/>
  </c:chart>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3936494469232777"/>
          <c:y val="1.5266338566029977E-2"/>
          <c:w val="0.70056140258019062"/>
          <c:h val="0.87305535703329817"/>
        </c:manualLayout>
      </c:layout>
      <c:barChart>
        <c:barDir val="bar"/>
        <c:grouping val="clustered"/>
        <c:varyColors val="0"/>
        <c:ser>
          <c:idx val="0"/>
          <c:order val="0"/>
          <c:tx>
            <c:strRef>
              <c:f>Foglio1!$B$1</c:f>
              <c:strCache>
                <c:ptCount val="1"/>
                <c:pt idx="0">
                  <c:v>costi</c:v>
                </c:pt>
              </c:strCache>
            </c:strRef>
          </c:tx>
          <c:spPr>
            <a:gradFill flip="none" rotWithShape="1">
              <a:gsLst>
                <a:gs pos="0">
                  <a:srgbClr val="CCCCFF"/>
                </a:gs>
                <a:gs pos="17999">
                  <a:srgbClr val="99CCFF"/>
                </a:gs>
                <a:gs pos="36000">
                  <a:srgbClr val="9966FF"/>
                </a:gs>
                <a:gs pos="61000">
                  <a:srgbClr val="CC99FF"/>
                </a:gs>
                <a:gs pos="82001">
                  <a:srgbClr val="99CCFF"/>
                </a:gs>
                <a:gs pos="100000">
                  <a:srgbClr val="CCCCFF"/>
                </a:gs>
              </a:gsLst>
              <a:lin ang="0" scaled="1"/>
              <a:tileRect/>
            </a:gradFill>
          </c:spPr>
          <c:invertIfNegative val="0"/>
          <c:cat>
            <c:strRef>
              <c:f>Foglio1!$A$2:$A$9</c:f>
              <c:strCache>
                <c:ptCount val="8"/>
                <c:pt idx="0">
                  <c:v>Zaino/Cartella</c:v>
                </c:pt>
                <c:pt idx="1">
                  <c:v>Scarpe ginniche</c:v>
                </c:pt>
                <c:pt idx="2">
                  <c:v>Tuta ginnica</c:v>
                </c:pt>
                <c:pt idx="3">
                  <c:v>Grembiule</c:v>
                </c:pt>
                <c:pt idx="4">
                  <c:v>Fiocco</c:v>
                </c:pt>
                <c:pt idx="5">
                  <c:v>Cappellino</c:v>
                </c:pt>
                <c:pt idx="6">
                  <c:v>Pantaloni</c:v>
                </c:pt>
                <c:pt idx="7">
                  <c:v>Polo</c:v>
                </c:pt>
              </c:strCache>
            </c:strRef>
          </c:cat>
          <c:val>
            <c:numRef>
              <c:f>Foglio1!$B$2:$B$9</c:f>
              <c:numCache>
                <c:formatCode>"€"#,##0.00_);[Red]\("€"#,##0.00\)</c:formatCode>
                <c:ptCount val="8"/>
                <c:pt idx="0">
                  <c:v>27.29</c:v>
                </c:pt>
                <c:pt idx="1">
                  <c:v>32.979999999999997</c:v>
                </c:pt>
                <c:pt idx="2">
                  <c:v>22.83</c:v>
                </c:pt>
                <c:pt idx="3">
                  <c:v>14.3</c:v>
                </c:pt>
                <c:pt idx="4">
                  <c:v>3.55</c:v>
                </c:pt>
                <c:pt idx="5">
                  <c:v>3.85</c:v>
                </c:pt>
                <c:pt idx="6">
                  <c:v>15</c:v>
                </c:pt>
                <c:pt idx="7">
                  <c:v>10.85</c:v>
                </c:pt>
              </c:numCache>
            </c:numRef>
          </c:val>
        </c:ser>
        <c:dLbls>
          <c:showLegendKey val="0"/>
          <c:showVal val="0"/>
          <c:showCatName val="0"/>
          <c:showSerName val="0"/>
          <c:showPercent val="0"/>
          <c:showBubbleSize val="0"/>
        </c:dLbls>
        <c:gapWidth val="48"/>
        <c:overlap val="9"/>
        <c:axId val="207249904"/>
        <c:axId val="207244808"/>
      </c:barChart>
      <c:catAx>
        <c:axId val="207249904"/>
        <c:scaling>
          <c:orientation val="minMax"/>
        </c:scaling>
        <c:delete val="0"/>
        <c:axPos val="l"/>
        <c:numFmt formatCode="@" sourceLinked="0"/>
        <c:majorTickMark val="out"/>
        <c:minorTickMark val="none"/>
        <c:tickLblPos val="nextTo"/>
        <c:txPr>
          <a:bodyPr/>
          <a:lstStyle/>
          <a:p>
            <a:pPr>
              <a:defRPr baseline="0">
                <a:latin typeface="Constantia" pitchFamily="18" charset="0"/>
              </a:defRPr>
            </a:pPr>
            <a:endParaRPr lang="it-IT"/>
          </a:p>
        </c:txPr>
        <c:crossAx val="207244808"/>
        <c:crosses val="autoZero"/>
        <c:auto val="0"/>
        <c:lblAlgn val="ctr"/>
        <c:lblOffset val="100"/>
        <c:noMultiLvlLbl val="0"/>
      </c:catAx>
      <c:valAx>
        <c:axId val="207244808"/>
        <c:scaling>
          <c:orientation val="minMax"/>
        </c:scaling>
        <c:delete val="0"/>
        <c:axPos val="b"/>
        <c:majorGridlines/>
        <c:numFmt formatCode="_-&quot;€&quot;\ * #,##0.0_-;\-&quot;€&quot;\ * #,##0.0_-;_-&quot;€&quot;\ * &quot;-&quot;?_-;_-@_-" sourceLinked="0"/>
        <c:majorTickMark val="out"/>
        <c:minorTickMark val="none"/>
        <c:tickLblPos val="nextTo"/>
        <c:txPr>
          <a:bodyPr/>
          <a:lstStyle/>
          <a:p>
            <a:pPr>
              <a:defRPr sz="1200" baseline="0"/>
            </a:pPr>
            <a:endParaRPr lang="it-IT"/>
          </a:p>
        </c:txPr>
        <c:crossAx val="207249904"/>
        <c:crosses val="autoZero"/>
        <c:crossBetween val="between"/>
        <c:majorUnit val="10"/>
      </c:valAx>
    </c:plotArea>
    <c:plotVisOnly val="1"/>
    <c:dispBlanksAs val="gap"/>
    <c:showDLblsOverMax val="0"/>
  </c:chart>
  <c:txPr>
    <a:bodyPr/>
    <a:lstStyle/>
    <a:p>
      <a:pPr>
        <a:defRPr sz="1500" b="1" i="1" baseline="0">
          <a:solidFill>
            <a:srgbClr val="002060"/>
          </a:solidFill>
        </a:defRPr>
      </a:pPr>
      <a:endParaRPr lang="it-IT"/>
    </a:p>
  </c:txPr>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31.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5.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7.png"/></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p>
            <a:fld id="{540D77AD-A92D-4B62-9AA9-360FF39B03C9}" type="datetimeFigureOut">
              <a:rPr lang="it-IT" smtClean="0"/>
              <a:t>07/09/2017</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C827607C-38CA-46D4-A706-9265FA6EB891}" type="slidenum">
              <a:rPr lang="it-IT" smtClean="0"/>
              <a:t>‹N›</a:t>
            </a:fld>
            <a:endParaRPr lang="it-IT"/>
          </a:p>
        </p:txBody>
      </p:sp>
    </p:spTree>
    <p:extLst>
      <p:ext uri="{BB962C8B-B14F-4D97-AF65-F5344CB8AC3E}">
        <p14:creationId xmlns:p14="http://schemas.microsoft.com/office/powerpoint/2010/main" val="25501619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540D77AD-A92D-4B62-9AA9-360FF39B03C9}" type="datetimeFigureOut">
              <a:rPr lang="it-IT" smtClean="0"/>
              <a:t>07/09/2017</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C827607C-38CA-46D4-A706-9265FA6EB891}" type="slidenum">
              <a:rPr lang="it-IT" smtClean="0"/>
              <a:t>‹N›</a:t>
            </a:fld>
            <a:endParaRPr lang="it-IT"/>
          </a:p>
        </p:txBody>
      </p:sp>
    </p:spTree>
    <p:extLst>
      <p:ext uri="{BB962C8B-B14F-4D97-AF65-F5344CB8AC3E}">
        <p14:creationId xmlns:p14="http://schemas.microsoft.com/office/powerpoint/2010/main" val="16319316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540D77AD-A92D-4B62-9AA9-360FF39B03C9}" type="datetimeFigureOut">
              <a:rPr lang="it-IT" smtClean="0"/>
              <a:t>07/09/2017</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C827607C-38CA-46D4-A706-9265FA6EB891}" type="slidenum">
              <a:rPr lang="it-IT" smtClean="0"/>
              <a:t>‹N›</a:t>
            </a:fld>
            <a:endParaRPr lang="it-IT"/>
          </a:p>
        </p:txBody>
      </p:sp>
    </p:spTree>
    <p:extLst>
      <p:ext uri="{BB962C8B-B14F-4D97-AF65-F5344CB8AC3E}">
        <p14:creationId xmlns:p14="http://schemas.microsoft.com/office/powerpoint/2010/main" val="36305321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540D77AD-A92D-4B62-9AA9-360FF39B03C9}" type="datetimeFigureOut">
              <a:rPr lang="it-IT" smtClean="0"/>
              <a:t>07/09/2017</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C827607C-38CA-46D4-A706-9265FA6EB891}" type="slidenum">
              <a:rPr lang="it-IT" smtClean="0"/>
              <a:t>‹N›</a:t>
            </a:fld>
            <a:endParaRPr lang="it-IT"/>
          </a:p>
        </p:txBody>
      </p:sp>
    </p:spTree>
    <p:extLst>
      <p:ext uri="{BB962C8B-B14F-4D97-AF65-F5344CB8AC3E}">
        <p14:creationId xmlns:p14="http://schemas.microsoft.com/office/powerpoint/2010/main" val="27612584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p>
            <a:fld id="{540D77AD-A92D-4B62-9AA9-360FF39B03C9}" type="datetimeFigureOut">
              <a:rPr lang="it-IT" smtClean="0"/>
              <a:t>07/09/2017</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C827607C-38CA-46D4-A706-9265FA6EB891}" type="slidenum">
              <a:rPr lang="it-IT" smtClean="0"/>
              <a:t>‹N›</a:t>
            </a:fld>
            <a:endParaRPr lang="it-IT"/>
          </a:p>
        </p:txBody>
      </p:sp>
    </p:spTree>
    <p:extLst>
      <p:ext uri="{BB962C8B-B14F-4D97-AF65-F5344CB8AC3E}">
        <p14:creationId xmlns:p14="http://schemas.microsoft.com/office/powerpoint/2010/main" val="811426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p>
            <a:fld id="{540D77AD-A92D-4B62-9AA9-360FF39B03C9}" type="datetimeFigureOut">
              <a:rPr lang="it-IT" smtClean="0"/>
              <a:t>07/09/2017</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C827607C-38CA-46D4-A706-9265FA6EB891}" type="slidenum">
              <a:rPr lang="it-IT" smtClean="0"/>
              <a:t>‹N›</a:t>
            </a:fld>
            <a:endParaRPr lang="it-IT"/>
          </a:p>
        </p:txBody>
      </p:sp>
    </p:spTree>
    <p:extLst>
      <p:ext uri="{BB962C8B-B14F-4D97-AF65-F5344CB8AC3E}">
        <p14:creationId xmlns:p14="http://schemas.microsoft.com/office/powerpoint/2010/main" val="19564754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p>
            <a:fld id="{540D77AD-A92D-4B62-9AA9-360FF39B03C9}" type="datetimeFigureOut">
              <a:rPr lang="it-IT" smtClean="0"/>
              <a:t>07/09/2017</a:t>
            </a:fld>
            <a:endParaRPr lang="it-IT"/>
          </a:p>
        </p:txBody>
      </p:sp>
      <p:sp>
        <p:nvSpPr>
          <p:cNvPr id="8" name="Segnaposto piè di pagina 7"/>
          <p:cNvSpPr>
            <a:spLocks noGrp="1"/>
          </p:cNvSpPr>
          <p:nvPr>
            <p:ph type="ftr" sz="quarter" idx="11"/>
          </p:nvPr>
        </p:nvSpPr>
        <p:spPr/>
        <p:txBody>
          <a:bodyPr/>
          <a:lstStyle/>
          <a:p>
            <a:endParaRPr lang="it-IT"/>
          </a:p>
        </p:txBody>
      </p:sp>
      <p:sp>
        <p:nvSpPr>
          <p:cNvPr id="9" name="Segnaposto numero diapositiva 8"/>
          <p:cNvSpPr>
            <a:spLocks noGrp="1"/>
          </p:cNvSpPr>
          <p:nvPr>
            <p:ph type="sldNum" sz="quarter" idx="12"/>
          </p:nvPr>
        </p:nvSpPr>
        <p:spPr/>
        <p:txBody>
          <a:bodyPr/>
          <a:lstStyle/>
          <a:p>
            <a:fld id="{C827607C-38CA-46D4-A706-9265FA6EB891}" type="slidenum">
              <a:rPr lang="it-IT" smtClean="0"/>
              <a:t>‹N›</a:t>
            </a:fld>
            <a:endParaRPr lang="it-IT"/>
          </a:p>
        </p:txBody>
      </p:sp>
    </p:spTree>
    <p:extLst>
      <p:ext uri="{BB962C8B-B14F-4D97-AF65-F5344CB8AC3E}">
        <p14:creationId xmlns:p14="http://schemas.microsoft.com/office/powerpoint/2010/main" val="38926999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p>
            <a:fld id="{540D77AD-A92D-4B62-9AA9-360FF39B03C9}" type="datetimeFigureOut">
              <a:rPr lang="it-IT" smtClean="0"/>
              <a:t>07/09/2017</a:t>
            </a:fld>
            <a:endParaRPr lang="it-IT"/>
          </a:p>
        </p:txBody>
      </p:sp>
      <p:sp>
        <p:nvSpPr>
          <p:cNvPr id="4" name="Segnaposto piè di pagina 3"/>
          <p:cNvSpPr>
            <a:spLocks noGrp="1"/>
          </p:cNvSpPr>
          <p:nvPr>
            <p:ph type="ftr" sz="quarter" idx="11"/>
          </p:nvPr>
        </p:nvSpPr>
        <p:spPr/>
        <p:txBody>
          <a:bodyPr/>
          <a:lstStyle/>
          <a:p>
            <a:endParaRPr lang="it-IT"/>
          </a:p>
        </p:txBody>
      </p:sp>
      <p:sp>
        <p:nvSpPr>
          <p:cNvPr id="5" name="Segnaposto numero diapositiva 4"/>
          <p:cNvSpPr>
            <a:spLocks noGrp="1"/>
          </p:cNvSpPr>
          <p:nvPr>
            <p:ph type="sldNum" sz="quarter" idx="12"/>
          </p:nvPr>
        </p:nvSpPr>
        <p:spPr/>
        <p:txBody>
          <a:bodyPr/>
          <a:lstStyle/>
          <a:p>
            <a:fld id="{C827607C-38CA-46D4-A706-9265FA6EB891}" type="slidenum">
              <a:rPr lang="it-IT" smtClean="0"/>
              <a:t>‹N›</a:t>
            </a:fld>
            <a:endParaRPr lang="it-IT"/>
          </a:p>
        </p:txBody>
      </p:sp>
    </p:spTree>
    <p:extLst>
      <p:ext uri="{BB962C8B-B14F-4D97-AF65-F5344CB8AC3E}">
        <p14:creationId xmlns:p14="http://schemas.microsoft.com/office/powerpoint/2010/main" val="36421549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540D77AD-A92D-4B62-9AA9-360FF39B03C9}" type="datetimeFigureOut">
              <a:rPr lang="it-IT" smtClean="0"/>
              <a:t>07/09/2017</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C827607C-38CA-46D4-A706-9265FA6EB891}" type="slidenum">
              <a:rPr lang="it-IT" smtClean="0"/>
              <a:t>‹N›</a:t>
            </a:fld>
            <a:endParaRPr lang="it-IT"/>
          </a:p>
        </p:txBody>
      </p:sp>
    </p:spTree>
    <p:extLst>
      <p:ext uri="{BB962C8B-B14F-4D97-AF65-F5344CB8AC3E}">
        <p14:creationId xmlns:p14="http://schemas.microsoft.com/office/powerpoint/2010/main" val="28994487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540D77AD-A92D-4B62-9AA9-360FF39B03C9}" type="datetimeFigureOut">
              <a:rPr lang="it-IT" smtClean="0"/>
              <a:t>07/09/2017</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C827607C-38CA-46D4-A706-9265FA6EB891}" type="slidenum">
              <a:rPr lang="it-IT" smtClean="0"/>
              <a:t>‹N›</a:t>
            </a:fld>
            <a:endParaRPr lang="it-IT"/>
          </a:p>
        </p:txBody>
      </p:sp>
    </p:spTree>
    <p:extLst>
      <p:ext uri="{BB962C8B-B14F-4D97-AF65-F5344CB8AC3E}">
        <p14:creationId xmlns:p14="http://schemas.microsoft.com/office/powerpoint/2010/main" val="42558588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540D77AD-A92D-4B62-9AA9-360FF39B03C9}" type="datetimeFigureOut">
              <a:rPr lang="it-IT" smtClean="0"/>
              <a:t>07/09/2017</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C827607C-38CA-46D4-A706-9265FA6EB891}" type="slidenum">
              <a:rPr lang="it-IT" smtClean="0"/>
              <a:t>‹N›</a:t>
            </a:fld>
            <a:endParaRPr lang="it-IT"/>
          </a:p>
        </p:txBody>
      </p:sp>
    </p:spTree>
    <p:extLst>
      <p:ext uri="{BB962C8B-B14F-4D97-AF65-F5344CB8AC3E}">
        <p14:creationId xmlns:p14="http://schemas.microsoft.com/office/powerpoint/2010/main" val="28232111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smtClean="0"/>
              <a:t>Fare clic per modificare lo stile del titolo</a:t>
            </a:r>
            <a:endParaRPr lang="it-IT"/>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40D77AD-A92D-4B62-9AA9-360FF39B03C9}" type="datetimeFigureOut">
              <a:rPr lang="it-IT" smtClean="0"/>
              <a:t>07/09/2017</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827607C-38CA-46D4-A706-9265FA6EB891}" type="slidenum">
              <a:rPr lang="it-IT" smtClean="0"/>
              <a:t>‹N›</a:t>
            </a:fld>
            <a:endParaRPr lang="it-IT"/>
          </a:p>
        </p:txBody>
      </p:sp>
    </p:spTree>
    <p:extLst>
      <p:ext uri="{BB962C8B-B14F-4D97-AF65-F5344CB8AC3E}">
        <p14:creationId xmlns:p14="http://schemas.microsoft.com/office/powerpoint/2010/main" val="103888267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21.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24.em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31.png"/></Relationships>
</file>

<file path=ppt/slides/_rels/slide25.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2.vml"/><Relationship Id="rId5" Type="http://schemas.openxmlformats.org/officeDocument/2006/relationships/image" Target="../media/image36.png"/><Relationship Id="rId4" Type="http://schemas.openxmlformats.org/officeDocument/2006/relationships/image" Target="../media/image35.png"/></Relationships>
</file>

<file path=ppt/slides/_rels/slide29.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vmlDrawing" Target="../drawings/vmlDrawing3.vml"/><Relationship Id="rId4" Type="http://schemas.openxmlformats.org/officeDocument/2006/relationships/image" Target="../media/image3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chart" Target="../charts/chart5.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xml"/></Relationships>
</file>

<file path=ppt/slides/_rels/slide35.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slideLayout" Target="../slideLayouts/slideLayout2.xml"/><Relationship Id="rId1" Type="http://schemas.openxmlformats.org/officeDocument/2006/relationships/tags" Target="../tags/tag2.xml"/></Relationships>
</file>

<file path=ppt/slides/_rels/slide3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3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688032" y="1336319"/>
            <a:ext cx="7772400" cy="3016785"/>
          </a:xfrm>
        </p:spPr>
        <p:txBody>
          <a:bodyPr>
            <a:normAutofit/>
          </a:bodyPr>
          <a:lstStyle/>
          <a:p>
            <a:r>
              <a:rPr lang="it-IT" b="1" dirty="0" smtClean="0"/>
              <a:t>Convegno di Innovazione</a:t>
            </a:r>
            <a:br>
              <a:rPr lang="it-IT" b="1" dirty="0" smtClean="0"/>
            </a:br>
            <a:r>
              <a:rPr lang="it-IT" b="1" dirty="0" smtClean="0"/>
              <a:t> e ricerca didattica</a:t>
            </a:r>
            <a:br>
              <a:rPr lang="it-IT" b="1" dirty="0" smtClean="0"/>
            </a:br>
            <a:r>
              <a:rPr lang="it-IT" dirty="0" smtClean="0"/>
              <a:t>7-9 settembre 2017   Bevagna</a:t>
            </a:r>
            <a:endParaRPr lang="it-IT" dirty="0"/>
          </a:p>
        </p:txBody>
      </p:sp>
      <p:sp>
        <p:nvSpPr>
          <p:cNvPr id="3" name="Rettangolo 2"/>
          <p:cNvSpPr/>
          <p:nvPr/>
        </p:nvSpPr>
        <p:spPr>
          <a:xfrm>
            <a:off x="611560" y="332656"/>
            <a:ext cx="8136904" cy="1015663"/>
          </a:xfrm>
          <a:prstGeom prst="rect">
            <a:avLst/>
          </a:prstGeom>
        </p:spPr>
        <p:txBody>
          <a:bodyPr wrap="square">
            <a:spAutoFit/>
          </a:bodyPr>
          <a:lstStyle/>
          <a:p>
            <a:pPr algn="ctr"/>
            <a:r>
              <a:rPr lang="it-IT" sz="6000" dirty="0"/>
              <a:t>Attività </a:t>
            </a:r>
            <a:r>
              <a:rPr lang="it-IT" sz="6000" dirty="0" smtClean="0">
                <a:solidFill>
                  <a:srgbClr val="FF0000"/>
                </a:solidFill>
              </a:rPr>
              <a:t>M&amp;R </a:t>
            </a:r>
            <a:r>
              <a:rPr lang="it-IT" sz="6000" dirty="0" smtClean="0"/>
              <a:t>2016/17 </a:t>
            </a:r>
            <a:endParaRPr lang="it-IT" sz="6000" dirty="0"/>
          </a:p>
        </p:txBody>
      </p:sp>
      <p:pic>
        <p:nvPicPr>
          <p:cNvPr id="4" name="Immagine 3"/>
          <p:cNvPicPr>
            <a:picLocks noChangeAspect="1"/>
          </p:cNvPicPr>
          <p:nvPr/>
        </p:nvPicPr>
        <p:blipFill>
          <a:blip r:embed="rId2" cstate="print"/>
          <a:stretch>
            <a:fillRect/>
          </a:stretch>
        </p:blipFill>
        <p:spPr>
          <a:xfrm>
            <a:off x="3491880" y="5419958"/>
            <a:ext cx="1512168" cy="1107597"/>
          </a:xfrm>
          <a:prstGeom prst="rect">
            <a:avLst/>
          </a:prstGeom>
        </p:spPr>
      </p:pic>
      <p:sp>
        <p:nvSpPr>
          <p:cNvPr id="5" name="Rettangolo 4"/>
          <p:cNvSpPr/>
          <p:nvPr/>
        </p:nvSpPr>
        <p:spPr>
          <a:xfrm>
            <a:off x="651994" y="4293096"/>
            <a:ext cx="7808438" cy="954107"/>
          </a:xfrm>
          <a:prstGeom prst="rect">
            <a:avLst/>
          </a:prstGeom>
        </p:spPr>
        <p:txBody>
          <a:bodyPr wrap="square">
            <a:spAutoFit/>
          </a:bodyPr>
          <a:lstStyle/>
          <a:p>
            <a:pPr algn="ctr"/>
            <a:r>
              <a:rPr lang="it-IT" sz="2400" dirty="0" smtClean="0">
                <a:ln w="10541" cmpd="sng">
                  <a:solidFill>
                    <a:schemeClr val="accent1">
                      <a:shade val="88000"/>
                      <a:satMod val="110000"/>
                    </a:schemeClr>
                  </a:solidFill>
                  <a:prstDash val="solid"/>
                </a:ln>
                <a:solidFill>
                  <a:srgbClr val="FF0000"/>
                </a:solidFill>
                <a:latin typeface="Antique Olive" pitchFamily="34" charset="0"/>
              </a:rPr>
              <a:t>Formatori M&amp;R:     </a:t>
            </a:r>
            <a:r>
              <a:rPr lang="it-IT" sz="2800" i="1" dirty="0" smtClean="0">
                <a:ln w="10541" cmpd="sng">
                  <a:solidFill>
                    <a:schemeClr val="accent1">
                      <a:shade val="88000"/>
                      <a:satMod val="110000"/>
                    </a:schemeClr>
                  </a:solidFill>
                  <a:prstDash val="solid"/>
                </a:ln>
                <a:solidFill>
                  <a:srgbClr val="FF0000"/>
                </a:solidFill>
                <a:latin typeface="Antique Olive" pitchFamily="34" charset="0"/>
              </a:rPr>
              <a:t>Ivan Adorno Mascolini</a:t>
            </a:r>
          </a:p>
          <a:p>
            <a:pPr algn="ctr"/>
            <a:r>
              <a:rPr lang="it-IT" sz="2800" i="1" dirty="0">
                <a:ln w="10541" cmpd="sng">
                  <a:solidFill>
                    <a:schemeClr val="accent1">
                      <a:shade val="88000"/>
                      <a:satMod val="110000"/>
                    </a:schemeClr>
                  </a:solidFill>
                  <a:prstDash val="solid"/>
                </a:ln>
                <a:solidFill>
                  <a:srgbClr val="FF0000"/>
                </a:solidFill>
                <a:latin typeface="Antique Olive" pitchFamily="34" charset="0"/>
              </a:rPr>
              <a:t> </a:t>
            </a:r>
            <a:r>
              <a:rPr lang="it-IT" sz="2800" i="1" dirty="0" smtClean="0">
                <a:ln w="10541" cmpd="sng">
                  <a:solidFill>
                    <a:schemeClr val="accent1">
                      <a:shade val="88000"/>
                      <a:satMod val="110000"/>
                    </a:schemeClr>
                  </a:solidFill>
                  <a:prstDash val="solid"/>
                </a:ln>
                <a:solidFill>
                  <a:srgbClr val="FF0000"/>
                </a:solidFill>
                <a:latin typeface="Antique Olive" pitchFamily="34" charset="0"/>
              </a:rPr>
              <a:t>                      Donatella Ferraioli</a:t>
            </a:r>
            <a:endParaRPr lang="it-IT" sz="2800" i="1" dirty="0">
              <a:ln w="10541" cmpd="sng">
                <a:solidFill>
                  <a:schemeClr val="accent1">
                    <a:shade val="88000"/>
                    <a:satMod val="110000"/>
                  </a:schemeClr>
                </a:solidFill>
                <a:prstDash val="solid"/>
              </a:ln>
              <a:solidFill>
                <a:srgbClr val="FF0000"/>
              </a:solidFill>
              <a:latin typeface="Antique Olive" pitchFamily="34" charset="0"/>
            </a:endParaRPr>
          </a:p>
        </p:txBody>
      </p:sp>
    </p:spTree>
    <p:extLst>
      <p:ext uri="{BB962C8B-B14F-4D97-AF65-F5344CB8AC3E}">
        <p14:creationId xmlns:p14="http://schemas.microsoft.com/office/powerpoint/2010/main" val="199210434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504" y="332656"/>
            <a:ext cx="8784976" cy="63423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3379943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3528" y="692696"/>
            <a:ext cx="8358188" cy="5910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1920558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3528" y="188640"/>
            <a:ext cx="8358188" cy="65527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9167073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8669" y="260648"/>
            <a:ext cx="8358188" cy="64589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3343789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3528" y="188640"/>
            <a:ext cx="8358188" cy="64143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8999542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512" y="443681"/>
            <a:ext cx="8358188" cy="64143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7797995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1511607" y="-855422"/>
            <a:ext cx="6120788" cy="87849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7771630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26408"/>
            <a:ext cx="9144000" cy="810304"/>
          </a:xfrm>
        </p:spPr>
        <p:txBody>
          <a:bodyPr>
            <a:normAutofit fontScale="90000"/>
          </a:bodyPr>
          <a:lstStyle/>
          <a:p>
            <a:pPr marL="342900" indent="-342900" algn="ctr"/>
            <a:r>
              <a:rPr lang="it-IT" sz="2800" dirty="0">
                <a:solidFill>
                  <a:schemeClr val="tx1">
                    <a:lumMod val="95000"/>
                    <a:lumOff val="5000"/>
                  </a:schemeClr>
                </a:solidFill>
              </a:rPr>
              <a:t>Classi 2° scuola primaria 1° e 3°circolo didattico:</a:t>
            </a:r>
            <a:br>
              <a:rPr lang="it-IT" sz="2800" dirty="0">
                <a:solidFill>
                  <a:schemeClr val="tx1">
                    <a:lumMod val="95000"/>
                    <a:lumOff val="5000"/>
                  </a:schemeClr>
                </a:solidFill>
              </a:rPr>
            </a:br>
            <a:r>
              <a:rPr lang="it-IT" sz="2800" dirty="0" smtClean="0">
                <a:solidFill>
                  <a:schemeClr val="tx1">
                    <a:lumMod val="95000"/>
                    <a:lumOff val="5000"/>
                  </a:schemeClr>
                </a:solidFill>
              </a:rPr>
              <a:t>         Gara/sfida </a:t>
            </a:r>
            <a:r>
              <a:rPr lang="it-IT" sz="2800" dirty="0">
                <a:solidFill>
                  <a:schemeClr val="tx1">
                    <a:lumMod val="95000"/>
                    <a:lumOff val="5000"/>
                  </a:schemeClr>
                </a:solidFill>
              </a:rPr>
              <a:t>finale con </a:t>
            </a:r>
            <a:r>
              <a:rPr lang="it-IT" sz="2800" dirty="0" smtClean="0">
                <a:solidFill>
                  <a:schemeClr val="tx1">
                    <a:lumMod val="95000"/>
                    <a:lumOff val="5000"/>
                  </a:schemeClr>
                </a:solidFill>
              </a:rPr>
              <a:t>premiazione</a:t>
            </a:r>
            <a:endParaRPr lang="it-IT" sz="2800" dirty="0"/>
          </a:p>
        </p:txBody>
      </p:sp>
      <p:pic>
        <p:nvPicPr>
          <p:cNvPr id="2052" name="Picture 4" descr="http://static02.positanonews.it/positanonews/uploads/2017/03/WhatsApp-Image-2017-03-25-at-19.39.56-300x169.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1474" y="997552"/>
            <a:ext cx="3200407" cy="2268863"/>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static02.positanonews.it/positanonews/uploads/2017/03/WhatsApp-Image-2017-03-25-at-19.43.53-300x225.jpe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00340" y="969280"/>
            <a:ext cx="3027045" cy="2270283"/>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http://static01.positanonews.it/positanonews/uploads/2017/03/WhatsApp-Image-2017-03-25-at-19.44.53-225x300.jpe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32240" y="969280"/>
            <a:ext cx="1944216" cy="2284579"/>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http://static01.positanonews.it/positanonews/uploads/2017/03/WhatsApp-Image-2017-03-25-at-19.45.07-225x300.jpe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1516" y="3469262"/>
            <a:ext cx="2680324" cy="3264362"/>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http://static02.positanonews.it/positanonews/uploads/2017/03/WhatsApp-Image-2017-03-25-at-19.46.13-300x225.jpe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35896" y="3469262"/>
            <a:ext cx="4896544" cy="32996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4009818"/>
      </p:ext>
    </p:extLst>
  </p:cSld>
  <p:clrMapOvr>
    <a:masterClrMapping/>
  </p:clrMapOvr>
  <p:transition spd="slow" advTm="7000">
    <p:push dir="u"/>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it-IT" sz="2800" dirty="0" smtClean="0"/>
              <a:t>Classe 2° scuola di base</a:t>
            </a:r>
            <a:endParaRPr lang="it-IT" sz="2800" dirty="0"/>
          </a:p>
        </p:txBody>
      </p:sp>
      <p:sp>
        <p:nvSpPr>
          <p:cNvPr id="3" name="Segnaposto contenuto 2"/>
          <p:cNvSpPr>
            <a:spLocks noGrp="1"/>
          </p:cNvSpPr>
          <p:nvPr>
            <p:ph idx="1"/>
          </p:nvPr>
        </p:nvSpPr>
        <p:spPr>
          <a:xfrm>
            <a:off x="755576" y="1556792"/>
            <a:ext cx="7643192" cy="4525963"/>
          </a:xfrm>
        </p:spPr>
        <p:txBody>
          <a:bodyPr>
            <a:noAutofit/>
          </a:bodyPr>
          <a:lstStyle/>
          <a:p>
            <a:pPr>
              <a:lnSpc>
                <a:spcPct val="200000"/>
              </a:lnSpc>
            </a:pPr>
            <a:r>
              <a:rPr lang="it-IT" sz="2400" dirty="0" smtClean="0"/>
              <a:t>Numeri intorno a noi e il loro significato </a:t>
            </a:r>
          </a:p>
          <a:p>
            <a:pPr>
              <a:lnSpc>
                <a:spcPct val="200000"/>
              </a:lnSpc>
            </a:pPr>
            <a:r>
              <a:rPr lang="it-IT" sz="2400" dirty="0" smtClean="0"/>
              <a:t>Le operazioni elementari della vita quotidiana</a:t>
            </a:r>
          </a:p>
          <a:p>
            <a:pPr>
              <a:lnSpc>
                <a:spcPct val="200000"/>
              </a:lnSpc>
            </a:pPr>
            <a:r>
              <a:rPr lang="it-IT" sz="2400" dirty="0" smtClean="0"/>
              <a:t>Comprensione e valutazione di situazioni problematiche</a:t>
            </a:r>
          </a:p>
          <a:p>
            <a:pPr>
              <a:lnSpc>
                <a:spcPct val="200000"/>
              </a:lnSpc>
            </a:pPr>
            <a:r>
              <a:rPr lang="it-IT" sz="2400" dirty="0" smtClean="0"/>
              <a:t>Rappresentazione e lettura di grafici di base</a:t>
            </a:r>
          </a:p>
          <a:p>
            <a:pPr marL="0" indent="0">
              <a:lnSpc>
                <a:spcPct val="200000"/>
              </a:lnSpc>
              <a:buNone/>
            </a:pPr>
            <a:endParaRPr lang="it-IT" sz="2400" dirty="0"/>
          </a:p>
        </p:txBody>
      </p:sp>
    </p:spTree>
    <p:extLst>
      <p:ext uri="{BB962C8B-B14F-4D97-AF65-F5344CB8AC3E}">
        <p14:creationId xmlns:p14="http://schemas.microsoft.com/office/powerpoint/2010/main" val="242345695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8564" y="415568"/>
            <a:ext cx="4379575" cy="61653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02401" y="587547"/>
            <a:ext cx="4664200" cy="58213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2743969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251520" y="404664"/>
            <a:ext cx="8435280" cy="6048672"/>
          </a:xfrm>
        </p:spPr>
        <p:txBody>
          <a:bodyPr>
            <a:normAutofit fontScale="55000" lnSpcReduction="20000"/>
          </a:bodyPr>
          <a:lstStyle/>
          <a:p>
            <a:r>
              <a:rPr lang="it-IT" sz="4400" b="1" dirty="0" smtClean="0">
                <a:solidFill>
                  <a:schemeClr val="tx1">
                    <a:lumMod val="95000"/>
                    <a:lumOff val="5000"/>
                  </a:schemeClr>
                </a:solidFill>
                <a:latin typeface="Clarendon Condensed" pitchFamily="18" charset="0"/>
              </a:rPr>
              <a:t>Attività progettate e svolte nel corso dell’anno scolastico 2016-17 </a:t>
            </a:r>
            <a:r>
              <a:rPr lang="it-IT" sz="4400" dirty="0" smtClean="0">
                <a:solidFill>
                  <a:schemeClr val="tx1">
                    <a:lumMod val="95000"/>
                    <a:lumOff val="5000"/>
                  </a:schemeClr>
                </a:solidFill>
                <a:latin typeface="Clarendon Condensed" pitchFamily="18" charset="0"/>
              </a:rPr>
              <a:t>:</a:t>
            </a:r>
          </a:p>
          <a:p>
            <a:endParaRPr lang="it-IT" sz="1050" dirty="0" smtClean="0">
              <a:solidFill>
                <a:schemeClr val="tx1">
                  <a:lumMod val="95000"/>
                  <a:lumOff val="5000"/>
                </a:schemeClr>
              </a:solidFill>
            </a:endParaRPr>
          </a:p>
          <a:p>
            <a:pPr>
              <a:buFont typeface="Wingdings" pitchFamily="2" charset="2"/>
              <a:buChar char="v"/>
            </a:pPr>
            <a:r>
              <a:rPr lang="it-IT" dirty="0" smtClean="0">
                <a:solidFill>
                  <a:schemeClr val="tx1">
                    <a:lumMod val="95000"/>
                    <a:lumOff val="5000"/>
                  </a:schemeClr>
                </a:solidFill>
                <a:latin typeface="Clarendon Condensed" pitchFamily="18" charset="0"/>
              </a:rPr>
              <a:t>Classi 2° scuola primaria 1° e 3°circolo didattico:</a:t>
            </a:r>
          </a:p>
          <a:p>
            <a:pPr marL="900113" indent="-457200">
              <a:buFont typeface="Wingdings" pitchFamily="2" charset="2"/>
              <a:buChar char="Ø"/>
            </a:pPr>
            <a:r>
              <a:rPr lang="it-IT" dirty="0" smtClean="0">
                <a:solidFill>
                  <a:schemeClr val="tx1">
                    <a:lumMod val="95000"/>
                    <a:lumOff val="5000"/>
                  </a:schemeClr>
                </a:solidFill>
              </a:rPr>
              <a:t>Nuovo progetto sperimentazione M&amp;R</a:t>
            </a:r>
          </a:p>
          <a:p>
            <a:pPr marL="900113" indent="-457200">
              <a:buFont typeface="Wingdings" pitchFamily="2" charset="2"/>
              <a:buChar char="Ø"/>
            </a:pPr>
            <a:r>
              <a:rPr lang="it-IT" dirty="0" smtClean="0">
                <a:solidFill>
                  <a:schemeClr val="tx1">
                    <a:lumMod val="95000"/>
                    <a:lumOff val="5000"/>
                  </a:schemeClr>
                </a:solidFill>
              </a:rPr>
              <a:t>Formazione e tutoraggio</a:t>
            </a:r>
          </a:p>
          <a:p>
            <a:pPr marL="900113" indent="-457200">
              <a:buFont typeface="Wingdings" pitchFamily="2" charset="2"/>
              <a:buChar char="Ø"/>
            </a:pPr>
            <a:r>
              <a:rPr lang="it-IT" dirty="0" smtClean="0">
                <a:solidFill>
                  <a:schemeClr val="tx1">
                    <a:lumMod val="95000"/>
                    <a:lumOff val="5000"/>
                  </a:schemeClr>
                </a:solidFill>
              </a:rPr>
              <a:t>Realizzazione del « Libretto parlante»</a:t>
            </a:r>
          </a:p>
          <a:p>
            <a:pPr marL="900113" indent="-457200">
              <a:buFont typeface="Wingdings" pitchFamily="2" charset="2"/>
              <a:buChar char="Ø"/>
            </a:pPr>
            <a:r>
              <a:rPr lang="it-IT" dirty="0" smtClean="0">
                <a:solidFill>
                  <a:schemeClr val="tx1">
                    <a:lumMod val="95000"/>
                    <a:lumOff val="5000"/>
                  </a:schemeClr>
                </a:solidFill>
              </a:rPr>
              <a:t>Gara/sfida finale con premiazione</a:t>
            </a:r>
          </a:p>
          <a:p>
            <a:endParaRPr lang="it-IT" sz="1050" dirty="0" smtClean="0">
              <a:solidFill>
                <a:schemeClr val="tx1">
                  <a:lumMod val="95000"/>
                  <a:lumOff val="5000"/>
                </a:schemeClr>
              </a:solidFill>
            </a:endParaRPr>
          </a:p>
          <a:p>
            <a:pPr>
              <a:buFont typeface="Wingdings" pitchFamily="2" charset="2"/>
              <a:buChar char="v"/>
            </a:pPr>
            <a:r>
              <a:rPr lang="it-IT" dirty="0" smtClean="0">
                <a:solidFill>
                  <a:schemeClr val="tx1">
                    <a:lumMod val="95000"/>
                    <a:lumOff val="5000"/>
                  </a:schemeClr>
                </a:solidFill>
                <a:latin typeface="Clarendon Condensed" pitchFamily="18" charset="0"/>
              </a:rPr>
              <a:t>Classi 5° scuola primaria 1° e 3°circolo didattico :</a:t>
            </a:r>
          </a:p>
          <a:p>
            <a:pPr marL="900113" indent="-457200">
              <a:buFont typeface="Wingdings" pitchFamily="2" charset="2"/>
              <a:buChar char="Ø"/>
            </a:pPr>
            <a:r>
              <a:rPr lang="it-IT" dirty="0" smtClean="0">
                <a:solidFill>
                  <a:schemeClr val="tx1">
                    <a:lumMod val="95000"/>
                    <a:lumOff val="5000"/>
                  </a:schemeClr>
                </a:solidFill>
              </a:rPr>
              <a:t>Laboratorio ricerca azione e formazione</a:t>
            </a:r>
          </a:p>
          <a:p>
            <a:pPr marL="900113" indent="-457200">
              <a:buFont typeface="Wingdings" pitchFamily="2" charset="2"/>
              <a:buChar char="Ø"/>
            </a:pPr>
            <a:r>
              <a:rPr lang="it-IT" dirty="0" smtClean="0">
                <a:solidFill>
                  <a:schemeClr val="tx1">
                    <a:lumMod val="95000"/>
                    <a:lumOff val="5000"/>
                  </a:schemeClr>
                </a:solidFill>
              </a:rPr>
              <a:t>Preparazione  e partecipazione alle gare M&amp;R : Staffetta , Modellizzazione e Comunicazione matematica </a:t>
            </a:r>
          </a:p>
          <a:p>
            <a:pPr marL="900113" indent="-457200">
              <a:buFont typeface="Wingdings" pitchFamily="2" charset="2"/>
              <a:buChar char="Ø"/>
            </a:pPr>
            <a:r>
              <a:rPr lang="it-IT" dirty="0" smtClean="0">
                <a:solidFill>
                  <a:schemeClr val="tx1">
                    <a:lumMod val="95000"/>
                    <a:lumOff val="5000"/>
                  </a:schemeClr>
                </a:solidFill>
              </a:rPr>
              <a:t>Realizzazione del PowerPoint per la gara di comunicazione    </a:t>
            </a:r>
          </a:p>
          <a:p>
            <a:pPr marL="442913"/>
            <a:r>
              <a:rPr lang="it-IT" dirty="0" smtClean="0">
                <a:solidFill>
                  <a:schemeClr val="tx1">
                    <a:lumMod val="95000"/>
                    <a:lumOff val="5000"/>
                  </a:schemeClr>
                </a:solidFill>
              </a:rPr>
              <a:t>         </a:t>
            </a:r>
            <a:r>
              <a:rPr lang="it-IT" b="1" dirty="0" smtClean="0">
                <a:solidFill>
                  <a:schemeClr val="tx1">
                    <a:lumMod val="95000"/>
                    <a:lumOff val="5000"/>
                  </a:schemeClr>
                </a:solidFill>
              </a:rPr>
              <a:t>(1° Classificato nella sezione Super Junior + menzione della giuria)</a:t>
            </a:r>
          </a:p>
          <a:p>
            <a:pPr marL="442913"/>
            <a:endParaRPr lang="it-IT" sz="1050" dirty="0" smtClean="0">
              <a:solidFill>
                <a:schemeClr val="tx1">
                  <a:lumMod val="95000"/>
                  <a:lumOff val="5000"/>
                </a:schemeClr>
              </a:solidFill>
            </a:endParaRPr>
          </a:p>
          <a:p>
            <a:pPr>
              <a:buFont typeface="Wingdings" pitchFamily="2" charset="2"/>
              <a:buChar char="v"/>
            </a:pPr>
            <a:r>
              <a:rPr lang="it-IT" dirty="0" smtClean="0">
                <a:solidFill>
                  <a:schemeClr val="tx1">
                    <a:lumMod val="95000"/>
                    <a:lumOff val="5000"/>
                  </a:schemeClr>
                </a:solidFill>
                <a:latin typeface="Clarendon Condensed" pitchFamily="18" charset="0"/>
              </a:rPr>
              <a:t>Classi 2° I.I.S. « De </a:t>
            </a:r>
            <a:r>
              <a:rPr lang="it-IT" dirty="0" err="1" smtClean="0">
                <a:solidFill>
                  <a:schemeClr val="tx1">
                    <a:lumMod val="95000"/>
                    <a:lumOff val="5000"/>
                  </a:schemeClr>
                </a:solidFill>
                <a:latin typeface="Clarendon Condensed" pitchFamily="18" charset="0"/>
              </a:rPr>
              <a:t>Filippis</a:t>
            </a:r>
            <a:r>
              <a:rPr lang="it-IT" dirty="0" smtClean="0">
                <a:solidFill>
                  <a:schemeClr val="tx1">
                    <a:lumMod val="95000"/>
                    <a:lumOff val="5000"/>
                  </a:schemeClr>
                </a:solidFill>
                <a:latin typeface="Clarendon Condensed" pitchFamily="18" charset="0"/>
              </a:rPr>
              <a:t> - </a:t>
            </a:r>
            <a:r>
              <a:rPr lang="it-IT" dirty="0" err="1" smtClean="0">
                <a:solidFill>
                  <a:schemeClr val="tx1">
                    <a:lumMod val="95000"/>
                    <a:lumOff val="5000"/>
                  </a:schemeClr>
                </a:solidFill>
                <a:latin typeface="Clarendon Condensed" pitchFamily="18" charset="0"/>
              </a:rPr>
              <a:t>Galdi</a:t>
            </a:r>
            <a:r>
              <a:rPr lang="it-IT" dirty="0" smtClean="0">
                <a:solidFill>
                  <a:schemeClr val="tx1">
                    <a:lumMod val="95000"/>
                    <a:lumOff val="5000"/>
                  </a:schemeClr>
                </a:solidFill>
                <a:latin typeface="Clarendon Condensed" pitchFamily="18" charset="0"/>
              </a:rPr>
              <a:t> » (Classe 2B liceo classico e classe</a:t>
            </a:r>
          </a:p>
          <a:p>
            <a:r>
              <a:rPr lang="it-IT" dirty="0" smtClean="0">
                <a:solidFill>
                  <a:schemeClr val="tx1">
                    <a:lumMod val="95000"/>
                    <a:lumOff val="5000"/>
                  </a:schemeClr>
                </a:solidFill>
                <a:latin typeface="Clarendon Condensed" pitchFamily="18" charset="0"/>
              </a:rPr>
              <a:t>       2  </a:t>
            </a:r>
            <a:r>
              <a:rPr lang="it-IT" dirty="0" err="1" smtClean="0">
                <a:solidFill>
                  <a:schemeClr val="tx1">
                    <a:lumMod val="95000"/>
                    <a:lumOff val="5000"/>
                  </a:schemeClr>
                </a:solidFill>
                <a:latin typeface="Clarendon Condensed" pitchFamily="18" charset="0"/>
              </a:rPr>
              <a:t>Bs</a:t>
            </a:r>
            <a:r>
              <a:rPr lang="it-IT" dirty="0" smtClean="0">
                <a:solidFill>
                  <a:schemeClr val="tx1">
                    <a:lumMod val="95000"/>
                    <a:lumOff val="5000"/>
                  </a:schemeClr>
                </a:solidFill>
                <a:latin typeface="Clarendon Condensed" pitchFamily="18" charset="0"/>
              </a:rPr>
              <a:t> liceo scienze umane) :</a:t>
            </a:r>
          </a:p>
          <a:p>
            <a:pPr marL="900113" indent="-457200">
              <a:buFont typeface="Wingdings" pitchFamily="2" charset="2"/>
              <a:buChar char="Ø"/>
            </a:pPr>
            <a:r>
              <a:rPr lang="it-IT" dirty="0" smtClean="0">
                <a:solidFill>
                  <a:schemeClr val="tx1">
                    <a:lumMod val="95000"/>
                    <a:lumOff val="5000"/>
                  </a:schemeClr>
                </a:solidFill>
              </a:rPr>
              <a:t>Laboratorio ricerca azione e formazione</a:t>
            </a:r>
          </a:p>
          <a:p>
            <a:pPr marL="900113" indent="-457200">
              <a:buFont typeface="Wingdings" pitchFamily="2" charset="2"/>
              <a:buChar char="Ø"/>
            </a:pPr>
            <a:r>
              <a:rPr lang="it-IT" dirty="0" smtClean="0">
                <a:solidFill>
                  <a:schemeClr val="tx1">
                    <a:lumMod val="95000"/>
                    <a:lumOff val="5000"/>
                  </a:schemeClr>
                </a:solidFill>
              </a:rPr>
              <a:t>Preparazione  e partecipazione alle gare M&amp;R : Staffetta , Modellizzazione e Comunicazione matematica </a:t>
            </a:r>
          </a:p>
          <a:p>
            <a:pPr marL="900113" indent="-457200">
              <a:buFont typeface="Wingdings" pitchFamily="2" charset="2"/>
              <a:buChar char="Ø"/>
            </a:pPr>
            <a:r>
              <a:rPr lang="it-IT" dirty="0" smtClean="0">
                <a:solidFill>
                  <a:schemeClr val="tx1">
                    <a:lumMod val="95000"/>
                    <a:lumOff val="5000"/>
                  </a:schemeClr>
                </a:solidFill>
              </a:rPr>
              <a:t>Realizzazione del PowerPoint per la gara di comunicazione    </a:t>
            </a:r>
          </a:p>
          <a:p>
            <a:pPr marL="442913"/>
            <a:r>
              <a:rPr lang="it-IT" b="1" dirty="0" smtClean="0">
                <a:solidFill>
                  <a:schemeClr val="tx1">
                    <a:lumMod val="95000"/>
                    <a:lumOff val="5000"/>
                  </a:schemeClr>
                </a:solidFill>
              </a:rPr>
              <a:t>                  (2° Classificato nella sezione Base)</a:t>
            </a:r>
            <a:endParaRPr lang="it-IT" b="1" dirty="0" smtClean="0"/>
          </a:p>
        </p:txBody>
      </p:sp>
    </p:spTree>
    <p:extLst>
      <p:ext uri="{BB962C8B-B14F-4D97-AF65-F5344CB8AC3E}">
        <p14:creationId xmlns:p14="http://schemas.microsoft.com/office/powerpoint/2010/main" val="324292575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Immagine 1" descr="Descrizione: Risultati immagini per mappa campani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68" y="1556792"/>
            <a:ext cx="3583838" cy="3024336"/>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6" name="Tabella 5"/>
          <p:cNvGraphicFramePr>
            <a:graphicFrameLocks noGrp="1"/>
          </p:cNvGraphicFramePr>
          <p:nvPr>
            <p:extLst>
              <p:ext uri="{D42A27DB-BD31-4B8C-83A1-F6EECF244321}">
                <p14:modId xmlns:p14="http://schemas.microsoft.com/office/powerpoint/2010/main" val="3425006019"/>
              </p:ext>
            </p:extLst>
          </p:nvPr>
        </p:nvGraphicFramePr>
        <p:xfrm>
          <a:off x="4427984" y="1484784"/>
          <a:ext cx="4536504" cy="3168351"/>
        </p:xfrm>
        <a:graphic>
          <a:graphicData uri="http://schemas.openxmlformats.org/drawingml/2006/table">
            <a:tbl>
              <a:tblPr firstRow="1" firstCol="1" bandRow="1">
                <a:tableStyleId>{5C22544A-7EE6-4342-B048-85BDC9FD1C3A}</a:tableStyleId>
              </a:tblPr>
              <a:tblGrid>
                <a:gridCol w="4536504"/>
              </a:tblGrid>
              <a:tr h="616554">
                <a:tc>
                  <a:txBody>
                    <a:bodyPr/>
                    <a:lstStyle/>
                    <a:p>
                      <a:pPr>
                        <a:lnSpc>
                          <a:spcPct val="115000"/>
                        </a:lnSpc>
                        <a:spcAft>
                          <a:spcPts val="0"/>
                        </a:spcAft>
                      </a:pPr>
                      <a:r>
                        <a:rPr lang="it-IT" sz="1600" dirty="0">
                          <a:solidFill>
                            <a:schemeClr val="tx1"/>
                          </a:solidFill>
                          <a:effectLst/>
                        </a:rPr>
                        <a:t>Osserva la cartina e rispondi alle domande:</a:t>
                      </a:r>
                      <a:endParaRPr lang="it-IT" sz="1600" dirty="0">
                        <a:solidFill>
                          <a:schemeClr val="tx1"/>
                        </a:solidFill>
                        <a:effectLst/>
                        <a:latin typeface="Calibri"/>
                        <a:ea typeface="Calibri"/>
                        <a:cs typeface="Times New Roman"/>
                      </a:endParaRPr>
                    </a:p>
                  </a:txBody>
                  <a:tcPr marL="68580" marR="68580" marT="0" marB="0" anchor="ctr">
                    <a:solidFill>
                      <a:schemeClr val="bg1"/>
                    </a:solidFill>
                  </a:tcPr>
                </a:tc>
              </a:tr>
              <a:tr h="616554">
                <a:tc>
                  <a:txBody>
                    <a:bodyPr/>
                    <a:lstStyle/>
                    <a:p>
                      <a:pPr marL="0" lvl="0" indent="0">
                        <a:lnSpc>
                          <a:spcPct val="115000"/>
                        </a:lnSpc>
                        <a:spcAft>
                          <a:spcPts val="0"/>
                        </a:spcAft>
                        <a:buFontTx/>
                        <a:buNone/>
                      </a:pPr>
                      <a:r>
                        <a:rPr lang="it-IT" sz="1600" dirty="0" smtClean="0">
                          <a:solidFill>
                            <a:schemeClr val="tx1"/>
                          </a:solidFill>
                          <a:effectLst/>
                        </a:rPr>
                        <a:t> 1)   Quante </a:t>
                      </a:r>
                      <a:r>
                        <a:rPr lang="it-IT" sz="1600" dirty="0">
                          <a:solidFill>
                            <a:schemeClr val="tx1"/>
                          </a:solidFill>
                          <a:effectLst/>
                        </a:rPr>
                        <a:t>province ha la Campania? </a:t>
                      </a:r>
                      <a:endParaRPr lang="it-IT" sz="1600" dirty="0" smtClean="0">
                        <a:solidFill>
                          <a:schemeClr val="tx1"/>
                        </a:solidFill>
                        <a:effectLst/>
                      </a:endParaRPr>
                    </a:p>
                  </a:txBody>
                  <a:tcPr marL="68580" marR="68580" marT="0" marB="0" anchor="ctr">
                    <a:solidFill>
                      <a:schemeClr val="bg1"/>
                    </a:solidFill>
                  </a:tcPr>
                </a:tc>
              </a:tr>
              <a:tr h="645081">
                <a:tc>
                  <a:txBody>
                    <a:bodyPr/>
                    <a:lstStyle/>
                    <a:p>
                      <a:pPr marL="0" lvl="0" indent="0">
                        <a:lnSpc>
                          <a:spcPct val="115000"/>
                        </a:lnSpc>
                        <a:spcAft>
                          <a:spcPts val="0"/>
                        </a:spcAft>
                        <a:buFontTx/>
                        <a:buNone/>
                      </a:pPr>
                      <a:r>
                        <a:rPr lang="it-IT" sz="1600" dirty="0" smtClean="0">
                          <a:solidFill>
                            <a:schemeClr val="tx1"/>
                          </a:solidFill>
                          <a:effectLst/>
                        </a:rPr>
                        <a:t> 2)   Tu </a:t>
                      </a:r>
                      <a:r>
                        <a:rPr lang="it-IT" sz="1600" dirty="0">
                          <a:solidFill>
                            <a:schemeClr val="tx1"/>
                          </a:solidFill>
                          <a:effectLst/>
                        </a:rPr>
                        <a:t>vivi nella provincia indicata con il colore? </a:t>
                      </a:r>
                      <a:endParaRPr lang="it-IT" sz="1600" dirty="0">
                        <a:solidFill>
                          <a:schemeClr val="tx1"/>
                        </a:solidFill>
                        <a:effectLst/>
                        <a:latin typeface="Calibri"/>
                        <a:ea typeface="Calibri"/>
                        <a:cs typeface="Times New Roman"/>
                      </a:endParaRPr>
                    </a:p>
                  </a:txBody>
                  <a:tcPr marL="68580" marR="68580" marT="0" marB="0" anchor="ctr">
                    <a:solidFill>
                      <a:schemeClr val="bg1"/>
                    </a:solidFill>
                  </a:tcPr>
                </a:tc>
              </a:tr>
              <a:tr h="645081">
                <a:tc>
                  <a:txBody>
                    <a:bodyPr/>
                    <a:lstStyle/>
                    <a:p>
                      <a:pPr marL="0" lvl="0" indent="0">
                        <a:lnSpc>
                          <a:spcPct val="115000"/>
                        </a:lnSpc>
                        <a:spcAft>
                          <a:spcPts val="0"/>
                        </a:spcAft>
                        <a:buFontTx/>
                        <a:buNone/>
                      </a:pPr>
                      <a:r>
                        <a:rPr lang="it-IT" sz="1600" dirty="0" smtClean="0">
                          <a:solidFill>
                            <a:schemeClr val="tx1"/>
                          </a:solidFill>
                          <a:effectLst/>
                        </a:rPr>
                        <a:t> 3)   In </a:t>
                      </a:r>
                      <a:r>
                        <a:rPr lang="it-IT" sz="1600" dirty="0">
                          <a:solidFill>
                            <a:schemeClr val="tx1"/>
                          </a:solidFill>
                          <a:effectLst/>
                        </a:rPr>
                        <a:t>quale provincia sono presenti le isole?</a:t>
                      </a:r>
                      <a:endParaRPr lang="it-IT" sz="1600" dirty="0">
                        <a:solidFill>
                          <a:schemeClr val="tx1"/>
                        </a:solidFill>
                        <a:effectLst/>
                        <a:latin typeface="Calibri"/>
                        <a:ea typeface="Calibri"/>
                        <a:cs typeface="Times New Roman"/>
                      </a:endParaRPr>
                    </a:p>
                  </a:txBody>
                  <a:tcPr marL="68580" marR="68580" marT="0" marB="0" anchor="ctr">
                    <a:solidFill>
                      <a:schemeClr val="bg1"/>
                    </a:solidFill>
                  </a:tcPr>
                </a:tc>
              </a:tr>
              <a:tr h="645081">
                <a:tc>
                  <a:txBody>
                    <a:bodyPr/>
                    <a:lstStyle/>
                    <a:p>
                      <a:pPr marL="0" lvl="0" indent="0">
                        <a:lnSpc>
                          <a:spcPct val="115000"/>
                        </a:lnSpc>
                        <a:spcAft>
                          <a:spcPts val="0"/>
                        </a:spcAft>
                        <a:buFontTx/>
                        <a:buNone/>
                      </a:pPr>
                      <a:r>
                        <a:rPr lang="it-IT" sz="1600" dirty="0" smtClean="0">
                          <a:solidFill>
                            <a:schemeClr val="tx1"/>
                          </a:solidFill>
                          <a:effectLst/>
                        </a:rPr>
                        <a:t> 4)   Tra </a:t>
                      </a:r>
                      <a:r>
                        <a:rPr lang="it-IT" sz="1600" dirty="0">
                          <a:solidFill>
                            <a:schemeClr val="tx1"/>
                          </a:solidFill>
                          <a:effectLst/>
                        </a:rPr>
                        <a:t>le province indicate qual è la più estesa?</a:t>
                      </a:r>
                      <a:endParaRPr lang="it-IT" sz="1600" dirty="0">
                        <a:solidFill>
                          <a:schemeClr val="tx1"/>
                        </a:solidFill>
                        <a:effectLst/>
                        <a:latin typeface="Calibri"/>
                        <a:ea typeface="Calibri"/>
                        <a:cs typeface="Times New Roman"/>
                      </a:endParaRPr>
                    </a:p>
                  </a:txBody>
                  <a:tcPr marL="68580" marR="68580" marT="0" marB="0" anchor="ctr">
                    <a:solidFill>
                      <a:schemeClr val="bg1"/>
                    </a:solidFill>
                  </a:tcPr>
                </a:tc>
              </a:tr>
            </a:tbl>
          </a:graphicData>
        </a:graphic>
      </p:graphicFrame>
    </p:spTree>
    <p:extLst>
      <p:ext uri="{BB962C8B-B14F-4D97-AF65-F5344CB8AC3E}">
        <p14:creationId xmlns:p14="http://schemas.microsoft.com/office/powerpoint/2010/main" val="190777943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79512" y="332656"/>
            <a:ext cx="4534913" cy="62023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3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32039" y="764704"/>
            <a:ext cx="3968551" cy="5339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3293943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7"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004048" y="1844824"/>
            <a:ext cx="3260934" cy="11521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Immagin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832" y="1547257"/>
            <a:ext cx="4467225" cy="2190750"/>
          </a:xfrm>
          <a:prstGeom prst="rect">
            <a:avLst/>
          </a:prstGeom>
          <a:noFill/>
          <a:extLst>
            <a:ext uri="{909E8E84-426E-40DD-AFC4-6F175D3DCCD1}">
              <a14:hiddenFill xmlns:a14="http://schemas.microsoft.com/office/drawing/2010/main">
                <a:solidFill>
                  <a:srgbClr val="FFFFFF"/>
                </a:solidFill>
              </a14:hiddenFill>
            </a:ext>
          </a:extLst>
        </p:spPr>
      </p:pic>
      <p:pic>
        <p:nvPicPr>
          <p:cNvPr id="8" name="Immagin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7920" y="4036715"/>
            <a:ext cx="4419600" cy="2047875"/>
          </a:xfrm>
          <a:prstGeom prst="rect">
            <a:avLst/>
          </a:prstGeom>
          <a:noFill/>
          <a:extLst>
            <a:ext uri="{909E8E84-426E-40DD-AFC4-6F175D3DCCD1}">
              <a14:hiddenFill xmlns:a14="http://schemas.microsoft.com/office/drawing/2010/main">
                <a:solidFill>
                  <a:srgbClr val="FFFFFF"/>
                </a:solidFill>
              </a14:hiddenFill>
            </a:ext>
          </a:extLst>
        </p:spPr>
      </p:pic>
      <p:sp>
        <p:nvSpPr>
          <p:cNvPr id="5" name="Rettangolo 4"/>
          <p:cNvSpPr/>
          <p:nvPr/>
        </p:nvSpPr>
        <p:spPr>
          <a:xfrm>
            <a:off x="5148064" y="4536662"/>
            <a:ext cx="3963868" cy="1047979"/>
          </a:xfrm>
          <a:prstGeom prst="rect">
            <a:avLst/>
          </a:prstGeom>
        </p:spPr>
        <p:txBody>
          <a:bodyPr wrap="square">
            <a:spAutoFit/>
          </a:bodyPr>
          <a:lstStyle/>
          <a:p>
            <a:pPr marL="342900" lvl="0" indent="-342900">
              <a:lnSpc>
                <a:spcPct val="115000"/>
              </a:lnSpc>
              <a:spcAft>
                <a:spcPts val="0"/>
              </a:spcAft>
              <a:buFont typeface="+mj-lt"/>
              <a:buAutoNum type="arabicPeriod"/>
            </a:pPr>
            <a:r>
              <a:rPr lang="it-IT" dirty="0"/>
              <a:t>Sequenza simbolica</a:t>
            </a:r>
          </a:p>
          <a:p>
            <a:pPr marL="342900" lvl="0" indent="-342900">
              <a:lnSpc>
                <a:spcPct val="115000"/>
              </a:lnSpc>
              <a:spcAft>
                <a:spcPts val="0"/>
              </a:spcAft>
              <a:buFont typeface="+mj-lt"/>
              <a:buAutoNum type="arabicPeriod"/>
            </a:pPr>
            <a:r>
              <a:rPr lang="it-IT" dirty="0"/>
              <a:t>Ordine e disordine</a:t>
            </a:r>
          </a:p>
          <a:p>
            <a:pPr marL="342900" lvl="0" indent="-342900">
              <a:lnSpc>
                <a:spcPct val="115000"/>
              </a:lnSpc>
              <a:spcAft>
                <a:spcPts val="0"/>
              </a:spcAft>
              <a:buFont typeface="+mj-lt"/>
              <a:buAutoNum type="arabicPeriod"/>
            </a:pPr>
            <a:r>
              <a:rPr lang="it-IT" dirty="0" smtClean="0"/>
              <a:t>Determinazione </a:t>
            </a:r>
            <a:r>
              <a:rPr lang="it-IT" dirty="0"/>
              <a:t>richiesta</a:t>
            </a:r>
            <a:endParaRPr lang="it-IT" dirty="0">
              <a:ea typeface="Calibri"/>
              <a:cs typeface="Times New Roman"/>
            </a:endParaRPr>
          </a:p>
        </p:txBody>
      </p:sp>
      <p:sp>
        <p:nvSpPr>
          <p:cNvPr id="10" name="Rectangle 5"/>
          <p:cNvSpPr>
            <a:spLocks noChangeArrowheads="1"/>
          </p:cNvSpPr>
          <p:nvPr/>
        </p:nvSpPr>
        <p:spPr bwMode="auto">
          <a:xfrm>
            <a:off x="4789294" y="1042233"/>
            <a:ext cx="3600904"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algn="ctr" fontAlgn="base">
              <a:spcBef>
                <a:spcPct val="0"/>
              </a:spcBef>
              <a:spcAft>
                <a:spcPct val="0"/>
              </a:spcAft>
            </a:pPr>
            <a:r>
              <a:rPr kumimoji="0" lang="it-IT" sz="280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ELEMENTI TRATTTATI                  </a:t>
            </a:r>
            <a:endParaRPr kumimoji="0" lang="it-IT" sz="2800" i="0" u="none" strike="noStrike" cap="none" normalizeH="0" baseline="0" dirty="0" smtClean="0">
              <a:ln>
                <a:noFill/>
              </a:ln>
              <a:solidFill>
                <a:schemeClr val="tx1"/>
              </a:solidFill>
              <a:effectLst/>
              <a:latin typeface="Arial" pitchFamily="34" charset="0"/>
              <a:cs typeface="Arial" pitchFamily="34" charset="0"/>
            </a:endParaRPr>
          </a:p>
        </p:txBody>
      </p:sp>
      <p:sp>
        <p:nvSpPr>
          <p:cNvPr id="9" name="Rettangolo 8"/>
          <p:cNvSpPr/>
          <p:nvPr/>
        </p:nvSpPr>
        <p:spPr>
          <a:xfrm>
            <a:off x="1245038" y="1024037"/>
            <a:ext cx="1427314" cy="523220"/>
          </a:xfrm>
          <a:prstGeom prst="rect">
            <a:avLst/>
          </a:prstGeom>
        </p:spPr>
        <p:txBody>
          <a:bodyPr wrap="none">
            <a:spAutoFit/>
          </a:bodyPr>
          <a:lstStyle/>
          <a:p>
            <a:pPr lvl="0" algn="ctr" fontAlgn="base">
              <a:spcBef>
                <a:spcPct val="0"/>
              </a:spcBef>
              <a:spcAft>
                <a:spcPct val="0"/>
              </a:spcAft>
            </a:pPr>
            <a:r>
              <a:rPr lang="it-IT" sz="2800" dirty="0">
                <a:solidFill>
                  <a:prstClr val="black"/>
                </a:solidFill>
              </a:rPr>
              <a:t>Le prove</a:t>
            </a:r>
            <a:endParaRPr lang="it-IT" sz="2800" dirty="0">
              <a:solidFill>
                <a:prstClr val="black"/>
              </a:solidFill>
              <a:latin typeface="Arial" pitchFamily="34" charset="0"/>
              <a:cs typeface="Arial" pitchFamily="34" charset="0"/>
            </a:endParaRPr>
          </a:p>
        </p:txBody>
      </p:sp>
      <p:sp>
        <p:nvSpPr>
          <p:cNvPr id="11" name="Rettangolo 10"/>
          <p:cNvSpPr/>
          <p:nvPr/>
        </p:nvSpPr>
        <p:spPr>
          <a:xfrm>
            <a:off x="1475656" y="166960"/>
            <a:ext cx="6336704" cy="461665"/>
          </a:xfrm>
          <a:prstGeom prst="rect">
            <a:avLst/>
          </a:prstGeom>
        </p:spPr>
        <p:txBody>
          <a:bodyPr wrap="square">
            <a:spAutoFit/>
          </a:bodyPr>
          <a:lstStyle/>
          <a:p>
            <a:pPr algn="ctr"/>
            <a:r>
              <a:rPr lang="it-IT" sz="2400" b="1" dirty="0"/>
              <a:t>Classe </a:t>
            </a:r>
            <a:r>
              <a:rPr lang="it-IT" sz="2400" b="1" dirty="0" smtClean="0"/>
              <a:t>5° </a:t>
            </a:r>
            <a:r>
              <a:rPr lang="it-IT" sz="2400" b="1" dirty="0"/>
              <a:t>scuola di base</a:t>
            </a:r>
          </a:p>
        </p:txBody>
      </p:sp>
    </p:spTree>
    <p:extLst>
      <p:ext uri="{BB962C8B-B14F-4D97-AF65-F5344CB8AC3E}">
        <p14:creationId xmlns:p14="http://schemas.microsoft.com/office/powerpoint/2010/main" val="108981432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Immagin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2198" y="691884"/>
            <a:ext cx="4456006" cy="2664296"/>
          </a:xfrm>
          <a:prstGeom prst="rect">
            <a:avLst/>
          </a:prstGeom>
          <a:noFill/>
          <a:extLst>
            <a:ext uri="{909E8E84-426E-40DD-AFC4-6F175D3DCCD1}">
              <a14:hiddenFill xmlns:a14="http://schemas.microsoft.com/office/drawing/2010/main">
                <a:solidFill>
                  <a:srgbClr val="FFFFFF"/>
                </a:solidFill>
              </a14:hiddenFill>
            </a:ext>
          </a:extLst>
        </p:spPr>
      </p:pic>
      <p:pic>
        <p:nvPicPr>
          <p:cNvPr id="4097" name="Immagin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0514" y="3933056"/>
            <a:ext cx="4887154" cy="2356098"/>
          </a:xfrm>
          <a:prstGeom prst="rect">
            <a:avLst/>
          </a:prstGeom>
          <a:noFill/>
          <a:extLst>
            <a:ext uri="{909E8E84-426E-40DD-AFC4-6F175D3DCCD1}">
              <a14:hiddenFill xmlns:a14="http://schemas.microsoft.com/office/drawing/2010/main">
                <a:solidFill>
                  <a:srgbClr val="FFFFFF"/>
                </a:solidFill>
              </a14:hiddenFill>
            </a:ext>
          </a:extLst>
        </p:spPr>
      </p:pic>
      <p:sp>
        <p:nvSpPr>
          <p:cNvPr id="2" name="Rettangolo 1"/>
          <p:cNvSpPr/>
          <p:nvPr/>
        </p:nvSpPr>
        <p:spPr>
          <a:xfrm>
            <a:off x="5055239" y="1196752"/>
            <a:ext cx="3654152" cy="1366528"/>
          </a:xfrm>
          <a:prstGeom prst="rect">
            <a:avLst/>
          </a:prstGeom>
        </p:spPr>
        <p:txBody>
          <a:bodyPr wrap="square">
            <a:spAutoFit/>
          </a:bodyPr>
          <a:lstStyle/>
          <a:p>
            <a:pPr marL="342900" lvl="0" indent="-342900">
              <a:lnSpc>
                <a:spcPct val="115000"/>
              </a:lnSpc>
              <a:spcAft>
                <a:spcPts val="0"/>
              </a:spcAft>
              <a:buFont typeface="+mj-lt"/>
              <a:buAutoNum type="arabicPeriod"/>
            </a:pPr>
            <a:r>
              <a:rPr lang="it-IT" dirty="0"/>
              <a:t>Il + e il –</a:t>
            </a:r>
          </a:p>
          <a:p>
            <a:pPr marL="342900" lvl="0" indent="-342900">
              <a:lnSpc>
                <a:spcPct val="115000"/>
              </a:lnSpc>
              <a:spcAft>
                <a:spcPts val="0"/>
              </a:spcAft>
              <a:buFont typeface="+mj-lt"/>
              <a:buAutoNum type="arabicPeriod"/>
            </a:pPr>
            <a:r>
              <a:rPr lang="it-IT" dirty="0"/>
              <a:t>Aumento e riduzione</a:t>
            </a:r>
          </a:p>
          <a:p>
            <a:pPr marL="342900" lvl="0" indent="-342900">
              <a:lnSpc>
                <a:spcPct val="115000"/>
              </a:lnSpc>
              <a:spcAft>
                <a:spcPts val="0"/>
              </a:spcAft>
              <a:buFont typeface="+mj-lt"/>
              <a:buAutoNum type="arabicPeriod"/>
            </a:pPr>
            <a:r>
              <a:rPr lang="it-IT" dirty="0"/>
              <a:t>Scale graduate</a:t>
            </a:r>
          </a:p>
          <a:p>
            <a:pPr marL="342900" lvl="0" indent="-342900">
              <a:lnSpc>
                <a:spcPct val="115000"/>
              </a:lnSpc>
              <a:spcAft>
                <a:spcPts val="0"/>
              </a:spcAft>
              <a:buFont typeface="+mj-lt"/>
              <a:buAutoNum type="arabicPeriod"/>
            </a:pPr>
            <a:r>
              <a:rPr lang="it-IT" dirty="0"/>
              <a:t>Determinazione richiesta</a:t>
            </a:r>
            <a:endParaRPr lang="it-IT" dirty="0">
              <a:ea typeface="Calibri"/>
              <a:cs typeface="Times New Roman"/>
            </a:endParaRPr>
          </a:p>
        </p:txBody>
      </p:sp>
      <p:sp>
        <p:nvSpPr>
          <p:cNvPr id="3" name="Rettangolo 2"/>
          <p:cNvSpPr/>
          <p:nvPr/>
        </p:nvSpPr>
        <p:spPr>
          <a:xfrm>
            <a:off x="5030924" y="4427841"/>
            <a:ext cx="4005572" cy="1366528"/>
          </a:xfrm>
          <a:prstGeom prst="rect">
            <a:avLst/>
          </a:prstGeom>
        </p:spPr>
        <p:txBody>
          <a:bodyPr wrap="square">
            <a:spAutoFit/>
          </a:bodyPr>
          <a:lstStyle/>
          <a:p>
            <a:pPr marL="342900" lvl="0" indent="-342900">
              <a:lnSpc>
                <a:spcPct val="115000"/>
              </a:lnSpc>
              <a:spcAft>
                <a:spcPts val="0"/>
              </a:spcAft>
              <a:buFont typeface="+mj-lt"/>
              <a:buAutoNum type="arabicPeriod"/>
            </a:pPr>
            <a:r>
              <a:rPr lang="it-IT" dirty="0"/>
              <a:t>Le forme</a:t>
            </a:r>
          </a:p>
          <a:p>
            <a:pPr marL="342900" lvl="0" indent="-342900">
              <a:lnSpc>
                <a:spcPct val="115000"/>
              </a:lnSpc>
              <a:spcAft>
                <a:spcPts val="0"/>
              </a:spcAft>
              <a:buFont typeface="+mj-lt"/>
              <a:buAutoNum type="arabicPeriod"/>
            </a:pPr>
            <a:r>
              <a:rPr lang="it-IT" dirty="0"/>
              <a:t>Posizioni nello spazio e nel piano</a:t>
            </a:r>
          </a:p>
          <a:p>
            <a:pPr marL="342900" lvl="0" indent="-342900">
              <a:lnSpc>
                <a:spcPct val="115000"/>
              </a:lnSpc>
              <a:spcAft>
                <a:spcPts val="0"/>
              </a:spcAft>
              <a:buFont typeface="+mj-lt"/>
              <a:buAutoNum type="arabicPeriod"/>
            </a:pPr>
            <a:r>
              <a:rPr lang="it-IT" dirty="0"/>
              <a:t>La rotazione</a:t>
            </a:r>
          </a:p>
          <a:p>
            <a:pPr marL="342900" lvl="0" indent="-342900">
              <a:lnSpc>
                <a:spcPct val="115000"/>
              </a:lnSpc>
              <a:spcAft>
                <a:spcPts val="0"/>
              </a:spcAft>
              <a:buFont typeface="+mj-lt"/>
              <a:buAutoNum type="arabicPeriod"/>
            </a:pPr>
            <a:r>
              <a:rPr lang="it-IT" dirty="0"/>
              <a:t>Determinazione richiesta</a:t>
            </a:r>
            <a:endParaRPr lang="it-IT" dirty="0">
              <a:ea typeface="Calibri"/>
              <a:cs typeface="Times New Roman"/>
            </a:endParaRPr>
          </a:p>
        </p:txBody>
      </p:sp>
    </p:spTree>
    <p:extLst>
      <p:ext uri="{BB962C8B-B14F-4D97-AF65-F5344CB8AC3E}">
        <p14:creationId xmlns:p14="http://schemas.microsoft.com/office/powerpoint/2010/main" val="225941567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Segnaposto contenuto 3"/>
          <p:cNvGraphicFramePr>
            <a:graphicFrameLocks noGrp="1"/>
          </p:cNvGraphicFramePr>
          <p:nvPr>
            <p:ph idx="1"/>
            <p:extLst>
              <p:ext uri="{D42A27DB-BD31-4B8C-83A1-F6EECF244321}">
                <p14:modId xmlns:p14="http://schemas.microsoft.com/office/powerpoint/2010/main" val="2485239774"/>
              </p:ext>
            </p:extLst>
          </p:nvPr>
        </p:nvGraphicFramePr>
        <p:xfrm>
          <a:off x="179512" y="692696"/>
          <a:ext cx="4896544" cy="3349752"/>
        </p:xfrm>
        <a:graphic>
          <a:graphicData uri="http://schemas.openxmlformats.org/drawingml/2006/table">
            <a:tbl>
              <a:tblPr firstRow="1" firstCol="1" bandRow="1">
                <a:tableStyleId>{5C22544A-7EE6-4342-B048-85BDC9FD1C3A}</a:tableStyleId>
              </a:tblPr>
              <a:tblGrid>
                <a:gridCol w="4896544"/>
              </a:tblGrid>
              <a:tr h="2504063">
                <a:tc>
                  <a:txBody>
                    <a:bodyPr/>
                    <a:lstStyle/>
                    <a:p>
                      <a:pPr>
                        <a:lnSpc>
                          <a:spcPct val="115000"/>
                        </a:lnSpc>
                        <a:spcBef>
                          <a:spcPts val="600"/>
                        </a:spcBef>
                        <a:spcAft>
                          <a:spcPts val="0"/>
                        </a:spcAft>
                      </a:pPr>
                      <a:r>
                        <a:rPr lang="it-IT" sz="1400" dirty="0">
                          <a:solidFill>
                            <a:schemeClr val="tx1"/>
                          </a:solidFill>
                          <a:effectLst/>
                        </a:rPr>
                        <a:t>Osservando la tabella delle distanze chilometriche tra le città campane:</a:t>
                      </a:r>
                    </a:p>
                    <a:p>
                      <a:pPr marL="342900" lvl="0" indent="-342900">
                        <a:lnSpc>
                          <a:spcPct val="200000"/>
                        </a:lnSpc>
                        <a:spcBef>
                          <a:spcPts val="600"/>
                        </a:spcBef>
                        <a:spcAft>
                          <a:spcPts val="0"/>
                        </a:spcAft>
                        <a:buFont typeface="+mj-lt"/>
                        <a:buAutoNum type="arabicParenR"/>
                      </a:pPr>
                      <a:r>
                        <a:rPr lang="it-IT" sz="1400" dirty="0">
                          <a:solidFill>
                            <a:schemeClr val="tx1"/>
                          </a:solidFill>
                          <a:effectLst/>
                        </a:rPr>
                        <a:t>Scoprire il valore delle celle in grigio</a:t>
                      </a:r>
                    </a:p>
                    <a:p>
                      <a:pPr marL="342900" lvl="0" indent="-342900">
                        <a:lnSpc>
                          <a:spcPct val="115000"/>
                        </a:lnSpc>
                        <a:spcAft>
                          <a:spcPts val="600"/>
                        </a:spcAft>
                        <a:buFont typeface="+mj-lt"/>
                        <a:buAutoNum type="arabicParenR"/>
                      </a:pPr>
                      <a:r>
                        <a:rPr lang="it-IT" sz="1400" dirty="0">
                          <a:solidFill>
                            <a:schemeClr val="tx1"/>
                          </a:solidFill>
                          <a:effectLst/>
                        </a:rPr>
                        <a:t>Determinare la distanza Benevento Salerno come somma di più distanze e confrontarla con il valore indicato</a:t>
                      </a:r>
                    </a:p>
                    <a:p>
                      <a:pPr marL="342900" lvl="0" indent="-342900">
                        <a:lnSpc>
                          <a:spcPct val="115000"/>
                        </a:lnSpc>
                        <a:spcBef>
                          <a:spcPts val="600"/>
                        </a:spcBef>
                        <a:spcAft>
                          <a:spcPts val="600"/>
                        </a:spcAft>
                        <a:buFont typeface="+mj-lt"/>
                        <a:buAutoNum type="arabicParenR"/>
                      </a:pPr>
                      <a:r>
                        <a:rPr lang="it-IT" sz="1400" dirty="0">
                          <a:solidFill>
                            <a:schemeClr val="tx1"/>
                          </a:solidFill>
                          <a:effectLst/>
                        </a:rPr>
                        <a:t>La distanza Salerno Avellino com’è rispetto alla distanza Avellino Napoli?</a:t>
                      </a:r>
                    </a:p>
                    <a:p>
                      <a:pPr marL="342900" lvl="0" indent="-342900">
                        <a:lnSpc>
                          <a:spcPct val="115000"/>
                        </a:lnSpc>
                        <a:spcBef>
                          <a:spcPts val="600"/>
                        </a:spcBef>
                        <a:spcAft>
                          <a:spcPts val="600"/>
                        </a:spcAft>
                        <a:buFont typeface="+mj-lt"/>
                        <a:buAutoNum type="arabicParenR"/>
                      </a:pPr>
                      <a:r>
                        <a:rPr lang="it-IT" sz="1400" dirty="0">
                          <a:solidFill>
                            <a:schemeClr val="tx1"/>
                          </a:solidFill>
                          <a:effectLst/>
                        </a:rPr>
                        <a:t>Tra le città segnate sulla cartina puoi stabilire qual è quella più grande e quella più piccola?</a:t>
                      </a:r>
                    </a:p>
                    <a:p>
                      <a:pPr>
                        <a:lnSpc>
                          <a:spcPct val="200000"/>
                        </a:lnSpc>
                        <a:spcBef>
                          <a:spcPts val="600"/>
                        </a:spcBef>
                        <a:spcAft>
                          <a:spcPts val="600"/>
                        </a:spcAft>
                      </a:pPr>
                      <a:r>
                        <a:rPr lang="it-IT" sz="1400" dirty="0">
                          <a:solidFill>
                            <a:schemeClr val="tx1"/>
                          </a:solidFill>
                          <a:effectLst/>
                        </a:rPr>
                        <a:t>Motivare e commentare le risposte.</a:t>
                      </a:r>
                      <a:endParaRPr lang="it-IT" sz="1400" dirty="0">
                        <a:solidFill>
                          <a:schemeClr val="tx1"/>
                        </a:solidFill>
                        <a:effectLst/>
                        <a:latin typeface="Calibri"/>
                        <a:ea typeface="Calibri"/>
                        <a:cs typeface="Times New Roman"/>
                      </a:endParaRPr>
                    </a:p>
                  </a:txBody>
                  <a:tcPr marL="68580" marR="68580" marT="0" marB="0" anchor="ctr">
                    <a:solidFill>
                      <a:schemeClr val="bg1"/>
                    </a:solidFill>
                  </a:tcPr>
                </a:tc>
              </a:tr>
            </a:tbl>
          </a:graphicData>
        </a:graphic>
      </p:graphicFrame>
      <p:sp>
        <p:nvSpPr>
          <p:cNvPr id="5"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it-IT"/>
          </a:p>
        </p:txBody>
      </p:sp>
      <p:graphicFrame>
        <p:nvGraphicFramePr>
          <p:cNvPr id="6" name="Oggetto 5"/>
          <p:cNvGraphicFramePr>
            <a:graphicFrameLocks noChangeAspect="1"/>
          </p:cNvGraphicFramePr>
          <p:nvPr>
            <p:extLst>
              <p:ext uri="{D42A27DB-BD31-4B8C-83A1-F6EECF244321}">
                <p14:modId xmlns:p14="http://schemas.microsoft.com/office/powerpoint/2010/main" val="2868080539"/>
              </p:ext>
            </p:extLst>
          </p:nvPr>
        </p:nvGraphicFramePr>
        <p:xfrm>
          <a:off x="5148064" y="908720"/>
          <a:ext cx="3851920" cy="3258194"/>
        </p:xfrm>
        <a:graphic>
          <a:graphicData uri="http://schemas.openxmlformats.org/presentationml/2006/ole">
            <mc:AlternateContent xmlns:mc="http://schemas.openxmlformats.org/markup-compatibility/2006">
              <mc:Choice xmlns:v="urn:schemas-microsoft-com:vml" Requires="v">
                <p:oleObj spid="_x0000_s10263" name="Immagine bitmap" r:id="rId3" imgW="1438095" imgH="1038370" progId="Paint.Picture">
                  <p:embed/>
                </p:oleObj>
              </mc:Choice>
              <mc:Fallback>
                <p:oleObj name="Immagine bitmap" r:id="rId3" imgW="1438095" imgH="1038370" progId="Paint.Picture">
                  <p:embed/>
                  <p:pic>
                    <p:nvPicPr>
                      <p:cNvPr id="0" name="Objec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48064" y="908720"/>
                        <a:ext cx="3851920" cy="3258194"/>
                      </a:xfrm>
                      <a:prstGeom prst="rect">
                        <a:avLst/>
                      </a:prstGeom>
                      <a:noFill/>
                    </p:spPr>
                  </p:pic>
                </p:oleObj>
              </mc:Fallback>
            </mc:AlternateContent>
          </a:graphicData>
        </a:graphic>
      </p:graphicFrame>
      <p:graphicFrame>
        <p:nvGraphicFramePr>
          <p:cNvPr id="7" name="Tabella 6"/>
          <p:cNvGraphicFramePr>
            <a:graphicFrameLocks noGrp="1"/>
          </p:cNvGraphicFramePr>
          <p:nvPr>
            <p:extLst>
              <p:ext uri="{D42A27DB-BD31-4B8C-83A1-F6EECF244321}">
                <p14:modId xmlns:p14="http://schemas.microsoft.com/office/powerpoint/2010/main" val="975278191"/>
              </p:ext>
            </p:extLst>
          </p:nvPr>
        </p:nvGraphicFramePr>
        <p:xfrm>
          <a:off x="323528" y="4509120"/>
          <a:ext cx="7776863" cy="1760214"/>
        </p:xfrm>
        <a:graphic>
          <a:graphicData uri="http://schemas.openxmlformats.org/drawingml/2006/table">
            <a:tbl>
              <a:tblPr firstRow="1" firstCol="1" bandRow="1">
                <a:tableStyleId>{5C22544A-7EE6-4342-B048-85BDC9FD1C3A}</a:tableStyleId>
              </a:tblPr>
              <a:tblGrid>
                <a:gridCol w="1851136"/>
                <a:gridCol w="1227995"/>
                <a:gridCol w="1442240"/>
                <a:gridCol w="1098663"/>
                <a:gridCol w="1011136"/>
                <a:gridCol w="1145693"/>
              </a:tblGrid>
              <a:tr h="293369">
                <a:tc>
                  <a:txBody>
                    <a:bodyPr/>
                    <a:lstStyle/>
                    <a:p>
                      <a:pPr>
                        <a:lnSpc>
                          <a:spcPct val="115000"/>
                        </a:lnSpc>
                        <a:spcAft>
                          <a:spcPts val="0"/>
                        </a:spcAft>
                      </a:pPr>
                      <a:r>
                        <a:rPr lang="it-IT" sz="1400" dirty="0">
                          <a:effectLst/>
                        </a:rPr>
                        <a:t>Distanze in Km</a:t>
                      </a:r>
                      <a:endParaRPr lang="it-IT" sz="1400" dirty="0">
                        <a:effectLst/>
                        <a:latin typeface="Calibri"/>
                        <a:ea typeface="Calibri"/>
                        <a:cs typeface="Times New Roman"/>
                      </a:endParaRPr>
                    </a:p>
                  </a:txBody>
                  <a:tcPr marL="68580" marR="68580" marT="0" marB="0"/>
                </a:tc>
                <a:tc>
                  <a:txBody>
                    <a:bodyPr/>
                    <a:lstStyle/>
                    <a:p>
                      <a:pPr algn="ctr">
                        <a:lnSpc>
                          <a:spcPct val="115000"/>
                        </a:lnSpc>
                        <a:spcAft>
                          <a:spcPts val="0"/>
                        </a:spcAft>
                      </a:pPr>
                      <a:r>
                        <a:rPr lang="it-IT" sz="1400">
                          <a:effectLst/>
                        </a:rPr>
                        <a:t>Avellino</a:t>
                      </a:r>
                      <a:endParaRPr lang="it-IT" sz="1400">
                        <a:effectLst/>
                        <a:latin typeface="Calibri"/>
                        <a:ea typeface="Calibri"/>
                        <a:cs typeface="Times New Roman"/>
                      </a:endParaRPr>
                    </a:p>
                  </a:txBody>
                  <a:tcPr marL="68580" marR="68580" marT="0" marB="0" anchor="ctr">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it-IT" sz="1400">
                          <a:effectLst/>
                        </a:rPr>
                        <a:t>Benevento</a:t>
                      </a:r>
                      <a:endParaRPr lang="it-IT" sz="1400">
                        <a:effectLst/>
                        <a:latin typeface="Calibri"/>
                        <a:ea typeface="Calibri"/>
                        <a:cs typeface="Times New Roman"/>
                      </a:endParaRPr>
                    </a:p>
                  </a:txBody>
                  <a:tcPr marL="68580" marR="68580" marT="0" marB="0" anchor="ctr">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it-IT" sz="1400">
                          <a:effectLst/>
                        </a:rPr>
                        <a:t>Caserta</a:t>
                      </a:r>
                      <a:endParaRPr lang="it-IT" sz="1400">
                        <a:effectLst/>
                        <a:latin typeface="Calibri"/>
                        <a:ea typeface="Calibri"/>
                        <a:cs typeface="Times New Roman"/>
                      </a:endParaRPr>
                    </a:p>
                  </a:txBody>
                  <a:tcPr marL="68580" marR="68580" marT="0" marB="0" anchor="ctr">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it-IT" sz="1400">
                          <a:effectLst/>
                        </a:rPr>
                        <a:t>Napoli</a:t>
                      </a:r>
                      <a:endParaRPr lang="it-IT" sz="1400">
                        <a:effectLst/>
                        <a:latin typeface="Calibri"/>
                        <a:ea typeface="Calibri"/>
                        <a:cs typeface="Times New Roman"/>
                      </a:endParaRPr>
                    </a:p>
                  </a:txBody>
                  <a:tcPr marL="68580" marR="68580" marT="0" marB="0" anchor="ctr">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it-IT" sz="1400">
                          <a:effectLst/>
                        </a:rPr>
                        <a:t>Salerno</a:t>
                      </a:r>
                      <a:endParaRPr lang="it-IT" sz="1400">
                        <a:effectLst/>
                        <a:latin typeface="Calibri"/>
                        <a:ea typeface="Calibri"/>
                        <a:cs typeface="Times New Roman"/>
                      </a:endParaRPr>
                    </a:p>
                  </a:txBody>
                  <a:tcPr marL="68580" marR="68580" marT="0" marB="0" anchor="ctr">
                    <a:lnB w="12700" cap="flat" cmpd="sng" algn="ctr">
                      <a:solidFill>
                        <a:schemeClr val="tx1"/>
                      </a:solidFill>
                      <a:prstDash val="solid"/>
                      <a:round/>
                      <a:headEnd type="none" w="med" len="med"/>
                      <a:tailEnd type="none" w="med" len="med"/>
                    </a:lnB>
                  </a:tcPr>
                </a:tc>
              </a:tr>
              <a:tr h="293369">
                <a:tc>
                  <a:txBody>
                    <a:bodyPr/>
                    <a:lstStyle/>
                    <a:p>
                      <a:pPr>
                        <a:lnSpc>
                          <a:spcPct val="115000"/>
                        </a:lnSpc>
                        <a:spcAft>
                          <a:spcPts val="0"/>
                        </a:spcAft>
                      </a:pPr>
                      <a:r>
                        <a:rPr lang="it-IT" sz="1400">
                          <a:effectLst/>
                        </a:rPr>
                        <a:t>Avellino</a:t>
                      </a:r>
                      <a:endParaRPr lang="it-IT" sz="1400">
                        <a:effectLst/>
                        <a:latin typeface="Calibri"/>
                        <a:ea typeface="Calibri"/>
                        <a:cs typeface="Times New Roman"/>
                      </a:endParaRPr>
                    </a:p>
                  </a:txBody>
                  <a:tcPr marL="68580" marR="68580" marT="0" marB="0">
                    <a:lnR w="12700" cap="flat" cmpd="sng" algn="ctr">
                      <a:solidFill>
                        <a:schemeClr val="tx1"/>
                      </a:solidFill>
                      <a:prstDash val="solid"/>
                      <a:round/>
                      <a:headEnd type="none" w="med" len="med"/>
                      <a:tailEnd type="none" w="med" len="med"/>
                    </a:lnR>
                  </a:tcPr>
                </a:tc>
                <a:tc>
                  <a:txBody>
                    <a:bodyPr/>
                    <a:lstStyle/>
                    <a:p>
                      <a:pPr algn="ctr">
                        <a:lnSpc>
                          <a:spcPct val="115000"/>
                        </a:lnSpc>
                        <a:spcAft>
                          <a:spcPts val="0"/>
                        </a:spcAft>
                      </a:pPr>
                      <a:r>
                        <a:rPr lang="it-IT" sz="1400" dirty="0">
                          <a:effectLst/>
                        </a:rPr>
                        <a:t>---</a:t>
                      </a:r>
                      <a:endParaRPr lang="it-IT" sz="1400" dirty="0">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spcAft>
                          <a:spcPts val="0"/>
                        </a:spcAft>
                      </a:pPr>
                      <a:r>
                        <a:rPr lang="it-IT" sz="1400" dirty="0">
                          <a:effectLst/>
                        </a:rPr>
                        <a:t>44</a:t>
                      </a:r>
                      <a:endParaRPr lang="it-IT" sz="1400" dirty="0">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spcAft>
                          <a:spcPts val="0"/>
                        </a:spcAft>
                      </a:pPr>
                      <a:r>
                        <a:rPr lang="it-IT" sz="1400" dirty="0">
                          <a:effectLst/>
                        </a:rPr>
                        <a:t>60</a:t>
                      </a:r>
                      <a:endParaRPr lang="it-IT" sz="1400" dirty="0">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spcAft>
                          <a:spcPts val="0"/>
                        </a:spcAft>
                      </a:pPr>
                      <a:r>
                        <a:rPr lang="it-IT" sz="1400" dirty="0">
                          <a:effectLst/>
                        </a:rPr>
                        <a:t>58</a:t>
                      </a:r>
                      <a:endParaRPr lang="it-IT" sz="1400" dirty="0">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spcAft>
                          <a:spcPts val="0"/>
                        </a:spcAft>
                      </a:pPr>
                      <a:r>
                        <a:rPr lang="it-IT" sz="1400" dirty="0">
                          <a:effectLst/>
                        </a:rPr>
                        <a:t>42</a:t>
                      </a:r>
                      <a:endParaRPr lang="it-IT" sz="1400" dirty="0">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293369">
                <a:tc>
                  <a:txBody>
                    <a:bodyPr/>
                    <a:lstStyle/>
                    <a:p>
                      <a:pPr>
                        <a:lnSpc>
                          <a:spcPct val="115000"/>
                        </a:lnSpc>
                        <a:spcAft>
                          <a:spcPts val="0"/>
                        </a:spcAft>
                      </a:pPr>
                      <a:r>
                        <a:rPr lang="it-IT" sz="1400">
                          <a:effectLst/>
                        </a:rPr>
                        <a:t>Benevento</a:t>
                      </a:r>
                      <a:endParaRPr lang="it-IT" sz="1400">
                        <a:effectLst/>
                        <a:latin typeface="Calibri"/>
                        <a:ea typeface="Calibri"/>
                        <a:cs typeface="Times New Roman"/>
                      </a:endParaRPr>
                    </a:p>
                  </a:txBody>
                  <a:tcPr marL="68580" marR="68580" marT="0" marB="0">
                    <a:lnR w="12700" cap="flat" cmpd="sng" algn="ctr">
                      <a:solidFill>
                        <a:schemeClr val="tx1"/>
                      </a:solidFill>
                      <a:prstDash val="solid"/>
                      <a:round/>
                      <a:headEnd type="none" w="med" len="med"/>
                      <a:tailEnd type="none" w="med" len="med"/>
                    </a:lnR>
                  </a:tcPr>
                </a:tc>
                <a:tc>
                  <a:txBody>
                    <a:bodyPr/>
                    <a:lstStyle/>
                    <a:p>
                      <a:pPr algn="ctr">
                        <a:lnSpc>
                          <a:spcPct val="115000"/>
                        </a:lnSpc>
                        <a:spcAft>
                          <a:spcPts val="0"/>
                        </a:spcAft>
                      </a:pPr>
                      <a:r>
                        <a:rPr lang="it-IT" sz="1400">
                          <a:effectLst/>
                        </a:rPr>
                        <a:t>44</a:t>
                      </a:r>
                      <a:endParaRPr lang="it-IT" sz="1400">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spcAft>
                          <a:spcPts val="0"/>
                        </a:spcAft>
                      </a:pPr>
                      <a:r>
                        <a:rPr lang="it-IT" sz="1400">
                          <a:effectLst/>
                        </a:rPr>
                        <a:t>---</a:t>
                      </a:r>
                      <a:endParaRPr lang="it-IT" sz="1400">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spcAft>
                          <a:spcPts val="0"/>
                        </a:spcAft>
                      </a:pPr>
                      <a:r>
                        <a:rPr lang="it-IT" sz="1400">
                          <a:effectLst/>
                        </a:rPr>
                        <a:t>62</a:t>
                      </a:r>
                      <a:endParaRPr lang="it-IT" sz="1400">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spcAft>
                          <a:spcPts val="0"/>
                        </a:spcAft>
                      </a:pPr>
                      <a:r>
                        <a:rPr lang="it-IT" sz="1400" dirty="0">
                          <a:effectLst/>
                        </a:rPr>
                        <a:t>97</a:t>
                      </a:r>
                      <a:endParaRPr lang="it-IT" sz="1400" dirty="0">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spcAft>
                          <a:spcPts val="0"/>
                        </a:spcAft>
                      </a:pPr>
                      <a:r>
                        <a:rPr lang="it-IT" sz="1400" dirty="0">
                          <a:effectLst/>
                        </a:rPr>
                        <a:t>77</a:t>
                      </a:r>
                      <a:endParaRPr lang="it-IT" sz="1400" dirty="0">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293369">
                <a:tc>
                  <a:txBody>
                    <a:bodyPr/>
                    <a:lstStyle/>
                    <a:p>
                      <a:pPr>
                        <a:lnSpc>
                          <a:spcPct val="115000"/>
                        </a:lnSpc>
                        <a:spcAft>
                          <a:spcPts val="0"/>
                        </a:spcAft>
                      </a:pPr>
                      <a:r>
                        <a:rPr lang="it-IT" sz="1400">
                          <a:effectLst/>
                        </a:rPr>
                        <a:t>Caserta</a:t>
                      </a:r>
                      <a:endParaRPr lang="it-IT" sz="1400">
                        <a:effectLst/>
                        <a:latin typeface="Calibri"/>
                        <a:ea typeface="Calibri"/>
                        <a:cs typeface="Times New Roman"/>
                      </a:endParaRPr>
                    </a:p>
                  </a:txBody>
                  <a:tcPr marL="68580" marR="68580" marT="0" marB="0">
                    <a:lnR w="12700" cap="flat" cmpd="sng" algn="ctr">
                      <a:solidFill>
                        <a:schemeClr val="tx1"/>
                      </a:solidFill>
                      <a:prstDash val="solid"/>
                      <a:round/>
                      <a:headEnd type="none" w="med" len="med"/>
                      <a:tailEnd type="none" w="med" len="med"/>
                    </a:lnR>
                  </a:tcPr>
                </a:tc>
                <a:tc>
                  <a:txBody>
                    <a:bodyPr/>
                    <a:lstStyle/>
                    <a:p>
                      <a:pPr algn="ctr">
                        <a:lnSpc>
                          <a:spcPct val="115000"/>
                        </a:lnSpc>
                        <a:spcAft>
                          <a:spcPts val="0"/>
                        </a:spcAft>
                      </a:pPr>
                      <a:r>
                        <a:rPr lang="it-IT" sz="1400">
                          <a:effectLst/>
                        </a:rPr>
                        <a:t>60</a:t>
                      </a:r>
                      <a:endParaRPr lang="it-IT" sz="1400">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spcAft>
                          <a:spcPts val="0"/>
                        </a:spcAft>
                      </a:pPr>
                      <a:r>
                        <a:rPr lang="it-IT" sz="1400">
                          <a:effectLst/>
                        </a:rPr>
                        <a:t>62</a:t>
                      </a:r>
                      <a:endParaRPr lang="it-IT" sz="1400">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spcAft>
                          <a:spcPts val="0"/>
                        </a:spcAft>
                      </a:pPr>
                      <a:r>
                        <a:rPr lang="it-IT" sz="1400">
                          <a:effectLst/>
                        </a:rPr>
                        <a:t>---</a:t>
                      </a:r>
                      <a:endParaRPr lang="it-IT" sz="1400">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spcAft>
                          <a:spcPts val="0"/>
                        </a:spcAft>
                      </a:pPr>
                      <a:r>
                        <a:rPr lang="it-IT" sz="1400" dirty="0">
                          <a:effectLst/>
                        </a:rPr>
                        <a:t> </a:t>
                      </a:r>
                      <a:endParaRPr lang="it-IT" sz="1400" dirty="0">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lnSpc>
                          <a:spcPct val="115000"/>
                        </a:lnSpc>
                        <a:spcAft>
                          <a:spcPts val="0"/>
                        </a:spcAft>
                      </a:pPr>
                      <a:r>
                        <a:rPr lang="it-IT" sz="1400" dirty="0">
                          <a:effectLst/>
                        </a:rPr>
                        <a:t>80</a:t>
                      </a:r>
                      <a:endParaRPr lang="it-IT" sz="1400" dirty="0">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293369">
                <a:tc>
                  <a:txBody>
                    <a:bodyPr/>
                    <a:lstStyle/>
                    <a:p>
                      <a:pPr>
                        <a:lnSpc>
                          <a:spcPct val="115000"/>
                        </a:lnSpc>
                        <a:spcAft>
                          <a:spcPts val="0"/>
                        </a:spcAft>
                      </a:pPr>
                      <a:r>
                        <a:rPr lang="it-IT" sz="1400">
                          <a:effectLst/>
                        </a:rPr>
                        <a:t>Napoli</a:t>
                      </a:r>
                      <a:endParaRPr lang="it-IT" sz="1400">
                        <a:effectLst/>
                        <a:latin typeface="Calibri"/>
                        <a:ea typeface="Calibri"/>
                        <a:cs typeface="Times New Roman"/>
                      </a:endParaRPr>
                    </a:p>
                  </a:txBody>
                  <a:tcPr marL="68580" marR="68580" marT="0" marB="0">
                    <a:lnR w="12700" cap="flat" cmpd="sng" algn="ctr">
                      <a:solidFill>
                        <a:schemeClr val="tx1"/>
                      </a:solidFill>
                      <a:prstDash val="solid"/>
                      <a:round/>
                      <a:headEnd type="none" w="med" len="med"/>
                      <a:tailEnd type="none" w="med" len="med"/>
                    </a:lnR>
                  </a:tcPr>
                </a:tc>
                <a:tc>
                  <a:txBody>
                    <a:bodyPr/>
                    <a:lstStyle/>
                    <a:p>
                      <a:pPr algn="ctr">
                        <a:lnSpc>
                          <a:spcPct val="115000"/>
                        </a:lnSpc>
                        <a:spcAft>
                          <a:spcPts val="0"/>
                        </a:spcAft>
                      </a:pPr>
                      <a:r>
                        <a:rPr lang="it-IT" sz="1400">
                          <a:effectLst/>
                        </a:rPr>
                        <a:t>58</a:t>
                      </a:r>
                      <a:endParaRPr lang="it-IT" sz="1400">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spcAft>
                          <a:spcPts val="0"/>
                        </a:spcAft>
                      </a:pPr>
                      <a:r>
                        <a:rPr lang="it-IT" sz="1400" dirty="0">
                          <a:effectLst/>
                        </a:rPr>
                        <a:t>97</a:t>
                      </a:r>
                      <a:endParaRPr lang="it-IT" sz="1400" dirty="0">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spcAft>
                          <a:spcPts val="0"/>
                        </a:spcAft>
                      </a:pPr>
                      <a:r>
                        <a:rPr lang="it-IT" sz="1400">
                          <a:effectLst/>
                        </a:rPr>
                        <a:t>33</a:t>
                      </a:r>
                      <a:endParaRPr lang="it-IT" sz="1400">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spcAft>
                          <a:spcPts val="0"/>
                        </a:spcAft>
                      </a:pPr>
                      <a:r>
                        <a:rPr lang="it-IT" sz="1400">
                          <a:effectLst/>
                        </a:rPr>
                        <a:t>---</a:t>
                      </a:r>
                      <a:endParaRPr lang="it-IT" sz="1400">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spcAft>
                          <a:spcPts val="0"/>
                        </a:spcAft>
                      </a:pPr>
                      <a:r>
                        <a:rPr lang="it-IT" sz="1400" dirty="0">
                          <a:effectLst/>
                        </a:rPr>
                        <a:t>54</a:t>
                      </a:r>
                      <a:endParaRPr lang="it-IT" sz="1400" dirty="0">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293369">
                <a:tc>
                  <a:txBody>
                    <a:bodyPr/>
                    <a:lstStyle/>
                    <a:p>
                      <a:pPr>
                        <a:lnSpc>
                          <a:spcPct val="115000"/>
                        </a:lnSpc>
                        <a:spcAft>
                          <a:spcPts val="0"/>
                        </a:spcAft>
                      </a:pPr>
                      <a:r>
                        <a:rPr lang="it-IT" sz="1400">
                          <a:effectLst/>
                        </a:rPr>
                        <a:t>Salerno</a:t>
                      </a:r>
                      <a:endParaRPr lang="it-IT" sz="1400">
                        <a:effectLst/>
                        <a:latin typeface="Calibri"/>
                        <a:ea typeface="Calibri"/>
                        <a:cs typeface="Times New Roman"/>
                      </a:endParaRPr>
                    </a:p>
                  </a:txBody>
                  <a:tcPr marL="68580" marR="68580" marT="0" marB="0">
                    <a:lnR w="12700" cap="flat" cmpd="sng" algn="ctr">
                      <a:solidFill>
                        <a:schemeClr val="tx1"/>
                      </a:solidFill>
                      <a:prstDash val="solid"/>
                      <a:round/>
                      <a:headEnd type="none" w="med" len="med"/>
                      <a:tailEnd type="none" w="med" len="med"/>
                    </a:lnR>
                  </a:tcPr>
                </a:tc>
                <a:tc>
                  <a:txBody>
                    <a:bodyPr/>
                    <a:lstStyle/>
                    <a:p>
                      <a:pPr algn="ctr">
                        <a:lnSpc>
                          <a:spcPct val="115000"/>
                        </a:lnSpc>
                        <a:spcAft>
                          <a:spcPts val="0"/>
                        </a:spcAft>
                      </a:pPr>
                      <a:r>
                        <a:rPr lang="it-IT" sz="1400" dirty="0">
                          <a:effectLst/>
                        </a:rPr>
                        <a:t> </a:t>
                      </a:r>
                      <a:endParaRPr lang="it-IT" sz="1400" dirty="0">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algn="ctr">
                        <a:lnSpc>
                          <a:spcPct val="115000"/>
                        </a:lnSpc>
                        <a:spcAft>
                          <a:spcPts val="0"/>
                        </a:spcAft>
                      </a:pPr>
                      <a:r>
                        <a:rPr lang="it-IT" sz="1400">
                          <a:effectLst/>
                        </a:rPr>
                        <a:t>77</a:t>
                      </a:r>
                      <a:endParaRPr lang="it-IT" sz="1400">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spcAft>
                          <a:spcPts val="0"/>
                        </a:spcAft>
                      </a:pPr>
                      <a:r>
                        <a:rPr lang="it-IT" sz="1400">
                          <a:effectLst/>
                        </a:rPr>
                        <a:t>80</a:t>
                      </a:r>
                      <a:endParaRPr lang="it-IT" sz="1400">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spcAft>
                          <a:spcPts val="0"/>
                        </a:spcAft>
                      </a:pPr>
                      <a:r>
                        <a:rPr lang="it-IT" sz="1400">
                          <a:effectLst/>
                        </a:rPr>
                        <a:t>54</a:t>
                      </a:r>
                      <a:endParaRPr lang="it-IT" sz="1400">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spcAft>
                          <a:spcPts val="0"/>
                        </a:spcAft>
                      </a:pPr>
                      <a:r>
                        <a:rPr lang="it-IT" sz="1400" dirty="0">
                          <a:effectLst/>
                        </a:rPr>
                        <a:t>---</a:t>
                      </a:r>
                      <a:endParaRPr lang="it-IT" sz="1400" dirty="0">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spTree>
    <p:extLst>
      <p:ext uri="{BB962C8B-B14F-4D97-AF65-F5344CB8AC3E}">
        <p14:creationId xmlns:p14="http://schemas.microsoft.com/office/powerpoint/2010/main" val="387298246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a:spLocks noChangeArrowheads="1"/>
          </p:cNvSpPr>
          <p:nvPr/>
        </p:nvSpPr>
        <p:spPr bwMode="auto">
          <a:xfrm>
            <a:off x="3305175" y="145415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chemeClr val="tx1"/>
              </a:solidFill>
              <a:effectLst/>
              <a:latin typeface="Arial" pitchFamily="34" charset="0"/>
              <a:cs typeface="Arial" pitchFamily="34" charset="0"/>
            </a:endParaRPr>
          </a:p>
        </p:txBody>
      </p:sp>
      <p:pic>
        <p:nvPicPr>
          <p:cNvPr id="5121" name="Immagine 1" descr="Descrizione: Risultati immagini per offert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476672"/>
            <a:ext cx="4104456" cy="5328592"/>
          </a:xfrm>
          <a:prstGeom prst="rect">
            <a:avLst/>
          </a:prstGeom>
          <a:noFill/>
          <a:extLst>
            <a:ext uri="{909E8E84-426E-40DD-AFC4-6F175D3DCCD1}">
              <a14:hiddenFill xmlns:a14="http://schemas.microsoft.com/office/drawing/2010/main">
                <a:solidFill>
                  <a:srgbClr val="FFFFFF"/>
                </a:solidFill>
              </a14:hiddenFill>
            </a:ext>
          </a:extLst>
        </p:spPr>
      </p:pic>
      <p:sp>
        <p:nvSpPr>
          <p:cNvPr id="6" name="Rettangolo 5"/>
          <p:cNvSpPr/>
          <p:nvPr/>
        </p:nvSpPr>
        <p:spPr>
          <a:xfrm>
            <a:off x="4355976" y="3573016"/>
            <a:ext cx="4572000" cy="2803140"/>
          </a:xfrm>
          <a:prstGeom prst="rect">
            <a:avLst/>
          </a:prstGeom>
        </p:spPr>
        <p:txBody>
          <a:bodyPr>
            <a:spAutoFit/>
          </a:bodyPr>
          <a:lstStyle/>
          <a:p>
            <a:pPr indent="111760">
              <a:lnSpc>
                <a:spcPct val="115000"/>
              </a:lnSpc>
              <a:spcAft>
                <a:spcPts val="0"/>
              </a:spcAft>
            </a:pPr>
            <a:r>
              <a:rPr lang="it-IT" sz="1400" dirty="0"/>
              <a:t>Causa influenza e allergia devi  acquistare una confezione </a:t>
            </a:r>
          </a:p>
          <a:p>
            <a:pPr indent="111760">
              <a:lnSpc>
                <a:spcPct val="115000"/>
              </a:lnSpc>
              <a:spcAft>
                <a:spcPts val="0"/>
              </a:spcAft>
            </a:pPr>
            <a:r>
              <a:rPr lang="it-IT" sz="1400" dirty="0"/>
              <a:t>dei seguenti prodotti :</a:t>
            </a:r>
          </a:p>
          <a:p>
            <a:pPr indent="111760">
              <a:lnSpc>
                <a:spcPct val="115000"/>
              </a:lnSpc>
              <a:spcAft>
                <a:spcPts val="0"/>
              </a:spcAft>
            </a:pPr>
            <a:r>
              <a:rPr lang="it-IT" sz="1400" dirty="0"/>
              <a:t>ENTEROGERMINA, RINAZINA, MOMENT, BENAGOL  e IMIDAZYL</a:t>
            </a:r>
          </a:p>
          <a:p>
            <a:pPr indent="111760">
              <a:lnSpc>
                <a:spcPct val="115000"/>
              </a:lnSpc>
              <a:spcAft>
                <a:spcPts val="0"/>
              </a:spcAft>
            </a:pPr>
            <a:r>
              <a:rPr lang="it-IT" sz="1400" dirty="0"/>
              <a:t>A1)  Dopo aver completato la tabella, calcola la spesa totale e quanto si risparmia rispetto al prezzo non scontato. </a:t>
            </a:r>
          </a:p>
          <a:p>
            <a:pPr indent="111760">
              <a:lnSpc>
                <a:spcPct val="115000"/>
              </a:lnSpc>
              <a:spcAft>
                <a:spcPts val="0"/>
              </a:spcAft>
            </a:pPr>
            <a:r>
              <a:rPr lang="it-IT" sz="1400" dirty="0"/>
              <a:t>A2) Determinare la percentuale di sconto per ciascun prodotto e la percentuale di sconto complessivo relativo alla spesa totale.</a:t>
            </a:r>
          </a:p>
          <a:p>
            <a:pPr indent="111760">
              <a:lnSpc>
                <a:spcPct val="115000"/>
              </a:lnSpc>
              <a:spcAft>
                <a:spcPts val="0"/>
              </a:spcAft>
            </a:pPr>
            <a:r>
              <a:rPr lang="it-IT" sz="1400" dirty="0"/>
              <a:t>A3)Confrontare la percentuale media con quella complessiva calcolata prima: cosa noti?</a:t>
            </a:r>
            <a:endParaRPr lang="it-IT" sz="1400" dirty="0">
              <a:ea typeface="Calibri"/>
              <a:cs typeface="Times New Roman"/>
            </a:endParaRPr>
          </a:p>
        </p:txBody>
      </p:sp>
      <p:graphicFrame>
        <p:nvGraphicFramePr>
          <p:cNvPr id="7" name="Tabella 6"/>
          <p:cNvGraphicFramePr>
            <a:graphicFrameLocks noGrp="1"/>
          </p:cNvGraphicFramePr>
          <p:nvPr>
            <p:extLst>
              <p:ext uri="{D42A27DB-BD31-4B8C-83A1-F6EECF244321}">
                <p14:modId xmlns:p14="http://schemas.microsoft.com/office/powerpoint/2010/main" val="3650498304"/>
              </p:ext>
            </p:extLst>
          </p:nvPr>
        </p:nvGraphicFramePr>
        <p:xfrm>
          <a:off x="4355976" y="548679"/>
          <a:ext cx="4536504" cy="2840314"/>
        </p:xfrm>
        <a:graphic>
          <a:graphicData uri="http://schemas.openxmlformats.org/drawingml/2006/table">
            <a:tbl>
              <a:tblPr firstRow="1" firstCol="1" bandRow="1">
                <a:tableStyleId>{5C22544A-7EE6-4342-B048-85BDC9FD1C3A}</a:tableStyleId>
              </a:tblPr>
              <a:tblGrid>
                <a:gridCol w="1631721"/>
                <a:gridCol w="1012058"/>
                <a:gridCol w="1012058"/>
                <a:gridCol w="880667"/>
              </a:tblGrid>
              <a:tr h="660538">
                <a:tc>
                  <a:txBody>
                    <a:bodyPr/>
                    <a:lstStyle/>
                    <a:p>
                      <a:pPr algn="ctr">
                        <a:lnSpc>
                          <a:spcPct val="115000"/>
                        </a:lnSpc>
                        <a:spcAft>
                          <a:spcPts val="0"/>
                        </a:spcAft>
                      </a:pPr>
                      <a:r>
                        <a:rPr lang="it-IT" sz="1000" dirty="0">
                          <a:effectLst/>
                        </a:rPr>
                        <a:t>Prodotto</a:t>
                      </a:r>
                      <a:endParaRPr lang="it-IT" sz="1100" dirty="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it-IT" sz="1000">
                          <a:effectLst/>
                        </a:rPr>
                        <a:t>Prezzo vero</a:t>
                      </a:r>
                      <a:endParaRPr lang="it-IT" sz="110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it-IT" sz="1000">
                          <a:effectLst/>
                        </a:rPr>
                        <a:t>Prezzo scontato</a:t>
                      </a:r>
                      <a:endParaRPr lang="it-IT" sz="1100">
                        <a:effectLst/>
                        <a:latin typeface="Calibri"/>
                        <a:ea typeface="Calibri"/>
                        <a:cs typeface="Times New Roman"/>
                      </a:endParaRPr>
                    </a:p>
                  </a:txBody>
                  <a:tcPr marL="68580" marR="68580" marT="0" marB="0" anchor="ctr"/>
                </a:tc>
                <a:tc>
                  <a:txBody>
                    <a:bodyPr/>
                    <a:lstStyle/>
                    <a:p>
                      <a:pPr algn="ctr">
                        <a:lnSpc>
                          <a:spcPct val="115000"/>
                        </a:lnSpc>
                        <a:spcAft>
                          <a:spcPts val="0"/>
                        </a:spcAft>
                        <a:tabLst>
                          <a:tab pos="561975" algn="l"/>
                        </a:tabLst>
                      </a:pPr>
                      <a:r>
                        <a:rPr lang="it-IT" sz="1000">
                          <a:effectLst/>
                        </a:rPr>
                        <a:t>% Sconto</a:t>
                      </a:r>
                      <a:endParaRPr lang="it-IT" sz="1100">
                        <a:effectLst/>
                        <a:latin typeface="Calibri"/>
                        <a:ea typeface="Calibri"/>
                        <a:cs typeface="Times New Roman"/>
                      </a:endParaRPr>
                    </a:p>
                  </a:txBody>
                  <a:tcPr marL="68580" marR="68580" marT="0" marB="0" anchor="ctr"/>
                </a:tc>
              </a:tr>
              <a:tr h="363296">
                <a:tc>
                  <a:txBody>
                    <a:bodyPr/>
                    <a:lstStyle/>
                    <a:p>
                      <a:pPr algn="l">
                        <a:lnSpc>
                          <a:spcPct val="115000"/>
                        </a:lnSpc>
                        <a:spcAft>
                          <a:spcPts val="0"/>
                        </a:spcAft>
                      </a:pPr>
                      <a:r>
                        <a:rPr lang="it-IT" sz="1200" dirty="0">
                          <a:effectLst/>
                        </a:rPr>
                        <a:t>ENTEROGERMINA</a:t>
                      </a:r>
                      <a:endParaRPr lang="it-IT" sz="1200" dirty="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it-IT" sz="1200" cap="all" dirty="0">
                          <a:effectLst/>
                        </a:rPr>
                        <a:t>€  </a:t>
                      </a:r>
                      <a:r>
                        <a:rPr lang="it-IT" sz="1200" dirty="0">
                          <a:effectLst/>
                        </a:rPr>
                        <a:t>13,50</a:t>
                      </a:r>
                      <a:endParaRPr lang="it-IT" sz="1200" dirty="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it-IT" sz="1100" dirty="0">
                          <a:effectLst/>
                        </a:rPr>
                        <a:t> </a:t>
                      </a:r>
                      <a:endParaRPr lang="it-IT" sz="1100" dirty="0">
                        <a:effectLst/>
                        <a:latin typeface="Calibri"/>
                        <a:ea typeface="Calibri"/>
                        <a:cs typeface="Times New Roman"/>
                      </a:endParaRPr>
                    </a:p>
                  </a:txBody>
                  <a:tcPr marL="68580" marR="68580" marT="0" marB="0" anchor="ctr"/>
                </a:tc>
                <a:tc>
                  <a:txBody>
                    <a:bodyPr/>
                    <a:lstStyle/>
                    <a:p>
                      <a:pPr marR="111125" algn="ctr">
                        <a:lnSpc>
                          <a:spcPct val="115000"/>
                        </a:lnSpc>
                        <a:spcAft>
                          <a:spcPts val="0"/>
                        </a:spcAft>
                      </a:pPr>
                      <a:r>
                        <a:rPr lang="it-IT" sz="1100">
                          <a:effectLst/>
                        </a:rPr>
                        <a:t> </a:t>
                      </a:r>
                      <a:endParaRPr lang="it-IT" sz="1100">
                        <a:effectLst/>
                        <a:latin typeface="Calibri"/>
                        <a:ea typeface="Calibri"/>
                        <a:cs typeface="Times New Roman"/>
                      </a:endParaRPr>
                    </a:p>
                  </a:txBody>
                  <a:tcPr marL="68580" marR="68580" marT="0" marB="0"/>
                </a:tc>
              </a:tr>
              <a:tr h="363296">
                <a:tc>
                  <a:txBody>
                    <a:bodyPr/>
                    <a:lstStyle/>
                    <a:p>
                      <a:pPr algn="l">
                        <a:lnSpc>
                          <a:spcPct val="115000"/>
                        </a:lnSpc>
                        <a:spcAft>
                          <a:spcPts val="0"/>
                        </a:spcAft>
                      </a:pPr>
                      <a:r>
                        <a:rPr lang="it-IT" sz="1200" dirty="0">
                          <a:effectLst/>
                        </a:rPr>
                        <a:t>RINAZINA</a:t>
                      </a:r>
                      <a:endParaRPr lang="it-IT" sz="1200" dirty="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it-IT" sz="1200" cap="all" dirty="0">
                          <a:effectLst/>
                        </a:rPr>
                        <a:t>€    </a:t>
                      </a:r>
                      <a:r>
                        <a:rPr lang="it-IT" sz="1200" dirty="0">
                          <a:effectLst/>
                        </a:rPr>
                        <a:t>7,65</a:t>
                      </a:r>
                      <a:endParaRPr lang="it-IT" sz="1200" dirty="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it-IT" sz="1100">
                          <a:effectLst/>
                        </a:rPr>
                        <a:t> </a:t>
                      </a:r>
                      <a:endParaRPr lang="it-IT" sz="1100">
                        <a:effectLst/>
                        <a:latin typeface="Calibri"/>
                        <a:ea typeface="Calibri"/>
                        <a:cs typeface="Times New Roman"/>
                      </a:endParaRPr>
                    </a:p>
                  </a:txBody>
                  <a:tcPr marL="68580" marR="68580" marT="0" marB="0" anchor="ctr"/>
                </a:tc>
                <a:tc>
                  <a:txBody>
                    <a:bodyPr/>
                    <a:lstStyle/>
                    <a:p>
                      <a:pPr marR="111125" algn="ctr">
                        <a:lnSpc>
                          <a:spcPct val="115000"/>
                        </a:lnSpc>
                        <a:spcAft>
                          <a:spcPts val="0"/>
                        </a:spcAft>
                      </a:pPr>
                      <a:r>
                        <a:rPr lang="it-IT" sz="1100">
                          <a:effectLst/>
                        </a:rPr>
                        <a:t> </a:t>
                      </a:r>
                      <a:endParaRPr lang="it-IT" sz="1100">
                        <a:effectLst/>
                        <a:latin typeface="Calibri"/>
                        <a:ea typeface="Calibri"/>
                        <a:cs typeface="Times New Roman"/>
                      </a:endParaRPr>
                    </a:p>
                  </a:txBody>
                  <a:tcPr marL="68580" marR="68580" marT="0" marB="0"/>
                </a:tc>
              </a:tr>
              <a:tr h="363296">
                <a:tc>
                  <a:txBody>
                    <a:bodyPr/>
                    <a:lstStyle/>
                    <a:p>
                      <a:pPr algn="l">
                        <a:lnSpc>
                          <a:spcPct val="115000"/>
                        </a:lnSpc>
                        <a:spcAft>
                          <a:spcPts val="0"/>
                        </a:spcAft>
                      </a:pPr>
                      <a:r>
                        <a:rPr lang="it-IT" sz="1200">
                          <a:effectLst/>
                        </a:rPr>
                        <a:t>MOMENT</a:t>
                      </a:r>
                      <a:endParaRPr lang="it-IT" sz="120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it-IT" sz="1200" cap="all" dirty="0">
                          <a:effectLst/>
                        </a:rPr>
                        <a:t>€    </a:t>
                      </a:r>
                      <a:r>
                        <a:rPr lang="it-IT" sz="1200" dirty="0">
                          <a:effectLst/>
                        </a:rPr>
                        <a:t>8,65</a:t>
                      </a:r>
                      <a:endParaRPr lang="it-IT" sz="1200" dirty="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it-IT" sz="1100">
                          <a:effectLst/>
                        </a:rPr>
                        <a:t> </a:t>
                      </a:r>
                      <a:endParaRPr lang="it-IT" sz="1100">
                        <a:effectLst/>
                        <a:latin typeface="Calibri"/>
                        <a:ea typeface="Calibri"/>
                        <a:cs typeface="Times New Roman"/>
                      </a:endParaRPr>
                    </a:p>
                  </a:txBody>
                  <a:tcPr marL="68580" marR="68580" marT="0" marB="0" anchor="ctr"/>
                </a:tc>
                <a:tc>
                  <a:txBody>
                    <a:bodyPr/>
                    <a:lstStyle/>
                    <a:p>
                      <a:pPr marR="111125" algn="ctr">
                        <a:lnSpc>
                          <a:spcPct val="115000"/>
                        </a:lnSpc>
                        <a:spcAft>
                          <a:spcPts val="0"/>
                        </a:spcAft>
                      </a:pPr>
                      <a:r>
                        <a:rPr lang="it-IT" sz="1100">
                          <a:effectLst/>
                        </a:rPr>
                        <a:t> </a:t>
                      </a:r>
                      <a:endParaRPr lang="it-IT" sz="1100">
                        <a:effectLst/>
                        <a:latin typeface="Calibri"/>
                        <a:ea typeface="Calibri"/>
                        <a:cs typeface="Times New Roman"/>
                      </a:endParaRPr>
                    </a:p>
                  </a:txBody>
                  <a:tcPr marL="68580" marR="68580" marT="0" marB="0"/>
                </a:tc>
              </a:tr>
              <a:tr h="363296">
                <a:tc>
                  <a:txBody>
                    <a:bodyPr/>
                    <a:lstStyle/>
                    <a:p>
                      <a:pPr algn="l">
                        <a:lnSpc>
                          <a:spcPct val="115000"/>
                        </a:lnSpc>
                        <a:spcAft>
                          <a:spcPts val="0"/>
                        </a:spcAft>
                      </a:pPr>
                      <a:r>
                        <a:rPr lang="it-IT" sz="1200">
                          <a:effectLst/>
                        </a:rPr>
                        <a:t>BENAGOL</a:t>
                      </a:r>
                      <a:endParaRPr lang="it-IT" sz="120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it-IT" sz="1200" cap="all" dirty="0">
                          <a:effectLst/>
                        </a:rPr>
                        <a:t>€    </a:t>
                      </a:r>
                      <a:r>
                        <a:rPr lang="it-IT" sz="1200" dirty="0">
                          <a:effectLst/>
                        </a:rPr>
                        <a:t>6,20</a:t>
                      </a:r>
                      <a:endParaRPr lang="it-IT" sz="1200" dirty="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it-IT" sz="1100">
                          <a:effectLst/>
                        </a:rPr>
                        <a:t> </a:t>
                      </a:r>
                      <a:endParaRPr lang="it-IT" sz="1100">
                        <a:effectLst/>
                        <a:latin typeface="Calibri"/>
                        <a:ea typeface="Calibri"/>
                        <a:cs typeface="Times New Roman"/>
                      </a:endParaRPr>
                    </a:p>
                  </a:txBody>
                  <a:tcPr marL="68580" marR="68580" marT="0" marB="0" anchor="ctr"/>
                </a:tc>
                <a:tc>
                  <a:txBody>
                    <a:bodyPr/>
                    <a:lstStyle/>
                    <a:p>
                      <a:pPr marR="111125" algn="ctr">
                        <a:lnSpc>
                          <a:spcPct val="115000"/>
                        </a:lnSpc>
                        <a:spcAft>
                          <a:spcPts val="0"/>
                        </a:spcAft>
                      </a:pPr>
                      <a:r>
                        <a:rPr lang="it-IT" sz="1100">
                          <a:effectLst/>
                        </a:rPr>
                        <a:t> </a:t>
                      </a:r>
                      <a:endParaRPr lang="it-IT" sz="1100">
                        <a:effectLst/>
                        <a:latin typeface="Calibri"/>
                        <a:ea typeface="Calibri"/>
                        <a:cs typeface="Times New Roman"/>
                      </a:endParaRPr>
                    </a:p>
                  </a:txBody>
                  <a:tcPr marL="68580" marR="68580" marT="0" marB="0"/>
                </a:tc>
              </a:tr>
              <a:tr h="363296">
                <a:tc>
                  <a:txBody>
                    <a:bodyPr/>
                    <a:lstStyle/>
                    <a:p>
                      <a:pPr algn="l">
                        <a:lnSpc>
                          <a:spcPct val="115000"/>
                        </a:lnSpc>
                        <a:spcAft>
                          <a:spcPts val="0"/>
                        </a:spcAft>
                      </a:pPr>
                      <a:r>
                        <a:rPr lang="it-IT" sz="1200">
                          <a:effectLst/>
                        </a:rPr>
                        <a:t>IMIDAZYL</a:t>
                      </a:r>
                      <a:endParaRPr lang="it-IT" sz="120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it-IT" sz="1200" cap="all" dirty="0">
                          <a:effectLst/>
                        </a:rPr>
                        <a:t>€    </a:t>
                      </a:r>
                      <a:r>
                        <a:rPr lang="it-IT" sz="1200" dirty="0">
                          <a:effectLst/>
                        </a:rPr>
                        <a:t>7,70</a:t>
                      </a:r>
                      <a:endParaRPr lang="it-IT" sz="1200" dirty="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it-IT" sz="1100">
                          <a:effectLst/>
                        </a:rPr>
                        <a:t> </a:t>
                      </a:r>
                      <a:endParaRPr lang="it-IT" sz="1100">
                        <a:effectLst/>
                        <a:latin typeface="Calibri"/>
                        <a:ea typeface="Calibri"/>
                        <a:cs typeface="Times New Roman"/>
                      </a:endParaRPr>
                    </a:p>
                  </a:txBody>
                  <a:tcPr marL="68580" marR="68580" marT="0" marB="0" anchor="ctr"/>
                </a:tc>
                <a:tc>
                  <a:txBody>
                    <a:bodyPr/>
                    <a:lstStyle/>
                    <a:p>
                      <a:pPr marR="111125" algn="ctr">
                        <a:lnSpc>
                          <a:spcPct val="115000"/>
                        </a:lnSpc>
                        <a:spcAft>
                          <a:spcPts val="0"/>
                        </a:spcAft>
                      </a:pPr>
                      <a:r>
                        <a:rPr lang="it-IT" sz="1100">
                          <a:effectLst/>
                        </a:rPr>
                        <a:t> </a:t>
                      </a:r>
                      <a:endParaRPr lang="it-IT" sz="1100">
                        <a:effectLst/>
                        <a:latin typeface="Calibri"/>
                        <a:ea typeface="Calibri"/>
                        <a:cs typeface="Times New Roman"/>
                      </a:endParaRPr>
                    </a:p>
                  </a:txBody>
                  <a:tcPr marL="68580" marR="68580" marT="0" marB="0"/>
                </a:tc>
              </a:tr>
              <a:tr h="363296">
                <a:tc>
                  <a:txBody>
                    <a:bodyPr/>
                    <a:lstStyle/>
                    <a:p>
                      <a:pPr algn="l">
                        <a:lnSpc>
                          <a:spcPct val="115000"/>
                        </a:lnSpc>
                        <a:spcAft>
                          <a:spcPts val="0"/>
                        </a:spcAft>
                      </a:pPr>
                      <a:r>
                        <a:rPr lang="it-IT" sz="1100" dirty="0" smtClean="0">
                          <a:effectLst/>
                        </a:rPr>
                        <a:t> </a:t>
                      </a:r>
                      <a:endParaRPr lang="it-IT" sz="1100" dirty="0">
                        <a:effectLst/>
                        <a:latin typeface="Calibri"/>
                        <a:ea typeface="Calibri"/>
                        <a:cs typeface="Times New Roman"/>
                      </a:endParaRPr>
                    </a:p>
                  </a:txBody>
                  <a:tcPr marL="68580" marR="68580" marT="0" marB="0"/>
                </a:tc>
                <a:tc>
                  <a:txBody>
                    <a:bodyPr/>
                    <a:lstStyle/>
                    <a:p>
                      <a:pPr algn="ctr">
                        <a:lnSpc>
                          <a:spcPct val="115000"/>
                        </a:lnSpc>
                        <a:spcAft>
                          <a:spcPts val="0"/>
                        </a:spcAft>
                      </a:pPr>
                      <a:r>
                        <a:rPr lang="it-IT" sz="1100" smtClean="0">
                          <a:effectLst/>
                        </a:rPr>
                        <a:t> </a:t>
                      </a:r>
                      <a:endParaRPr lang="it-IT" sz="1100" dirty="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it-IT" sz="1100" smtClean="0">
                          <a:effectLst/>
                        </a:rPr>
                        <a:t> </a:t>
                      </a:r>
                      <a:endParaRPr lang="it-IT" sz="1100" dirty="0">
                        <a:effectLst/>
                        <a:latin typeface="Calibri"/>
                        <a:ea typeface="Calibri"/>
                        <a:cs typeface="Times New Roman"/>
                      </a:endParaRPr>
                    </a:p>
                  </a:txBody>
                  <a:tcPr marL="68580" marR="68580" marT="0" marB="0" anchor="ctr"/>
                </a:tc>
                <a:tc>
                  <a:txBody>
                    <a:bodyPr/>
                    <a:lstStyle/>
                    <a:p>
                      <a:pPr marR="111125" algn="ctr">
                        <a:lnSpc>
                          <a:spcPct val="115000"/>
                        </a:lnSpc>
                        <a:spcAft>
                          <a:spcPts val="0"/>
                        </a:spcAft>
                      </a:pPr>
                      <a:r>
                        <a:rPr lang="it-IT" sz="1100" dirty="0" smtClean="0">
                          <a:effectLst/>
                        </a:rPr>
                        <a:t> </a:t>
                      </a:r>
                      <a:endParaRPr lang="it-IT" sz="1100" dirty="0">
                        <a:effectLst/>
                        <a:latin typeface="Calibri"/>
                        <a:ea typeface="Calibri"/>
                        <a:cs typeface="Times New Roman"/>
                      </a:endParaRPr>
                    </a:p>
                  </a:txBody>
                  <a:tcPr marL="68580" marR="68580" marT="0" marB="0"/>
                </a:tc>
              </a:tr>
            </a:tbl>
          </a:graphicData>
        </a:graphic>
      </p:graphicFrame>
    </p:spTree>
    <p:extLst>
      <p:ext uri="{BB962C8B-B14F-4D97-AF65-F5344CB8AC3E}">
        <p14:creationId xmlns:p14="http://schemas.microsoft.com/office/powerpoint/2010/main" val="216782365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4" name="Segnaposto contenuto 3"/>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07504" y="260648"/>
            <a:ext cx="9036496" cy="4464496"/>
          </a:xfrm>
          <a:prstGeom prst="rect">
            <a:avLst/>
          </a:prstGeom>
          <a:noFill/>
          <a:ln>
            <a:noFill/>
          </a:ln>
        </p:spPr>
      </p:pic>
      <p:sp>
        <p:nvSpPr>
          <p:cNvPr id="5" name="Rettangolo 4"/>
          <p:cNvSpPr/>
          <p:nvPr/>
        </p:nvSpPr>
        <p:spPr>
          <a:xfrm>
            <a:off x="732138" y="4725144"/>
            <a:ext cx="7308304" cy="1754326"/>
          </a:xfrm>
          <a:prstGeom prst="rect">
            <a:avLst/>
          </a:prstGeom>
        </p:spPr>
        <p:txBody>
          <a:bodyPr wrap="square">
            <a:spAutoFit/>
          </a:bodyPr>
          <a:lstStyle/>
          <a:p>
            <a:pPr lvl="0"/>
            <a:r>
              <a:rPr lang="it-IT" dirty="0"/>
              <a:t>Completare il quadro riempiendo gli spazi gialli</a:t>
            </a:r>
          </a:p>
          <a:p>
            <a:pPr lvl="0"/>
            <a:r>
              <a:rPr lang="it-IT" dirty="0"/>
              <a:t>Quale gruppo editoriale ha operato il minor numero di licenziamenti</a:t>
            </a:r>
          </a:p>
          <a:p>
            <a:pPr lvl="0"/>
            <a:r>
              <a:rPr lang="it-IT" dirty="0"/>
              <a:t>Quale percentuale di tagli ha effettuato il gruppo RCS</a:t>
            </a:r>
          </a:p>
          <a:p>
            <a:pPr lvl="0"/>
            <a:r>
              <a:rPr lang="it-IT" dirty="0"/>
              <a:t>Quale gruppo ha la minore percentuale di tagli del personale</a:t>
            </a:r>
          </a:p>
          <a:p>
            <a:r>
              <a:rPr lang="it-IT" dirty="0"/>
              <a:t>Rappresentare con un istogramma la distribuzione del personale nelle varie aziende nel 2013</a:t>
            </a:r>
          </a:p>
        </p:txBody>
      </p:sp>
    </p:spTree>
    <p:extLst>
      <p:ext uri="{BB962C8B-B14F-4D97-AF65-F5344CB8AC3E}">
        <p14:creationId xmlns:p14="http://schemas.microsoft.com/office/powerpoint/2010/main" val="427690687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2627784" y="116632"/>
            <a:ext cx="5882480" cy="6443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CasellaDiTesto 1"/>
          <p:cNvSpPr txBox="1"/>
          <p:nvPr/>
        </p:nvSpPr>
        <p:spPr>
          <a:xfrm>
            <a:off x="392885" y="2996952"/>
            <a:ext cx="2088232" cy="369332"/>
          </a:xfrm>
          <a:prstGeom prst="rect">
            <a:avLst/>
          </a:prstGeom>
          <a:noFill/>
        </p:spPr>
        <p:txBody>
          <a:bodyPr wrap="square" rtlCol="0">
            <a:spAutoFit/>
          </a:bodyPr>
          <a:lstStyle/>
          <a:p>
            <a:r>
              <a:rPr lang="it-IT" dirty="0" smtClean="0"/>
              <a:t>Staffetta creativa</a:t>
            </a:r>
            <a:endParaRPr lang="it-IT" dirty="0"/>
          </a:p>
        </p:txBody>
      </p:sp>
    </p:spTree>
    <p:extLst>
      <p:ext uri="{BB962C8B-B14F-4D97-AF65-F5344CB8AC3E}">
        <p14:creationId xmlns:p14="http://schemas.microsoft.com/office/powerpoint/2010/main" val="296442220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Oggetto 9"/>
          <p:cNvGraphicFramePr>
            <a:graphicFrameLocks noChangeAspect="1"/>
          </p:cNvGraphicFramePr>
          <p:nvPr>
            <p:extLst>
              <p:ext uri="{D42A27DB-BD31-4B8C-83A1-F6EECF244321}">
                <p14:modId xmlns:p14="http://schemas.microsoft.com/office/powerpoint/2010/main" val="137036656"/>
              </p:ext>
            </p:extLst>
          </p:nvPr>
        </p:nvGraphicFramePr>
        <p:xfrm>
          <a:off x="11241" y="741083"/>
          <a:ext cx="4056703" cy="3263981"/>
        </p:xfrm>
        <a:graphic>
          <a:graphicData uri="http://schemas.openxmlformats.org/presentationml/2006/ole">
            <mc:AlternateContent xmlns:mc="http://schemas.openxmlformats.org/markup-compatibility/2006">
              <mc:Choice xmlns:v="urn:schemas-microsoft-com:vml" Requires="v">
                <p:oleObj spid="_x0000_s7191" name="Immagine bitmap" r:id="rId3" imgW="5087060" imgH="3343742" progId="Paint.Picture">
                  <p:embed/>
                </p:oleObj>
              </mc:Choice>
              <mc:Fallback>
                <p:oleObj name="Immagine bitmap" r:id="rId3" imgW="5087060" imgH="3343742" progId="Paint.Picture">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241" y="741083"/>
                        <a:ext cx="4056703" cy="3263981"/>
                      </a:xfrm>
                      <a:prstGeom prst="rect">
                        <a:avLst/>
                      </a:prstGeom>
                      <a:noFill/>
                    </p:spPr>
                  </p:pic>
                </p:oleObj>
              </mc:Fallback>
            </mc:AlternateContent>
          </a:graphicData>
        </a:graphic>
      </p:graphicFrame>
      <p:pic>
        <p:nvPicPr>
          <p:cNvPr id="2053" name="Immagine 1" descr="Descrizione: Risultati immagini per etichette nutrizionali"/>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418" y="4439794"/>
            <a:ext cx="4067944" cy="2352675"/>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7"/>
          <p:cNvSpPr>
            <a:spLocks noChangeArrowheads="1"/>
          </p:cNvSpPr>
          <p:nvPr/>
        </p:nvSpPr>
        <p:spPr bwMode="auto">
          <a:xfrm>
            <a:off x="1176048" y="47909"/>
            <a:ext cx="6791904"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algn="ctr" fontAlgn="base">
              <a:spcBef>
                <a:spcPct val="0"/>
              </a:spcBef>
              <a:spcAft>
                <a:spcPct val="0"/>
              </a:spcAft>
            </a:pPr>
            <a:r>
              <a:rPr kumimoji="0" lang="it-IT" sz="2200" b="1" i="1" u="none" strike="noStrike" cap="none" normalizeH="0" baseline="0" dirty="0" smtClean="0">
                <a:ln>
                  <a:noFill/>
                </a:ln>
                <a:solidFill>
                  <a:srgbClr val="17365D"/>
                </a:solidFill>
                <a:effectLst/>
                <a:latin typeface="Calibri" pitchFamily="34" charset="0"/>
                <a:ea typeface="Calibri" pitchFamily="34" charset="0"/>
                <a:cs typeface="Times New Roman" pitchFamily="18" charset="0"/>
              </a:rPr>
              <a:t>Classe 5°  Scuola di base                       prova sfida</a:t>
            </a:r>
            <a:endParaRPr kumimoji="0" lang="it-IT"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6" name="Rectangle 1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it-IT"/>
          </a:p>
        </p:txBody>
      </p:sp>
      <p:sp>
        <p:nvSpPr>
          <p:cNvPr id="17" name="Rectangle 13"/>
          <p:cNvSpPr>
            <a:spLocks noChangeArrowheads="1"/>
          </p:cNvSpPr>
          <p:nvPr/>
        </p:nvSpPr>
        <p:spPr bwMode="auto">
          <a:xfrm>
            <a:off x="4091362" y="4331067"/>
            <a:ext cx="4878585" cy="22467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sz="1400" b="1" i="0" u="none" strike="noStrike" cap="none" normalizeH="0" baseline="0" dirty="0" smtClean="0">
                <a:ln>
                  <a:noFill/>
                </a:ln>
                <a:solidFill>
                  <a:srgbClr val="17365D"/>
                </a:solidFill>
                <a:effectLst/>
                <a:ea typeface="Calibri" pitchFamily="34" charset="0"/>
                <a:cs typeface="Times New Roman" pitchFamily="18" charset="0"/>
              </a:rPr>
              <a:t>Aldo, a colazione, ha mangiato 2 delle 6 merendine, confezionate singolarmente, contenute  nella confezione che presenta questa etichetta stampata sul retro.</a:t>
            </a:r>
            <a:endParaRPr kumimoji="0" lang="it-IT" sz="1400" b="0" i="0" u="none" strike="noStrike" cap="none" normalizeH="0" baseline="0" dirty="0" smtClean="0">
              <a:ln>
                <a:noFill/>
              </a:ln>
              <a:solidFill>
                <a:schemeClr val="tx1"/>
              </a:solidFill>
              <a:effectLs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it-IT" sz="1400" b="0" i="0" u="none" strike="noStrike" cap="none" normalizeH="0" baseline="0" dirty="0" smtClean="0">
                <a:ln>
                  <a:noFill/>
                </a:ln>
                <a:solidFill>
                  <a:schemeClr val="tx1"/>
                </a:solidFill>
                <a:effectLst/>
                <a:ea typeface="Calibri" pitchFamily="34" charset="0"/>
                <a:cs typeface="Times New Roman" pitchFamily="18" charset="0"/>
              </a:rPr>
              <a:t> </a:t>
            </a:r>
            <a:endParaRPr kumimoji="0" lang="it-IT" sz="1400" b="0" i="0" u="none" strike="noStrike" cap="none" normalizeH="0" baseline="0" dirty="0" smtClean="0">
              <a:ln>
                <a:noFill/>
              </a:ln>
              <a:solidFill>
                <a:schemeClr val="tx1"/>
              </a:solidFill>
              <a:effectLs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it-IT" sz="1400" b="0" i="0" u="none" strike="noStrike" cap="none" normalizeH="0" baseline="0" dirty="0" smtClean="0">
                <a:ln>
                  <a:noFill/>
                </a:ln>
                <a:solidFill>
                  <a:srgbClr val="17365D"/>
                </a:solidFill>
                <a:effectLst/>
                <a:ea typeface="Calibri" pitchFamily="34" charset="0"/>
                <a:cs typeface="Times New Roman" pitchFamily="18" charset="0"/>
              </a:rPr>
              <a:t>Quanti grammi di proteine ha assunto?                                            ..........................</a:t>
            </a:r>
            <a:endParaRPr kumimoji="0" lang="it-IT" sz="1400" b="0" i="0" u="none" strike="noStrike" cap="none" normalizeH="0" baseline="0" dirty="0" smtClean="0">
              <a:ln>
                <a:noFill/>
              </a:ln>
              <a:solidFill>
                <a:schemeClr val="tx1"/>
              </a:solidFill>
              <a:effectLs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it-IT" sz="1400" b="0" i="0" u="none" strike="noStrike" cap="none" normalizeH="0" baseline="0" dirty="0" smtClean="0">
                <a:ln>
                  <a:noFill/>
                </a:ln>
                <a:solidFill>
                  <a:srgbClr val="17365D"/>
                </a:solidFill>
                <a:effectLst/>
                <a:ea typeface="Calibri" pitchFamily="34" charset="0"/>
                <a:cs typeface="Times New Roman" pitchFamily="18" charset="0"/>
              </a:rPr>
              <a:t>Quanti grammi di grassi saturi ha assunto?                                 ....…………………</a:t>
            </a:r>
            <a:endParaRPr kumimoji="0" lang="it-IT" sz="1400" b="0" i="0" u="none" strike="noStrike" cap="none" normalizeH="0" baseline="0" dirty="0" smtClean="0">
              <a:ln>
                <a:noFill/>
              </a:ln>
              <a:solidFill>
                <a:schemeClr val="tx1"/>
              </a:solidFill>
              <a:effectLs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it-IT" sz="1400" b="0" i="0" u="none" strike="noStrike" cap="none" normalizeH="0" baseline="0" dirty="0" smtClean="0">
                <a:ln>
                  <a:noFill/>
                </a:ln>
                <a:solidFill>
                  <a:srgbClr val="17365D"/>
                </a:solidFill>
                <a:effectLst/>
                <a:ea typeface="Calibri" pitchFamily="34" charset="0"/>
                <a:cs typeface="Times New Roman" pitchFamily="18" charset="0"/>
              </a:rPr>
              <a:t>Se la confezione costa € 3,60 qual è il costo della  colazione?     ..……………………</a:t>
            </a:r>
            <a:endParaRPr kumimoji="0" lang="it-IT" sz="1400" b="0" i="0" u="none" strike="noStrike" cap="none" normalizeH="0" baseline="0" dirty="0" smtClean="0">
              <a:ln>
                <a:noFill/>
              </a:ln>
              <a:solidFill>
                <a:schemeClr val="tx1"/>
              </a:solidFill>
              <a:effectLst/>
              <a:cs typeface="Arial" pitchFamily="34" charset="0"/>
            </a:endParaRPr>
          </a:p>
        </p:txBody>
      </p:sp>
      <p:sp>
        <p:nvSpPr>
          <p:cNvPr id="18" name="Rettangolo 17"/>
          <p:cNvSpPr/>
          <p:nvPr/>
        </p:nvSpPr>
        <p:spPr>
          <a:xfrm>
            <a:off x="4060151" y="1124744"/>
            <a:ext cx="4895944" cy="2746906"/>
          </a:xfrm>
          <a:prstGeom prst="rect">
            <a:avLst/>
          </a:prstGeom>
        </p:spPr>
        <p:txBody>
          <a:bodyPr wrap="square">
            <a:spAutoFit/>
          </a:bodyPr>
          <a:lstStyle/>
          <a:p>
            <a:pPr marL="201295" indent="-90170">
              <a:lnSpc>
                <a:spcPct val="150000"/>
              </a:lnSpc>
              <a:spcAft>
                <a:spcPts val="600"/>
              </a:spcAft>
            </a:pPr>
            <a:r>
              <a:rPr lang="it-IT" sz="1400" b="1" dirty="0" smtClean="0">
                <a:solidFill>
                  <a:schemeClr val="tx2"/>
                </a:solidFill>
                <a:effectLst/>
              </a:rPr>
              <a:t>La famiglia Rossi è composta da 2 adulti e 3 bambini di età inferiore ai 12 anni.</a:t>
            </a:r>
          </a:p>
          <a:p>
            <a:pPr marL="342900" lvl="0" indent="-342900">
              <a:spcAft>
                <a:spcPts val="300"/>
              </a:spcAft>
              <a:buFont typeface="+mj-lt"/>
              <a:buAutoNum type="arabicParenR"/>
            </a:pPr>
            <a:r>
              <a:rPr lang="it-IT" sz="1400" dirty="0" smtClean="0">
                <a:solidFill>
                  <a:schemeClr val="tx2"/>
                </a:solidFill>
                <a:effectLst/>
              </a:rPr>
              <a:t>Quanto spende la famiglia aderendo all’intera proposta?     ..........................</a:t>
            </a:r>
          </a:p>
          <a:p>
            <a:pPr marL="342900" lvl="0" indent="-342900">
              <a:spcAft>
                <a:spcPts val="300"/>
              </a:spcAft>
              <a:buFont typeface="+mj-lt"/>
              <a:buAutoNum type="arabicParenR"/>
            </a:pPr>
            <a:r>
              <a:rPr lang="it-IT" sz="1400" dirty="0" smtClean="0">
                <a:solidFill>
                  <a:schemeClr val="tx2"/>
                </a:solidFill>
                <a:effectLst/>
              </a:rPr>
              <a:t>Quanto spende per noleggiare le biciclette?                            ....…………………</a:t>
            </a:r>
          </a:p>
          <a:p>
            <a:pPr marL="342900" lvl="0" indent="-342900">
              <a:spcAft>
                <a:spcPts val="300"/>
              </a:spcAft>
              <a:buFont typeface="+mj-lt"/>
              <a:buAutoNum type="arabicParenR"/>
            </a:pPr>
            <a:r>
              <a:rPr lang="it-IT" sz="1400" dirty="0" smtClean="0">
                <a:solidFill>
                  <a:schemeClr val="tx2"/>
                </a:solidFill>
                <a:effectLst/>
              </a:rPr>
              <a:t>Quanto spende per pranzare sulla motonave?                       ..……………………</a:t>
            </a:r>
          </a:p>
          <a:p>
            <a:pPr marL="342900" lvl="0" indent="-342900">
              <a:spcAft>
                <a:spcPts val="300"/>
              </a:spcAft>
              <a:buFont typeface="+mj-lt"/>
              <a:buAutoNum type="arabicParenR"/>
            </a:pPr>
            <a:r>
              <a:rPr lang="it-IT" sz="1400" dirty="0" smtClean="0">
                <a:solidFill>
                  <a:schemeClr val="tx2"/>
                </a:solidFill>
                <a:effectLst/>
              </a:rPr>
              <a:t>Quale offerta della proposta è gratis per i bambini?             …………………….</a:t>
            </a:r>
            <a:endParaRPr lang="it-IT" sz="1400" dirty="0">
              <a:solidFill>
                <a:schemeClr val="tx2"/>
              </a:solidFill>
              <a:ea typeface="Calibri"/>
              <a:cs typeface="Times New Roman"/>
            </a:endParaRPr>
          </a:p>
        </p:txBody>
      </p:sp>
    </p:spTree>
    <p:extLst>
      <p:ext uri="{BB962C8B-B14F-4D97-AF65-F5344CB8AC3E}">
        <p14:creationId xmlns:p14="http://schemas.microsoft.com/office/powerpoint/2010/main" val="165187717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ggetto 4"/>
          <p:cNvGraphicFramePr>
            <a:graphicFrameLocks noChangeAspect="1"/>
          </p:cNvGraphicFramePr>
          <p:nvPr>
            <p:extLst>
              <p:ext uri="{D42A27DB-BD31-4B8C-83A1-F6EECF244321}">
                <p14:modId xmlns:p14="http://schemas.microsoft.com/office/powerpoint/2010/main" val="828170092"/>
              </p:ext>
            </p:extLst>
          </p:nvPr>
        </p:nvGraphicFramePr>
        <p:xfrm>
          <a:off x="179512" y="404664"/>
          <a:ext cx="4248472" cy="6090589"/>
        </p:xfrm>
        <a:graphic>
          <a:graphicData uri="http://schemas.openxmlformats.org/presentationml/2006/ole">
            <mc:AlternateContent xmlns:mc="http://schemas.openxmlformats.org/markup-compatibility/2006">
              <mc:Choice xmlns:v="urn:schemas-microsoft-com:vml" Requires="v">
                <p:oleObj spid="_x0000_s8215" name="Immagine bitmap" r:id="rId3" imgW="5200000" imgH="4401164" progId="Paint.Picture">
                  <p:embed/>
                </p:oleObj>
              </mc:Choice>
              <mc:Fallback>
                <p:oleObj name="Immagine bitmap" r:id="rId3" imgW="5200000" imgH="4401164" progId="Paint.Picture">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512" y="404664"/>
                        <a:ext cx="4248472" cy="6090589"/>
                      </a:xfrm>
                      <a:prstGeom prst="rect">
                        <a:avLst/>
                      </a:prstGeom>
                      <a:noFill/>
                    </p:spPr>
                  </p:pic>
                </p:oleObj>
              </mc:Fallback>
            </mc:AlternateContent>
          </a:graphicData>
        </a:graphic>
      </p:graphicFrame>
      <p:sp>
        <p:nvSpPr>
          <p:cNvPr id="6" name="Rectangle 2"/>
          <p:cNvSpPr>
            <a:spLocks noChangeArrowheads="1"/>
          </p:cNvSpPr>
          <p:nvPr/>
        </p:nvSpPr>
        <p:spPr bwMode="auto">
          <a:xfrm>
            <a:off x="1252538" y="1697038"/>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chemeClr val="tx1"/>
              </a:solidFill>
              <a:effectLst/>
              <a:latin typeface="Arial" pitchFamily="34" charset="0"/>
              <a:cs typeface="Arial" pitchFamily="34" charset="0"/>
            </a:endParaRPr>
          </a:p>
        </p:txBody>
      </p:sp>
      <p:sp>
        <p:nvSpPr>
          <p:cNvPr id="7" name="Rettangolo 6"/>
          <p:cNvSpPr/>
          <p:nvPr/>
        </p:nvSpPr>
        <p:spPr>
          <a:xfrm>
            <a:off x="4273604" y="1682688"/>
            <a:ext cx="4824000" cy="3985706"/>
          </a:xfrm>
          <a:prstGeom prst="rect">
            <a:avLst/>
          </a:prstGeom>
        </p:spPr>
        <p:txBody>
          <a:bodyPr>
            <a:spAutoFit/>
          </a:bodyPr>
          <a:lstStyle/>
          <a:p>
            <a:r>
              <a:rPr lang="it-IT" sz="2000" b="1" dirty="0"/>
              <a:t>Rifletti e rispondi alle domande</a:t>
            </a:r>
            <a:r>
              <a:rPr lang="it-IT" sz="1600" b="1" dirty="0"/>
              <a:t>.</a:t>
            </a:r>
            <a:endParaRPr lang="it-IT" sz="1600" dirty="0"/>
          </a:p>
          <a:p>
            <a:r>
              <a:rPr lang="it-IT" sz="1600" b="1" dirty="0"/>
              <a:t> </a:t>
            </a:r>
            <a:endParaRPr lang="it-IT" sz="1600" dirty="0"/>
          </a:p>
          <a:p>
            <a:pPr marL="342900" lvl="0" indent="-342900">
              <a:spcAft>
                <a:spcPts val="600"/>
              </a:spcAft>
              <a:buFont typeface="+mj-lt"/>
              <a:buAutoNum type="arabicPeriod"/>
            </a:pPr>
            <a:r>
              <a:rPr lang="it-IT" sz="1600" dirty="0"/>
              <a:t>Quanti alunni in tutto hanno espresso la loro preferenza?                    …………………..……..</a:t>
            </a:r>
          </a:p>
          <a:p>
            <a:pPr marL="342900" lvl="0" indent="-342900">
              <a:spcAft>
                <a:spcPts val="600"/>
              </a:spcAft>
              <a:buFont typeface="+mj-lt"/>
              <a:buAutoNum type="arabicPeriod"/>
            </a:pPr>
            <a:r>
              <a:rPr lang="it-IT" sz="1600" dirty="0"/>
              <a:t>Quanti sono gli alunni della classe 5° A?                                                    ………………..………..</a:t>
            </a:r>
          </a:p>
          <a:p>
            <a:pPr marL="342900" lvl="0" indent="-342900">
              <a:spcAft>
                <a:spcPts val="600"/>
              </a:spcAft>
              <a:buFont typeface="+mj-lt"/>
              <a:buAutoNum type="arabicPeriod"/>
            </a:pPr>
            <a:r>
              <a:rPr lang="it-IT" sz="1600" dirty="0"/>
              <a:t>Quanti sono gli alunni della classe 5° B?                                                     ………………..………..</a:t>
            </a:r>
          </a:p>
          <a:p>
            <a:pPr marL="342900" lvl="0" indent="-342900">
              <a:spcAft>
                <a:spcPts val="600"/>
              </a:spcAft>
              <a:buFont typeface="+mj-lt"/>
              <a:buAutoNum type="arabicPeriod"/>
            </a:pPr>
            <a:r>
              <a:rPr lang="it-IT" sz="1600" dirty="0"/>
              <a:t>Quale gita ha raccolto il maggior numero di preferenze nella classe 5° A? …………..………..</a:t>
            </a:r>
          </a:p>
          <a:p>
            <a:pPr marL="342900" lvl="0" indent="-342900">
              <a:spcAft>
                <a:spcPts val="600"/>
              </a:spcAft>
              <a:buFont typeface="+mj-lt"/>
              <a:buAutoNum type="arabicPeriod"/>
            </a:pPr>
            <a:r>
              <a:rPr lang="it-IT" sz="1600" dirty="0"/>
              <a:t>Quale gita ha raccolto il minor numero di preferenze nella classe 5° B? ……………………..…</a:t>
            </a:r>
          </a:p>
          <a:p>
            <a:pPr marL="342900" lvl="0" indent="-342900">
              <a:spcAft>
                <a:spcPts val="600"/>
              </a:spcAft>
              <a:buFont typeface="+mj-lt"/>
              <a:buAutoNum type="arabicPeriod"/>
            </a:pPr>
            <a:r>
              <a:rPr lang="it-IT" sz="1600" dirty="0"/>
              <a:t>Quale gita ha raccolto lo stesso numero di preferenze nelle classi 5° A e 5° B?  ……………...</a:t>
            </a:r>
          </a:p>
        </p:txBody>
      </p:sp>
    </p:spTree>
    <p:extLst>
      <p:ext uri="{BB962C8B-B14F-4D97-AF65-F5344CB8AC3E}">
        <p14:creationId xmlns:p14="http://schemas.microsoft.com/office/powerpoint/2010/main" val="151066518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0"/>
            <a:ext cx="9144000" cy="476672"/>
          </a:xfrm>
        </p:spPr>
        <p:txBody>
          <a:bodyPr>
            <a:normAutofit/>
          </a:bodyPr>
          <a:lstStyle/>
          <a:p>
            <a:r>
              <a:rPr lang="it-IT" sz="1800" b="1" dirty="0" smtClean="0">
                <a:solidFill>
                  <a:schemeClr val="tx1">
                    <a:lumMod val="95000"/>
                    <a:lumOff val="5000"/>
                  </a:schemeClr>
                </a:solidFill>
              </a:rPr>
              <a:t>Classi 2° scuola primaria 1° e 3°circolo didattico: </a:t>
            </a:r>
            <a:r>
              <a:rPr lang="it-IT" sz="1800" b="1" dirty="0" smtClean="0">
                <a:solidFill>
                  <a:schemeClr val="tx1"/>
                </a:solidFill>
              </a:rPr>
              <a:t>Nuovo progetto sperimentazione M&amp;R</a:t>
            </a:r>
            <a:endParaRPr lang="it-IT" sz="1800" b="1" dirty="0"/>
          </a:p>
        </p:txBody>
      </p:sp>
      <p:sp>
        <p:nvSpPr>
          <p:cNvPr id="4" name="Segnaposto contenuto 3"/>
          <p:cNvSpPr>
            <a:spLocks noGrp="1"/>
          </p:cNvSpPr>
          <p:nvPr>
            <p:ph idx="1"/>
          </p:nvPr>
        </p:nvSpPr>
        <p:spPr>
          <a:xfrm>
            <a:off x="107504" y="429476"/>
            <a:ext cx="8928992" cy="6454075"/>
          </a:xfrm>
          <a:prstGeom prst="rect">
            <a:avLst/>
          </a:prstGeom>
        </p:spPr>
        <p:txBody>
          <a:bodyPr wrap="square">
            <a:spAutoFit/>
          </a:bodyPr>
          <a:lstStyle/>
          <a:p>
            <a:r>
              <a:rPr lang="it-IT" sz="1300" dirty="0"/>
              <a:t>Sintesi progetto classi 2° primaria </a:t>
            </a:r>
          </a:p>
          <a:p>
            <a:r>
              <a:rPr lang="it-IT" sz="1300" dirty="0"/>
              <a:t>Il progetto Matematica e Realtà prevede un nuovo approccio all’insegnamento della matematica partendo dalla valutazione del quotidiano per dedurre e verificare le leggi matematiche e viceversa. Di notevole importanza è la conoscenza del linguaggio specifico ossia ciò che chiamiamo “</a:t>
            </a:r>
            <a:r>
              <a:rPr lang="it-IT" sz="1300" dirty="0" err="1"/>
              <a:t>Matematichese</a:t>
            </a:r>
            <a:r>
              <a:rPr lang="it-IT" sz="1300" dirty="0"/>
              <a:t>”. Per i bimbi di 2° elementare prevediamo un percorso basato sull’osservazione delle figure , delle forme e dei vari metodi di comunicazione mostrando loro che tutto ha una base matematica come per esempio le forme dei segnali stradali suddivisi in triangoli cerchi e rettangoli; l’osservazione degli strumenti di misura e il significato dei numeri che si leggono puntualizzando la differenza tra le varie misure e il loro ordine di grandezza; il concetto di similitudine e di uguaglianza. Si introdurranno i concetti e i termini relativi alla nuove tecnologie: Byte, pixel, pollici , 3D, la specifica dei termini nel linguaggio matematico da operazione ad invariante, il concetto di proprietà e sua verifica; il tutto avverrà attraverso un gioco basato sull’osservazione della realtà. Sarà realizzata una piccola gara per verificare le competenze acquisite con l’obiettivo di stimolare gli allievi ad una forma di competizione costruttiva, inizialmente collaborativa e successivamente individuale. Le gare saranno realizzate usando test logico-visivi. Saranno presentate delle figure dalle quali i bimbi dovranno individuare gli elementi di base matematica quali forma, dimensione , grandezza maggiore e minore , multiplo etc. Alla fine del percorso sarà realizzato un “ libro parlante” nel quale saranno presenti tutti i termini matematici acquisiti che sarà implementato nel corso degli anni. Al termine del percorso scolastico primario, tale libretto costituirà, per ciascun alunno, il primo testo di matematica autografo che risulterà utile per il prosieguo del percorso scolastico. </a:t>
            </a:r>
          </a:p>
          <a:p>
            <a:r>
              <a:rPr lang="it-IT" sz="1300" dirty="0"/>
              <a:t>Si è scelto di partire dalla classi 2° per rispondere a due esigenze:</a:t>
            </a:r>
          </a:p>
          <a:p>
            <a:pPr lvl="0"/>
            <a:r>
              <a:rPr lang="it-IT" sz="1300" dirty="0"/>
              <a:t>Sviluppo delle competenze come da indicazioni nazionali 2012</a:t>
            </a:r>
          </a:p>
          <a:p>
            <a:pPr lvl="0"/>
            <a:r>
              <a:rPr lang="it-IT" sz="1300" dirty="0"/>
              <a:t>Curriculo verticale.</a:t>
            </a:r>
          </a:p>
          <a:p>
            <a:pPr lvl="0"/>
            <a:r>
              <a:rPr lang="it-IT" sz="1300" dirty="0"/>
              <a:t>la realizzazione di un laboratorio ricerca-azione, con progetto stilato per le maestre, rivolto a quattro classi 2° del 1° e 3° circolo didattico di Cava de’ Tirreni; l’organizzazione e realizzazione di gare interne all’istituto per favorire l’interesse e la partecipazione dei discenti. Per tale attività è stato previsto anche un intervento periodico di supporto alle insegnanti (5 incontri da due ore) per la valutazione dei livelli raggiunti e per il corretto avanzamento dei lavori. Il tutto sarà documentato con la creazione e pubblicazione di un “quaderno parlante” contenente tre sezioni colorate: </a:t>
            </a:r>
          </a:p>
          <a:p>
            <a:r>
              <a:rPr lang="it-IT" sz="1300" dirty="0"/>
              <a:t>    1) termini del linguaggio dell’aritmetica: dal significato di numero alle operazioni con essi, </a:t>
            </a:r>
          </a:p>
          <a:p>
            <a:r>
              <a:rPr lang="it-IT" sz="1300" dirty="0"/>
              <a:t>    2) le proprietà delle operazioni studiate: nomenclatura, esempi e applicazioni</a:t>
            </a:r>
          </a:p>
          <a:p>
            <a:r>
              <a:rPr lang="it-IT" sz="1300" dirty="0"/>
              <a:t>    3) le parole della geometria: le varie definizioni di base, le figure piane e i solidi. </a:t>
            </a:r>
          </a:p>
          <a:p>
            <a:r>
              <a:rPr lang="it-IT" sz="1300" dirty="0"/>
              <a:t>Tale quaderno (ad anelli) sarà implementato con le schede realizzate nel corso di studi della scuola primaria e rappresenterà il primo libretto matematico autografo di ciascun alunno</a:t>
            </a:r>
            <a:r>
              <a:rPr lang="it-IT" sz="1300" dirty="0" smtClean="0"/>
              <a:t>.</a:t>
            </a:r>
            <a:endParaRPr lang="it-IT" sz="1300" dirty="0"/>
          </a:p>
        </p:txBody>
      </p:sp>
    </p:spTree>
    <p:extLst>
      <p:ext uri="{BB962C8B-B14F-4D97-AF65-F5344CB8AC3E}">
        <p14:creationId xmlns:p14="http://schemas.microsoft.com/office/powerpoint/2010/main" val="351084885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Risultati 1° disfida</a:t>
            </a:r>
            <a:endParaRPr lang="it-IT" dirty="0"/>
          </a:p>
        </p:txBody>
      </p:sp>
      <p:graphicFrame>
        <p:nvGraphicFramePr>
          <p:cNvPr id="4" name="Segnaposto contenuto 3"/>
          <p:cNvGraphicFramePr>
            <a:graphicFrameLocks noGrp="1"/>
          </p:cNvGraphicFramePr>
          <p:nvPr>
            <p:ph idx="1"/>
            <p:extLst>
              <p:ext uri="{D42A27DB-BD31-4B8C-83A1-F6EECF244321}">
                <p14:modId xmlns:p14="http://schemas.microsoft.com/office/powerpoint/2010/main" val="4231229851"/>
              </p:ext>
            </p:extLst>
          </p:nvPr>
        </p:nvGraphicFramePr>
        <p:xfrm>
          <a:off x="251520" y="1412776"/>
          <a:ext cx="4906888" cy="5112568"/>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Grafico 4"/>
          <p:cNvGraphicFramePr>
            <a:graphicFrameLocks/>
          </p:cNvGraphicFramePr>
          <p:nvPr>
            <p:extLst>
              <p:ext uri="{D42A27DB-BD31-4B8C-83A1-F6EECF244321}">
                <p14:modId xmlns:p14="http://schemas.microsoft.com/office/powerpoint/2010/main" val="2351569070"/>
              </p:ext>
            </p:extLst>
          </p:nvPr>
        </p:nvGraphicFramePr>
        <p:xfrm>
          <a:off x="5181599" y="2204864"/>
          <a:ext cx="3962401" cy="3744416"/>
        </p:xfrm>
        <a:graphic>
          <a:graphicData uri="http://schemas.openxmlformats.org/drawingml/2006/chart">
            <c:chart xmlns:c="http://schemas.openxmlformats.org/drawingml/2006/chart" xmlns:r="http://schemas.openxmlformats.org/officeDocument/2006/relationships" r:id="rId3"/>
          </a:graphicData>
        </a:graphic>
      </p:graphicFrame>
      <p:sp>
        <p:nvSpPr>
          <p:cNvPr id="3" name="Rettangolo 2"/>
          <p:cNvSpPr/>
          <p:nvPr/>
        </p:nvSpPr>
        <p:spPr>
          <a:xfrm>
            <a:off x="2248542" y="6165304"/>
            <a:ext cx="1013099" cy="369332"/>
          </a:xfrm>
          <a:prstGeom prst="rect">
            <a:avLst/>
          </a:prstGeom>
        </p:spPr>
        <p:txBody>
          <a:bodyPr wrap="none">
            <a:spAutoFit/>
          </a:bodyPr>
          <a:lstStyle/>
          <a:p>
            <a:pPr algn="ctr">
              <a:defRPr sz="1800" b="1" i="0" u="none" strike="noStrike" kern="1200" baseline="0">
                <a:solidFill>
                  <a:prstClr val="white"/>
                </a:solidFill>
                <a:latin typeface="+mn-lt"/>
                <a:ea typeface="+mn-ea"/>
                <a:cs typeface="+mn-cs"/>
              </a:defRPr>
            </a:pPr>
            <a:r>
              <a:rPr lang="en-US" dirty="0" err="1" smtClean="0"/>
              <a:t>Disfida</a:t>
            </a:r>
            <a:r>
              <a:rPr lang="en-US" dirty="0" smtClean="0"/>
              <a:t> 1</a:t>
            </a:r>
            <a:endParaRPr lang="en-US" dirty="0"/>
          </a:p>
        </p:txBody>
      </p:sp>
    </p:spTree>
    <p:extLst>
      <p:ext uri="{BB962C8B-B14F-4D97-AF65-F5344CB8AC3E}">
        <p14:creationId xmlns:p14="http://schemas.microsoft.com/office/powerpoint/2010/main" val="290042390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778098"/>
          </a:xfrm>
        </p:spPr>
        <p:txBody>
          <a:bodyPr/>
          <a:lstStyle/>
          <a:p>
            <a:r>
              <a:rPr lang="it-IT" dirty="0" smtClean="0"/>
              <a:t>Risultati 2° disfida</a:t>
            </a:r>
            <a:endParaRPr lang="it-IT" dirty="0"/>
          </a:p>
        </p:txBody>
      </p:sp>
      <p:graphicFrame>
        <p:nvGraphicFramePr>
          <p:cNvPr id="4" name="Segnaposto contenuto 3"/>
          <p:cNvGraphicFramePr>
            <a:graphicFrameLocks noGrp="1"/>
          </p:cNvGraphicFramePr>
          <p:nvPr>
            <p:ph idx="1"/>
            <p:extLst>
              <p:ext uri="{D42A27DB-BD31-4B8C-83A1-F6EECF244321}">
                <p14:modId xmlns:p14="http://schemas.microsoft.com/office/powerpoint/2010/main" val="3898730134"/>
              </p:ext>
            </p:extLst>
          </p:nvPr>
        </p:nvGraphicFramePr>
        <p:xfrm>
          <a:off x="467544" y="1340768"/>
          <a:ext cx="4618856" cy="4853136"/>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Grafico 4"/>
          <p:cNvGraphicFramePr>
            <a:graphicFrameLocks/>
          </p:cNvGraphicFramePr>
          <p:nvPr>
            <p:extLst>
              <p:ext uri="{D42A27DB-BD31-4B8C-83A1-F6EECF244321}">
                <p14:modId xmlns:p14="http://schemas.microsoft.com/office/powerpoint/2010/main" val="218230730"/>
              </p:ext>
            </p:extLst>
          </p:nvPr>
        </p:nvGraphicFramePr>
        <p:xfrm>
          <a:off x="5143500" y="1700808"/>
          <a:ext cx="4000500" cy="398105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18402802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547664" y="0"/>
            <a:ext cx="6275040" cy="836712"/>
          </a:xfrm>
        </p:spPr>
        <p:txBody>
          <a:bodyPr/>
          <a:lstStyle/>
          <a:p>
            <a:r>
              <a:rPr lang="it-IT" dirty="0" smtClean="0"/>
              <a:t>Confronto valutazione</a:t>
            </a:r>
            <a:endParaRPr lang="it-IT" dirty="0"/>
          </a:p>
        </p:txBody>
      </p:sp>
      <p:graphicFrame>
        <p:nvGraphicFramePr>
          <p:cNvPr id="8" name="Segnaposto contenuto 7"/>
          <p:cNvGraphicFramePr>
            <a:graphicFrameLocks noGrp="1"/>
          </p:cNvGraphicFramePr>
          <p:nvPr>
            <p:ph idx="1"/>
            <p:extLst>
              <p:ext uri="{D42A27DB-BD31-4B8C-83A1-F6EECF244321}">
                <p14:modId xmlns:p14="http://schemas.microsoft.com/office/powerpoint/2010/main" val="3476216675"/>
              </p:ext>
            </p:extLst>
          </p:nvPr>
        </p:nvGraphicFramePr>
        <p:xfrm>
          <a:off x="467544" y="2708920"/>
          <a:ext cx="8028385" cy="3819100"/>
        </p:xfrm>
        <a:graphic>
          <a:graphicData uri="http://schemas.openxmlformats.org/drawingml/2006/table">
            <a:tbl>
              <a:tblPr>
                <a:tableStyleId>{5C22544A-7EE6-4342-B048-85BDC9FD1C3A}</a:tableStyleId>
              </a:tblPr>
              <a:tblGrid>
                <a:gridCol w="385905"/>
                <a:gridCol w="1910620"/>
                <a:gridCol w="1910620"/>
                <a:gridCol w="1910620"/>
                <a:gridCol w="1910620"/>
              </a:tblGrid>
              <a:tr h="587900">
                <a:tc>
                  <a:txBody>
                    <a:bodyPr/>
                    <a:lstStyle/>
                    <a:p>
                      <a:pPr algn="l" fontAlgn="b"/>
                      <a:endParaRPr lang="it-IT" sz="1100" b="0" i="0" u="none" strike="noStrike" dirty="0">
                        <a:solidFill>
                          <a:srgbClr val="000000"/>
                        </a:solidFill>
                        <a:effectLst/>
                        <a:latin typeface="Calibri"/>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fontAlgn="b"/>
                      <a:endParaRPr lang="it-IT" sz="1100" b="0" i="0" u="none" strike="noStrike" dirty="0">
                        <a:solidFill>
                          <a:srgbClr val="000000"/>
                        </a:solidFill>
                        <a:effectLst/>
                        <a:latin typeface="Calibri"/>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fontAlgn="b"/>
                      <a:endParaRPr lang="it-IT" sz="1100" b="0" i="0" u="none" strike="noStrike" dirty="0">
                        <a:solidFill>
                          <a:srgbClr val="000000"/>
                        </a:solidFill>
                        <a:effectLst/>
                        <a:latin typeface="Calibri"/>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fontAlgn="b"/>
                      <a:endParaRPr lang="it-IT" sz="1100" b="0" i="0" u="none" strike="noStrike" dirty="0">
                        <a:solidFill>
                          <a:srgbClr val="000000"/>
                        </a:solidFill>
                        <a:effectLst/>
                        <a:latin typeface="Calibri"/>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fontAlgn="b"/>
                      <a:endParaRPr lang="it-IT" sz="1100" b="0" i="0" u="none" strike="noStrike">
                        <a:solidFill>
                          <a:srgbClr val="000000"/>
                        </a:solidFill>
                        <a:effectLst/>
                        <a:latin typeface="Calibri"/>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r>
              <a:tr h="665933">
                <a:tc>
                  <a:txBody>
                    <a:bodyPr/>
                    <a:lstStyle/>
                    <a:p>
                      <a:pPr algn="l" fontAlgn="b"/>
                      <a:endParaRPr lang="it-IT" sz="1400" b="1" i="0" u="none" strike="noStrike" dirty="0">
                        <a:solidFill>
                          <a:srgbClr val="000000"/>
                        </a:solidFill>
                        <a:effectLst/>
                        <a:latin typeface="Antique Olive"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fontAlgn="b"/>
                      <a:endParaRPr lang="it-IT" sz="2000" b="1" i="0" u="none" strike="noStrike" dirty="0">
                        <a:solidFill>
                          <a:srgbClr val="000000"/>
                        </a:solidFill>
                        <a:effectLst/>
                        <a:latin typeface="Antique Olive"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rtl="0" fontAlgn="ctr"/>
                      <a:r>
                        <a:rPr lang="it-IT" sz="2000" b="1" u="none" strike="noStrike" dirty="0">
                          <a:effectLst/>
                          <a:latin typeface="Antique Olive" pitchFamily="34" charset="0"/>
                        </a:rPr>
                        <a:t>V ≤ 4</a:t>
                      </a:r>
                      <a:endParaRPr lang="it-IT" sz="2000" b="1" i="0" u="none" strike="noStrike" dirty="0">
                        <a:solidFill>
                          <a:srgbClr val="000000"/>
                        </a:solidFill>
                        <a:effectLst/>
                        <a:latin typeface="Antique Olive"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rtl="0" fontAlgn="ctr"/>
                      <a:r>
                        <a:rPr lang="en-US" sz="2000" b="1" u="none" strike="noStrike" dirty="0">
                          <a:effectLst/>
                          <a:latin typeface="Antique Olive" pitchFamily="34" charset="0"/>
                        </a:rPr>
                        <a:t>4 &lt; V &lt; 7</a:t>
                      </a:r>
                      <a:endParaRPr lang="en-US" sz="2000" b="1" i="0" u="none" strike="noStrike" dirty="0">
                        <a:solidFill>
                          <a:srgbClr val="000000"/>
                        </a:solidFill>
                        <a:effectLst/>
                        <a:latin typeface="Antique Olive"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rtl="0" fontAlgn="ctr"/>
                      <a:r>
                        <a:rPr lang="it-IT" sz="2000" b="1" u="none" strike="noStrike" dirty="0">
                          <a:effectLst/>
                          <a:latin typeface="Antique Olive" pitchFamily="34" charset="0"/>
                        </a:rPr>
                        <a:t>V ≥ 7</a:t>
                      </a:r>
                      <a:endParaRPr lang="it-IT" sz="2000" b="1" i="0" u="none" strike="noStrike" dirty="0">
                        <a:solidFill>
                          <a:srgbClr val="000000"/>
                        </a:solidFill>
                        <a:effectLst/>
                        <a:latin typeface="Antique Olive"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r>
              <a:tr h="432000">
                <a:tc>
                  <a:txBody>
                    <a:bodyPr/>
                    <a:lstStyle/>
                    <a:p>
                      <a:pPr algn="l" fontAlgn="b"/>
                      <a:endParaRPr lang="it-IT" sz="1400" b="1" i="0" u="none" strike="noStrike" dirty="0">
                        <a:solidFill>
                          <a:srgbClr val="000000"/>
                        </a:solidFill>
                        <a:effectLst/>
                        <a:latin typeface="Antique Olive"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fontAlgn="b"/>
                      <a:r>
                        <a:rPr lang="it-IT" sz="2000" b="1" u="none" strike="noStrike" dirty="0">
                          <a:effectLst/>
                          <a:latin typeface="Antique Olive" pitchFamily="34" charset="0"/>
                        </a:rPr>
                        <a:t>1° </a:t>
                      </a:r>
                      <a:r>
                        <a:rPr lang="it-IT" sz="2000" b="1" u="none" strike="noStrike" dirty="0" smtClean="0">
                          <a:effectLst/>
                          <a:latin typeface="Antique Olive" pitchFamily="34" charset="0"/>
                          <a:cs typeface="Arial" pitchFamily="34" charset="0"/>
                        </a:rPr>
                        <a:t>disfid</a:t>
                      </a:r>
                      <a:r>
                        <a:rPr lang="it-IT" sz="2000" b="1" u="none" strike="noStrike" dirty="0" smtClean="0">
                          <a:effectLst/>
                          <a:latin typeface="Antique Olive" pitchFamily="34" charset="0"/>
                        </a:rPr>
                        <a:t>a</a:t>
                      </a:r>
                      <a:endParaRPr lang="it-IT" sz="2000" b="1" i="0" u="none" strike="noStrike" dirty="0">
                        <a:solidFill>
                          <a:srgbClr val="000000"/>
                        </a:solidFill>
                        <a:effectLst/>
                        <a:latin typeface="Antique Olive" pitchFamily="34" charset="0"/>
                      </a:endParaRPr>
                    </a:p>
                  </a:txBody>
                  <a:tcPr marL="9525" marR="9525" marT="9525" marB="0" anchor="b">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rtl="0" fontAlgn="ctr"/>
                      <a:r>
                        <a:rPr lang="it-IT" sz="2000" b="1" u="none" strike="noStrike" dirty="0">
                          <a:effectLst/>
                          <a:latin typeface="Antique Olive" pitchFamily="34" charset="0"/>
                        </a:rPr>
                        <a:t>40%</a:t>
                      </a:r>
                      <a:endParaRPr lang="it-IT" sz="2000" b="1" i="0" u="none" strike="noStrike" dirty="0">
                        <a:solidFill>
                          <a:srgbClr val="000000"/>
                        </a:solidFill>
                        <a:effectLst/>
                        <a:latin typeface="Antique Olive" pitchFamily="34" charset="0"/>
                      </a:endParaRPr>
                    </a:p>
                  </a:txBody>
                  <a:tcPr marL="9525" marR="9525" marT="9525" marB="0" anchor="b">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rtl="0" fontAlgn="ctr"/>
                      <a:r>
                        <a:rPr lang="en-US" sz="2000" b="1" u="none" strike="noStrike" dirty="0">
                          <a:effectLst/>
                          <a:latin typeface="Antique Olive" pitchFamily="34" charset="0"/>
                        </a:rPr>
                        <a:t>32%</a:t>
                      </a:r>
                      <a:endParaRPr lang="en-US" sz="2000" b="1" i="0" u="none" strike="noStrike" dirty="0">
                        <a:solidFill>
                          <a:srgbClr val="000000"/>
                        </a:solidFill>
                        <a:effectLst/>
                        <a:latin typeface="Antique Olive" pitchFamily="34" charset="0"/>
                      </a:endParaRPr>
                    </a:p>
                  </a:txBody>
                  <a:tcPr marL="9525" marR="9525" marT="9525" marB="0" anchor="b">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rtl="0" fontAlgn="ctr"/>
                      <a:r>
                        <a:rPr lang="it-IT" sz="2000" b="1" u="none" strike="noStrike" dirty="0">
                          <a:effectLst/>
                          <a:latin typeface="Antique Olive" pitchFamily="34" charset="0"/>
                        </a:rPr>
                        <a:t>28%</a:t>
                      </a:r>
                      <a:endParaRPr lang="it-IT" sz="2000" b="1" i="0" u="none" strike="noStrike" dirty="0">
                        <a:solidFill>
                          <a:srgbClr val="000000"/>
                        </a:solidFill>
                        <a:effectLst/>
                        <a:latin typeface="Antique Olive" pitchFamily="34" charset="0"/>
                      </a:endParaRPr>
                    </a:p>
                  </a:txBody>
                  <a:tcPr marL="9525" marR="9525" marT="9525" marB="0" anchor="b">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311453">
                <a:tc>
                  <a:txBody>
                    <a:bodyPr/>
                    <a:lstStyle/>
                    <a:p>
                      <a:pPr algn="l" fontAlgn="b"/>
                      <a:endParaRPr lang="it-IT" sz="1400" b="1" i="0" u="none" strike="noStrike" dirty="0">
                        <a:solidFill>
                          <a:srgbClr val="000000"/>
                        </a:solidFill>
                        <a:effectLst/>
                        <a:latin typeface="Antique Olive"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fontAlgn="b"/>
                      <a:endParaRPr lang="it-IT" sz="2000" b="1" i="0" u="none" strike="noStrike" dirty="0">
                        <a:solidFill>
                          <a:srgbClr val="000000"/>
                        </a:solidFill>
                        <a:effectLst/>
                        <a:latin typeface="Antique Olive"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rtl="0" fontAlgn="ctr"/>
                      <a:endParaRPr lang="it-IT" sz="2000" b="1" i="0" u="none" strike="noStrike" dirty="0">
                        <a:solidFill>
                          <a:srgbClr val="000000"/>
                        </a:solidFill>
                        <a:effectLst/>
                        <a:latin typeface="Antique Olive" pitchFamily="34" charset="0"/>
                      </a:endParaRPr>
                    </a:p>
                  </a:txBody>
                  <a:tcPr marL="9525" marR="9525" marT="9525" marB="0" anchor="ct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rtl="0" fontAlgn="ctr"/>
                      <a:endParaRPr lang="it-IT" sz="2000" b="1" i="0" u="none" strike="noStrike" dirty="0">
                        <a:solidFill>
                          <a:srgbClr val="000000"/>
                        </a:solidFill>
                        <a:effectLst/>
                        <a:latin typeface="Antique Olive" pitchFamily="34" charset="0"/>
                      </a:endParaRPr>
                    </a:p>
                  </a:txBody>
                  <a:tcPr marL="9525" marR="9525" marT="9525" marB="0" anchor="ct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rtl="0" fontAlgn="ctr"/>
                      <a:endParaRPr lang="it-IT" sz="2000" b="1" i="0" u="none" strike="noStrike" dirty="0">
                        <a:solidFill>
                          <a:srgbClr val="000000"/>
                        </a:solidFill>
                        <a:effectLst/>
                        <a:latin typeface="Antique Olive" pitchFamily="34" charset="0"/>
                      </a:endParaRPr>
                    </a:p>
                  </a:txBody>
                  <a:tcPr marL="9525" marR="9525" marT="9525" marB="0" anchor="ct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r>
              <a:tr h="562022">
                <a:tc>
                  <a:txBody>
                    <a:bodyPr/>
                    <a:lstStyle/>
                    <a:p>
                      <a:pPr algn="l" fontAlgn="b"/>
                      <a:endParaRPr lang="it-IT" sz="1400" b="1" i="0" u="none" strike="noStrike" dirty="0">
                        <a:solidFill>
                          <a:srgbClr val="000000"/>
                        </a:solidFill>
                        <a:effectLst/>
                        <a:latin typeface="Antique Olive"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fontAlgn="b"/>
                      <a:r>
                        <a:rPr lang="it-IT" sz="2000" b="1" u="none" strike="noStrike" dirty="0">
                          <a:effectLst/>
                          <a:latin typeface="Antique Olive" pitchFamily="34" charset="0"/>
                        </a:rPr>
                        <a:t>2° </a:t>
                      </a:r>
                      <a:r>
                        <a:rPr lang="it-IT" sz="2000" b="1" u="none" strike="noStrike" dirty="0" smtClean="0">
                          <a:effectLst/>
                          <a:latin typeface="Antique Olive" pitchFamily="34" charset="0"/>
                          <a:cs typeface="Arial" pitchFamily="34" charset="0"/>
                        </a:rPr>
                        <a:t>disfida</a:t>
                      </a:r>
                      <a:endParaRPr lang="it-IT" sz="2000" b="1" i="0" u="none" strike="noStrike" dirty="0">
                        <a:solidFill>
                          <a:srgbClr val="000000"/>
                        </a:solidFill>
                        <a:effectLst/>
                        <a:latin typeface="Antique Olive" pitchFamily="34" charset="0"/>
                        <a:cs typeface="Arial" pitchFamily="34" charset="0"/>
                      </a:endParaRPr>
                    </a:p>
                  </a:txBody>
                  <a:tcPr marL="9525" marR="9525" marT="9525" marB="0" anchor="b">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rtl="0" fontAlgn="ctr"/>
                      <a:r>
                        <a:rPr lang="it-IT" sz="2000" b="1" u="none" strike="noStrike" dirty="0">
                          <a:effectLst/>
                          <a:latin typeface="Antique Olive" pitchFamily="34" charset="0"/>
                        </a:rPr>
                        <a:t>12%</a:t>
                      </a:r>
                      <a:endParaRPr lang="it-IT" sz="2000" b="1" i="0" u="none" strike="noStrike" dirty="0">
                        <a:solidFill>
                          <a:srgbClr val="000000"/>
                        </a:solidFill>
                        <a:effectLst/>
                        <a:latin typeface="Antique Olive" pitchFamily="34" charset="0"/>
                      </a:endParaRPr>
                    </a:p>
                  </a:txBody>
                  <a:tcPr marL="9525" marR="9525" marT="9525" marB="0" anchor="b">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rtl="0" fontAlgn="ctr"/>
                      <a:r>
                        <a:rPr lang="it-IT" sz="2000" b="1" u="none" strike="noStrike" dirty="0">
                          <a:effectLst/>
                          <a:latin typeface="Antique Olive" pitchFamily="34" charset="0"/>
                        </a:rPr>
                        <a:t>44%</a:t>
                      </a:r>
                      <a:endParaRPr lang="it-IT" sz="2000" b="1" i="0" u="none" strike="noStrike" dirty="0">
                        <a:solidFill>
                          <a:srgbClr val="000000"/>
                        </a:solidFill>
                        <a:effectLst/>
                        <a:latin typeface="Antique Olive" pitchFamily="34" charset="0"/>
                      </a:endParaRPr>
                    </a:p>
                  </a:txBody>
                  <a:tcPr marL="9525" marR="9525" marT="9525" marB="0" anchor="b">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rtl="0" fontAlgn="ctr"/>
                      <a:r>
                        <a:rPr lang="it-IT" sz="2000" b="1" u="none" strike="noStrike" dirty="0">
                          <a:effectLst/>
                          <a:latin typeface="Antique Olive" pitchFamily="34" charset="0"/>
                        </a:rPr>
                        <a:t>44%</a:t>
                      </a:r>
                      <a:endParaRPr lang="it-IT" sz="2000" b="1" i="0" u="none" strike="noStrike" dirty="0">
                        <a:solidFill>
                          <a:srgbClr val="000000"/>
                        </a:solidFill>
                        <a:effectLst/>
                        <a:latin typeface="Antique Olive" pitchFamily="34" charset="0"/>
                      </a:endParaRPr>
                    </a:p>
                  </a:txBody>
                  <a:tcPr marL="9525" marR="9525" marT="9525" marB="0" anchor="b">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220848">
                <a:tc>
                  <a:txBody>
                    <a:bodyPr/>
                    <a:lstStyle/>
                    <a:p>
                      <a:pPr algn="ctr" rtl="0" fontAlgn="ctr"/>
                      <a:endParaRPr lang="it-IT" sz="1400" b="1" i="0" u="none" strike="noStrike" dirty="0">
                        <a:solidFill>
                          <a:srgbClr val="000000"/>
                        </a:solidFill>
                        <a:effectLst/>
                        <a:latin typeface="Antique Olive"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rtl="0" fontAlgn="ctr"/>
                      <a:endParaRPr lang="it-IT" sz="1400" b="1" i="0" u="none" strike="noStrike" dirty="0">
                        <a:solidFill>
                          <a:srgbClr val="000000"/>
                        </a:solidFill>
                        <a:effectLst/>
                        <a:latin typeface="Antique Olive" pitchFamily="34" charset="0"/>
                      </a:endParaRPr>
                    </a:p>
                  </a:txBody>
                  <a:tcPr marL="9525" marR="9525" marT="9525" marB="0" anchor="ct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rtl="0" fontAlgn="ctr"/>
                      <a:endParaRPr lang="it-IT" sz="1400" b="1" i="0" u="none" strike="noStrike" dirty="0">
                        <a:solidFill>
                          <a:srgbClr val="000000"/>
                        </a:solidFill>
                        <a:effectLst/>
                        <a:latin typeface="Antique Olive" pitchFamily="34" charset="0"/>
                      </a:endParaRPr>
                    </a:p>
                  </a:txBody>
                  <a:tcPr marL="9525" marR="9525" marT="9525" marB="0" anchor="ct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l" fontAlgn="b"/>
                      <a:endParaRPr lang="it-IT" sz="1400" b="1" i="0" u="none" strike="noStrike" dirty="0">
                        <a:solidFill>
                          <a:srgbClr val="000000"/>
                        </a:solidFill>
                        <a:effectLst/>
                        <a:latin typeface="Antique Olive"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l" fontAlgn="b"/>
                      <a:endParaRPr lang="it-IT" sz="1400" b="1" i="0" u="none" strike="noStrike" dirty="0">
                        <a:solidFill>
                          <a:srgbClr val="000000"/>
                        </a:solidFill>
                        <a:effectLst/>
                        <a:latin typeface="Antique Olive"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r>
              <a:tr h="298895">
                <a:tc>
                  <a:txBody>
                    <a:bodyPr/>
                    <a:lstStyle/>
                    <a:p>
                      <a:pPr algn="l" fontAlgn="b"/>
                      <a:endParaRPr lang="it-IT" sz="1100" b="0" i="0" u="none" strike="noStrike" dirty="0">
                        <a:solidFill>
                          <a:srgbClr val="000000"/>
                        </a:solidFill>
                        <a:effectLst/>
                        <a:latin typeface="Calibri"/>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fontAlgn="b"/>
                      <a:endParaRPr lang="it-IT" sz="1100" b="0" i="0" u="none" strike="noStrike">
                        <a:solidFill>
                          <a:srgbClr val="000000"/>
                        </a:solidFill>
                        <a:effectLst/>
                        <a:latin typeface="Calibri"/>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fontAlgn="b"/>
                      <a:endParaRPr lang="it-IT" sz="1100" b="0" i="0" u="none" strike="noStrike" dirty="0">
                        <a:solidFill>
                          <a:srgbClr val="000000"/>
                        </a:solidFill>
                        <a:effectLst/>
                        <a:latin typeface="Calibri"/>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fontAlgn="b"/>
                      <a:endParaRPr lang="it-IT" sz="1100" b="0" i="0" u="none" strike="noStrike">
                        <a:solidFill>
                          <a:srgbClr val="000000"/>
                        </a:solidFill>
                        <a:effectLst/>
                        <a:latin typeface="Calibri"/>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fontAlgn="b"/>
                      <a:endParaRPr lang="it-IT" sz="1100" b="0" i="0" u="none" strike="noStrike" dirty="0">
                        <a:solidFill>
                          <a:srgbClr val="000000"/>
                        </a:solidFill>
                        <a:effectLst/>
                        <a:latin typeface="Calibri"/>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r>
              <a:tr h="432259">
                <a:tc>
                  <a:txBody>
                    <a:bodyPr/>
                    <a:lstStyle/>
                    <a:p>
                      <a:pPr algn="l" fontAlgn="b"/>
                      <a:endParaRPr lang="it-IT" sz="1100" b="0" i="0" u="none" strike="noStrike" dirty="0">
                        <a:solidFill>
                          <a:srgbClr val="000000"/>
                        </a:solidFill>
                        <a:effectLst/>
                        <a:latin typeface="Calibri"/>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fontAlgn="b"/>
                      <a:r>
                        <a:rPr lang="it-IT" sz="2800" b="1" u="none" strike="noStrike" dirty="0" err="1">
                          <a:effectLst/>
                        </a:rPr>
                        <a:t>Diff</a:t>
                      </a:r>
                      <a:r>
                        <a:rPr lang="it-IT" sz="2800" b="1" u="none" strike="noStrike" dirty="0">
                          <a:effectLst/>
                        </a:rPr>
                        <a:t>. </a:t>
                      </a:r>
                      <a:r>
                        <a:rPr lang="it-IT" sz="2800" b="1" u="none" strike="noStrike" dirty="0" smtClean="0">
                          <a:effectLst/>
                        </a:rPr>
                        <a:t>p. </a:t>
                      </a:r>
                      <a:r>
                        <a:rPr lang="it-IT" sz="2800" b="1" u="none" strike="noStrike" dirty="0">
                          <a:effectLst/>
                        </a:rPr>
                        <a:t>% </a:t>
                      </a:r>
                      <a:endParaRPr lang="it-IT" sz="2800" b="1" i="0" u="none" strike="noStrike" dirty="0">
                        <a:solidFill>
                          <a:srgbClr val="000000"/>
                        </a:solidFill>
                        <a:effectLst/>
                        <a:latin typeface="Calibri"/>
                      </a:endParaRPr>
                    </a:p>
                  </a:txBody>
                  <a:tcPr marL="9525" marR="9525" marT="9525" marB="0" anchor="b">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it-IT" sz="2800" b="1" u="none" strike="noStrike" dirty="0">
                          <a:effectLst/>
                        </a:rPr>
                        <a:t>-28</a:t>
                      </a:r>
                      <a:endParaRPr lang="it-IT" sz="2800" b="1" i="0" u="none" strike="noStrike" dirty="0">
                        <a:solidFill>
                          <a:srgbClr val="000000"/>
                        </a:solidFill>
                        <a:effectLst/>
                        <a:latin typeface="Calibri"/>
                      </a:endParaRPr>
                    </a:p>
                  </a:txBody>
                  <a:tcPr marL="9525" marR="9525" marT="9525" marB="0"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indent="0" algn="ctr" fontAlgn="ctr"/>
                      <a:r>
                        <a:rPr lang="it-IT" sz="2800" b="1" u="none" strike="noStrike" dirty="0">
                          <a:effectLst/>
                        </a:rPr>
                        <a:t>12</a:t>
                      </a:r>
                      <a:endParaRPr lang="it-IT" sz="2800" b="1" i="0" u="none" strike="noStrike" dirty="0">
                        <a:solidFill>
                          <a:srgbClr val="000000"/>
                        </a:solidFill>
                        <a:effectLst/>
                        <a:latin typeface="Calibri"/>
                      </a:endParaRPr>
                    </a:p>
                  </a:txBody>
                  <a:tcPr marL="9525" marR="9525" marT="9525" marB="0"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it-IT" sz="2800" b="1" u="none" strike="noStrike" dirty="0">
                          <a:effectLst/>
                        </a:rPr>
                        <a:t>16</a:t>
                      </a:r>
                      <a:endParaRPr lang="it-IT" sz="2800" b="1" i="0" u="none" strike="noStrike" dirty="0">
                        <a:solidFill>
                          <a:srgbClr val="000000"/>
                        </a:solidFill>
                        <a:effectLst/>
                        <a:latin typeface="Calibri"/>
                      </a:endParaRPr>
                    </a:p>
                  </a:txBody>
                  <a:tcPr marL="9525" marR="9525" marT="9525" marB="0"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298895">
                <a:tc>
                  <a:txBody>
                    <a:bodyPr/>
                    <a:lstStyle/>
                    <a:p>
                      <a:pPr algn="l" fontAlgn="b"/>
                      <a:endParaRPr lang="it-IT" sz="1100" b="0" i="0" u="none" strike="noStrike" dirty="0">
                        <a:solidFill>
                          <a:srgbClr val="000000"/>
                        </a:solidFill>
                        <a:effectLst/>
                        <a:latin typeface="Calibri"/>
                      </a:endParaRPr>
                    </a:p>
                  </a:txBody>
                  <a:tcPr marL="9525" marR="9525" marT="9525" marB="0" anchor="b">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b"/>
                      <a:endParaRPr lang="it-IT" sz="1100" b="0" i="0" u="none" strike="noStrike">
                        <a:solidFill>
                          <a:srgbClr val="000000"/>
                        </a:solidFill>
                        <a:effectLst/>
                        <a:latin typeface="Calibri"/>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b"/>
                      <a:r>
                        <a:rPr lang="it-IT" sz="1100" b="0" i="0" u="none" strike="noStrike" dirty="0" smtClean="0">
                          <a:solidFill>
                            <a:schemeClr val="bg1">
                              <a:lumMod val="65000"/>
                            </a:schemeClr>
                          </a:solidFill>
                          <a:effectLst/>
                          <a:latin typeface="Calibri"/>
                        </a:rPr>
                        <a:t>                            70</a:t>
                      </a:r>
                      <a:endParaRPr lang="it-IT" sz="1100" b="0" i="0" u="none" strike="noStrike" dirty="0">
                        <a:solidFill>
                          <a:schemeClr val="bg1">
                            <a:lumMod val="65000"/>
                          </a:schemeClr>
                        </a:solidFill>
                        <a:effectLst/>
                        <a:latin typeface="Calibri"/>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b"/>
                      <a:r>
                        <a:rPr lang="it-IT" sz="1100" b="0" i="0" u="none" strike="noStrike" dirty="0" smtClean="0">
                          <a:solidFill>
                            <a:schemeClr val="bg1">
                              <a:lumMod val="65000"/>
                            </a:schemeClr>
                          </a:solidFill>
                          <a:effectLst/>
                          <a:latin typeface="Calibri"/>
                        </a:rPr>
                        <a:t>                         40</a:t>
                      </a:r>
                      <a:endParaRPr lang="it-IT" sz="1100" b="0" i="0" u="none" strike="noStrike" dirty="0">
                        <a:solidFill>
                          <a:schemeClr val="bg1">
                            <a:lumMod val="65000"/>
                          </a:schemeClr>
                        </a:solidFill>
                        <a:effectLst/>
                        <a:latin typeface="Calibri"/>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b"/>
                      <a:r>
                        <a:rPr lang="it-IT" sz="1100" b="0" i="0" u="none" strike="noStrike" dirty="0" smtClean="0">
                          <a:solidFill>
                            <a:schemeClr val="bg1">
                              <a:lumMod val="65000"/>
                            </a:schemeClr>
                          </a:solidFill>
                          <a:effectLst/>
                          <a:latin typeface="Calibri"/>
                        </a:rPr>
                        <a:t>                           60</a:t>
                      </a:r>
                      <a:endParaRPr lang="it-IT" sz="1100" b="0" i="0" u="none" strike="noStrike" dirty="0">
                        <a:solidFill>
                          <a:schemeClr val="bg1">
                            <a:lumMod val="65000"/>
                          </a:schemeClr>
                        </a:solidFill>
                        <a:effectLst/>
                        <a:latin typeface="Calibri"/>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r>
            </a:tbl>
          </a:graphicData>
        </a:graphic>
      </p:graphicFrame>
      <p:graphicFrame>
        <p:nvGraphicFramePr>
          <p:cNvPr id="4" name="Grafico 3"/>
          <p:cNvGraphicFramePr>
            <a:graphicFrameLocks/>
          </p:cNvGraphicFramePr>
          <p:nvPr>
            <p:extLst>
              <p:ext uri="{D42A27DB-BD31-4B8C-83A1-F6EECF244321}">
                <p14:modId xmlns:p14="http://schemas.microsoft.com/office/powerpoint/2010/main" val="3611210728"/>
              </p:ext>
            </p:extLst>
          </p:nvPr>
        </p:nvGraphicFramePr>
        <p:xfrm>
          <a:off x="611560" y="692696"/>
          <a:ext cx="3486718" cy="2592288"/>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Grafico 4"/>
          <p:cNvGraphicFramePr>
            <a:graphicFrameLocks/>
          </p:cNvGraphicFramePr>
          <p:nvPr>
            <p:extLst>
              <p:ext uri="{D42A27DB-BD31-4B8C-83A1-F6EECF244321}">
                <p14:modId xmlns:p14="http://schemas.microsoft.com/office/powerpoint/2010/main" val="1609808080"/>
              </p:ext>
            </p:extLst>
          </p:nvPr>
        </p:nvGraphicFramePr>
        <p:xfrm>
          <a:off x="4932040" y="692696"/>
          <a:ext cx="3203848" cy="266429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86370601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188640"/>
            <a:ext cx="8544950" cy="6408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4441646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115616" y="116632"/>
            <a:ext cx="6965245" cy="648071"/>
          </a:xfrm>
        </p:spPr>
        <p:txBody>
          <a:bodyPr>
            <a:normAutofit/>
          </a:bodyPr>
          <a:lstStyle/>
          <a:p>
            <a:r>
              <a:rPr lang="it-IT" sz="3600" b="1" i="1" dirty="0" smtClean="0">
                <a:solidFill>
                  <a:srgbClr val="0070C0"/>
                </a:solidFill>
              </a:rPr>
              <a:t>Spese dotazione iniziale</a:t>
            </a:r>
            <a:endParaRPr lang="it-IT" sz="3600" b="1" i="1" dirty="0">
              <a:solidFill>
                <a:srgbClr val="0070C0"/>
              </a:solidFill>
            </a:endParaRPr>
          </a:p>
        </p:txBody>
      </p:sp>
      <p:graphicFrame>
        <p:nvGraphicFramePr>
          <p:cNvPr id="4" name="Segnaposto contenuto 3"/>
          <p:cNvGraphicFramePr>
            <a:graphicFrameLocks noGrp="1"/>
          </p:cNvGraphicFramePr>
          <p:nvPr>
            <p:ph idx="1"/>
            <p:extLst>
              <p:ext uri="{D42A27DB-BD31-4B8C-83A1-F6EECF244321}">
                <p14:modId xmlns:p14="http://schemas.microsoft.com/office/powerpoint/2010/main" val="1454783179"/>
              </p:ext>
            </p:extLst>
          </p:nvPr>
        </p:nvGraphicFramePr>
        <p:xfrm>
          <a:off x="611560" y="836712"/>
          <a:ext cx="7560840" cy="5544613"/>
        </p:xfrm>
        <a:graphic>
          <a:graphicData uri="http://schemas.openxmlformats.org/drawingml/2006/table">
            <a:tbl>
              <a:tblPr firstRow="1" bandRow="1">
                <a:tableStyleId>{91EBBBCC-DAD2-459C-BE2E-F6DE35CF9A28}</a:tableStyleId>
              </a:tblPr>
              <a:tblGrid>
                <a:gridCol w="2520280"/>
                <a:gridCol w="2520280"/>
                <a:gridCol w="2520280"/>
              </a:tblGrid>
              <a:tr h="577249">
                <a:tc>
                  <a:txBody>
                    <a:bodyPr/>
                    <a:lstStyle/>
                    <a:p>
                      <a:pPr algn="ctr"/>
                      <a:r>
                        <a:rPr lang="it-IT" sz="2000" dirty="0" smtClean="0">
                          <a:solidFill>
                            <a:schemeClr val="tx1">
                              <a:lumMod val="75000"/>
                              <a:lumOff val="25000"/>
                            </a:schemeClr>
                          </a:solidFill>
                        </a:rPr>
                        <a:t>Dotazione</a:t>
                      </a:r>
                      <a:endParaRPr lang="it-IT" sz="2000" i="1" dirty="0">
                        <a:solidFill>
                          <a:schemeClr val="tx1">
                            <a:lumMod val="75000"/>
                            <a:lumOff val="25000"/>
                          </a:schemeClr>
                        </a:solidFill>
                      </a:endParaRPr>
                    </a:p>
                  </a:txBody>
                  <a:tcPr anchor="ctr">
                    <a:solidFill>
                      <a:schemeClr val="accent1">
                        <a:lumMod val="40000"/>
                        <a:lumOff val="60000"/>
                      </a:schemeClr>
                    </a:solidFill>
                  </a:tcPr>
                </a:tc>
                <a:tc>
                  <a:txBody>
                    <a:bodyPr/>
                    <a:lstStyle/>
                    <a:p>
                      <a:pPr algn="ctr"/>
                      <a:r>
                        <a:rPr lang="it-IT" sz="2000" dirty="0" smtClean="0">
                          <a:solidFill>
                            <a:schemeClr val="tx1">
                              <a:lumMod val="75000"/>
                              <a:lumOff val="25000"/>
                            </a:schemeClr>
                          </a:solidFill>
                        </a:rPr>
                        <a:t>Spesa</a:t>
                      </a:r>
                      <a:r>
                        <a:rPr lang="it-IT" dirty="0" smtClean="0">
                          <a:solidFill>
                            <a:schemeClr val="tx1">
                              <a:lumMod val="75000"/>
                              <a:lumOff val="25000"/>
                            </a:schemeClr>
                          </a:solidFill>
                        </a:rPr>
                        <a:t> media (Moda)</a:t>
                      </a:r>
                      <a:endParaRPr lang="it-IT" i="1" dirty="0">
                        <a:solidFill>
                          <a:schemeClr val="tx1">
                            <a:lumMod val="75000"/>
                            <a:lumOff val="25000"/>
                          </a:schemeClr>
                        </a:solidFill>
                      </a:endParaRPr>
                    </a:p>
                  </a:txBody>
                  <a:tcPr anchor="ctr">
                    <a:solidFill>
                      <a:schemeClr val="accent1">
                        <a:lumMod val="40000"/>
                        <a:lumOff val="60000"/>
                      </a:schemeClr>
                    </a:solidFill>
                  </a:tcPr>
                </a:tc>
                <a:tc>
                  <a:txBody>
                    <a:bodyPr/>
                    <a:lstStyle/>
                    <a:p>
                      <a:pPr algn="ctr"/>
                      <a:r>
                        <a:rPr lang="it-IT" sz="2000" dirty="0" smtClean="0">
                          <a:solidFill>
                            <a:schemeClr val="tx1">
                              <a:lumMod val="75000"/>
                              <a:lumOff val="25000"/>
                            </a:schemeClr>
                          </a:solidFill>
                        </a:rPr>
                        <a:t>Spesa media</a:t>
                      </a:r>
                      <a:endParaRPr lang="it-IT" sz="2000" i="1" dirty="0">
                        <a:solidFill>
                          <a:schemeClr val="tx1">
                            <a:lumMod val="75000"/>
                            <a:lumOff val="25000"/>
                          </a:schemeClr>
                        </a:solidFill>
                      </a:endParaRPr>
                    </a:p>
                  </a:txBody>
                  <a:tcPr anchor="ctr">
                    <a:solidFill>
                      <a:schemeClr val="accent1">
                        <a:lumMod val="40000"/>
                        <a:lumOff val="60000"/>
                      </a:schemeClr>
                    </a:solidFill>
                  </a:tcPr>
                </a:tc>
              </a:tr>
              <a:tr h="577249">
                <a:tc>
                  <a:txBody>
                    <a:bodyPr/>
                    <a:lstStyle/>
                    <a:p>
                      <a:r>
                        <a:rPr lang="it-IT" sz="2000" b="0" i="1" u="none" strike="noStrike" baseline="0" dirty="0" smtClean="0">
                          <a:solidFill>
                            <a:srgbClr val="000000"/>
                          </a:solidFill>
                          <a:latin typeface="+mn-lt"/>
                        </a:rPr>
                        <a:t>Zaino/Cartella	</a:t>
                      </a:r>
                    </a:p>
                  </a:txBody>
                  <a:tcPr anchor="ctr">
                    <a:gradFill flip="none" rotWithShape="1">
                      <a:gsLst>
                        <a:gs pos="0">
                          <a:schemeClr val="bg2">
                            <a:lumMod val="75000"/>
                            <a:tint val="66000"/>
                            <a:satMod val="160000"/>
                          </a:schemeClr>
                        </a:gs>
                        <a:gs pos="50000">
                          <a:schemeClr val="bg2">
                            <a:lumMod val="75000"/>
                            <a:tint val="44500"/>
                            <a:satMod val="160000"/>
                          </a:schemeClr>
                        </a:gs>
                        <a:gs pos="100000">
                          <a:schemeClr val="bg2">
                            <a:lumMod val="75000"/>
                            <a:tint val="23500"/>
                            <a:satMod val="160000"/>
                          </a:schemeClr>
                        </a:gs>
                      </a:gsLst>
                      <a:lin ang="16200000" scaled="1"/>
                      <a:tileRect/>
                    </a:gradFill>
                  </a:tcPr>
                </a:tc>
                <a:tc>
                  <a:txBody>
                    <a:bodyPr/>
                    <a:lstStyle/>
                    <a:p>
                      <a:pPr algn="ctr"/>
                      <a:r>
                        <a:rPr lang="it-IT" sz="2000" b="0" dirty="0" smtClean="0">
                          <a:solidFill>
                            <a:schemeClr val="tx1"/>
                          </a:solidFill>
                          <a:latin typeface="Albertus Medium" pitchFamily="34" charset="0"/>
                        </a:rPr>
                        <a:t>€     20</a:t>
                      </a:r>
                      <a:endParaRPr lang="it-IT" sz="2000" b="0" i="1" dirty="0">
                        <a:solidFill>
                          <a:schemeClr val="tx1"/>
                        </a:solidFill>
                        <a:latin typeface="Albertus Medium" pitchFamily="34" charset="0"/>
                      </a:endParaRPr>
                    </a:p>
                  </a:txBody>
                  <a:tcPr anchor="ctr">
                    <a:gradFill flip="none" rotWithShape="1">
                      <a:gsLst>
                        <a:gs pos="0">
                          <a:schemeClr val="bg2">
                            <a:lumMod val="75000"/>
                            <a:tint val="66000"/>
                            <a:satMod val="160000"/>
                          </a:schemeClr>
                        </a:gs>
                        <a:gs pos="50000">
                          <a:schemeClr val="bg2">
                            <a:lumMod val="75000"/>
                            <a:tint val="44500"/>
                            <a:satMod val="160000"/>
                          </a:schemeClr>
                        </a:gs>
                        <a:gs pos="100000">
                          <a:schemeClr val="bg2">
                            <a:lumMod val="75000"/>
                            <a:tint val="23500"/>
                            <a:satMod val="160000"/>
                          </a:schemeClr>
                        </a:gs>
                      </a:gsLst>
                      <a:lin ang="16200000" scaled="1"/>
                      <a:tileRect/>
                    </a:gradFill>
                  </a:tcPr>
                </a:tc>
                <a:tc>
                  <a:txBody>
                    <a:bodyPr/>
                    <a:lstStyle/>
                    <a:p>
                      <a:pPr algn="ctr"/>
                      <a:r>
                        <a:rPr lang="it-IT" sz="2000" b="0" dirty="0" smtClean="0">
                          <a:solidFill>
                            <a:schemeClr val="tx1"/>
                          </a:solidFill>
                          <a:latin typeface="Albertus Medium" pitchFamily="34" charset="0"/>
                        </a:rPr>
                        <a:t>€    </a:t>
                      </a:r>
                      <a:r>
                        <a:rPr lang="it-IT" sz="2000" b="1" i="1" dirty="0" smtClean="0">
                          <a:solidFill>
                            <a:schemeClr val="tx1"/>
                          </a:solidFill>
                          <a:latin typeface="Albertus Medium" pitchFamily="34" charset="0"/>
                        </a:rPr>
                        <a:t>27,29</a:t>
                      </a:r>
                      <a:endParaRPr lang="it-IT" sz="2000" b="1" i="1" dirty="0">
                        <a:solidFill>
                          <a:schemeClr val="tx1"/>
                        </a:solidFill>
                        <a:latin typeface="Albertus Medium" pitchFamily="34" charset="0"/>
                      </a:endParaRPr>
                    </a:p>
                  </a:txBody>
                  <a:tcPr anchor="ctr">
                    <a:gradFill flip="none" rotWithShape="1">
                      <a:gsLst>
                        <a:gs pos="0">
                          <a:schemeClr val="bg2">
                            <a:lumMod val="75000"/>
                            <a:tint val="66000"/>
                            <a:satMod val="160000"/>
                          </a:schemeClr>
                        </a:gs>
                        <a:gs pos="50000">
                          <a:schemeClr val="bg2">
                            <a:lumMod val="75000"/>
                            <a:tint val="44500"/>
                            <a:satMod val="160000"/>
                          </a:schemeClr>
                        </a:gs>
                        <a:gs pos="100000">
                          <a:schemeClr val="bg2">
                            <a:lumMod val="75000"/>
                            <a:tint val="23500"/>
                            <a:satMod val="160000"/>
                          </a:schemeClr>
                        </a:gs>
                      </a:gsLst>
                      <a:lin ang="16200000" scaled="1"/>
                      <a:tileRect/>
                    </a:gradFill>
                  </a:tcPr>
                </a:tc>
              </a:tr>
              <a:tr h="577249">
                <a:tc>
                  <a:txBody>
                    <a:bodyPr/>
                    <a:lstStyle/>
                    <a:p>
                      <a:r>
                        <a:rPr lang="it-IT" sz="2000" b="0" i="1" dirty="0" smtClean="0">
                          <a:latin typeface="+mn-lt"/>
                        </a:rPr>
                        <a:t>Scarpe ginniche</a:t>
                      </a:r>
                      <a:endParaRPr lang="it-IT" sz="2000" b="0" i="1" u="none" strike="noStrike" baseline="0" dirty="0" smtClean="0">
                        <a:solidFill>
                          <a:srgbClr val="000000"/>
                        </a:solidFill>
                        <a:latin typeface="+mn-lt"/>
                      </a:endParaRPr>
                    </a:p>
                  </a:txBody>
                  <a:tcPr anchor="ctr">
                    <a:gradFill flip="none" rotWithShape="1">
                      <a:gsLst>
                        <a:gs pos="0">
                          <a:schemeClr val="bg2">
                            <a:lumMod val="75000"/>
                            <a:tint val="66000"/>
                            <a:satMod val="160000"/>
                          </a:schemeClr>
                        </a:gs>
                        <a:gs pos="50000">
                          <a:schemeClr val="bg2">
                            <a:lumMod val="75000"/>
                            <a:tint val="44500"/>
                            <a:satMod val="160000"/>
                          </a:schemeClr>
                        </a:gs>
                        <a:gs pos="100000">
                          <a:schemeClr val="bg2">
                            <a:lumMod val="75000"/>
                            <a:tint val="23500"/>
                            <a:satMod val="160000"/>
                          </a:schemeClr>
                        </a:gs>
                      </a:gsLst>
                      <a:lin ang="16200000" scaled="1"/>
                      <a:tileRect/>
                    </a:gradFill>
                  </a:tcPr>
                </a:tc>
                <a:tc>
                  <a:txBody>
                    <a:bodyPr/>
                    <a:lstStyle/>
                    <a:p>
                      <a:pPr algn="ctr"/>
                      <a:r>
                        <a:rPr lang="it-IT" sz="2000" b="0" i="1" dirty="0" smtClean="0">
                          <a:solidFill>
                            <a:schemeClr val="tx1"/>
                          </a:solidFill>
                          <a:latin typeface="Albertus Medium" pitchFamily="34" charset="0"/>
                        </a:rPr>
                        <a:t>€     40</a:t>
                      </a:r>
                      <a:endParaRPr lang="it-IT" sz="2000" b="0" i="1" dirty="0">
                        <a:solidFill>
                          <a:schemeClr val="tx1"/>
                        </a:solidFill>
                        <a:latin typeface="Albertus Medium" pitchFamily="34" charset="0"/>
                      </a:endParaRPr>
                    </a:p>
                  </a:txBody>
                  <a:tcPr anchor="ctr">
                    <a:gradFill flip="none" rotWithShape="1">
                      <a:gsLst>
                        <a:gs pos="0">
                          <a:schemeClr val="bg2">
                            <a:lumMod val="75000"/>
                            <a:tint val="66000"/>
                            <a:satMod val="160000"/>
                          </a:schemeClr>
                        </a:gs>
                        <a:gs pos="50000">
                          <a:schemeClr val="bg2">
                            <a:lumMod val="75000"/>
                            <a:tint val="44500"/>
                            <a:satMod val="160000"/>
                          </a:schemeClr>
                        </a:gs>
                        <a:gs pos="100000">
                          <a:schemeClr val="bg2">
                            <a:lumMod val="75000"/>
                            <a:tint val="23500"/>
                            <a:satMod val="160000"/>
                          </a:schemeClr>
                        </a:gs>
                      </a:gsLst>
                      <a:lin ang="16200000" scaled="1"/>
                      <a:tileRect/>
                    </a:gradFill>
                  </a:tcPr>
                </a:tc>
                <a:tc>
                  <a:txBody>
                    <a:bodyPr/>
                    <a:lstStyle/>
                    <a:p>
                      <a:pPr algn="ctr"/>
                      <a:r>
                        <a:rPr lang="it-IT" sz="2000" b="0" dirty="0" smtClean="0">
                          <a:solidFill>
                            <a:schemeClr val="tx1"/>
                          </a:solidFill>
                          <a:latin typeface="Albertus Medium" pitchFamily="34" charset="0"/>
                        </a:rPr>
                        <a:t>€    </a:t>
                      </a:r>
                      <a:r>
                        <a:rPr lang="it-IT" sz="2000" b="1" i="1" dirty="0" smtClean="0">
                          <a:solidFill>
                            <a:schemeClr val="tx1"/>
                          </a:solidFill>
                          <a:latin typeface="Albertus Medium" pitchFamily="34" charset="0"/>
                        </a:rPr>
                        <a:t>32,98</a:t>
                      </a:r>
                      <a:endParaRPr lang="it-IT" sz="2000" b="1" i="1" dirty="0">
                        <a:solidFill>
                          <a:schemeClr val="tx1"/>
                        </a:solidFill>
                        <a:latin typeface="Albertus Medium" pitchFamily="34" charset="0"/>
                      </a:endParaRPr>
                    </a:p>
                  </a:txBody>
                  <a:tcPr anchor="ctr">
                    <a:gradFill flip="none" rotWithShape="1">
                      <a:gsLst>
                        <a:gs pos="0">
                          <a:schemeClr val="bg2">
                            <a:lumMod val="75000"/>
                            <a:tint val="66000"/>
                            <a:satMod val="160000"/>
                          </a:schemeClr>
                        </a:gs>
                        <a:gs pos="50000">
                          <a:schemeClr val="bg2">
                            <a:lumMod val="75000"/>
                            <a:tint val="44500"/>
                            <a:satMod val="160000"/>
                          </a:schemeClr>
                        </a:gs>
                        <a:gs pos="100000">
                          <a:schemeClr val="bg2">
                            <a:lumMod val="75000"/>
                            <a:tint val="23500"/>
                            <a:satMod val="160000"/>
                          </a:schemeClr>
                        </a:gs>
                      </a:gsLst>
                      <a:lin ang="16200000" scaled="1"/>
                      <a:tileRect/>
                    </a:gradFill>
                  </a:tcPr>
                </a:tc>
              </a:tr>
              <a:tr h="577249">
                <a:tc>
                  <a:txBody>
                    <a:bodyPr/>
                    <a:lstStyle/>
                    <a:p>
                      <a:r>
                        <a:rPr lang="it-IT" sz="2000" b="0" i="1" dirty="0" smtClean="0">
                          <a:latin typeface="+mn-lt"/>
                        </a:rPr>
                        <a:t>Tuta ginnica</a:t>
                      </a:r>
                      <a:endParaRPr lang="it-IT" sz="2000" b="0" i="1" u="none" strike="noStrike" baseline="0" dirty="0" smtClean="0">
                        <a:solidFill>
                          <a:srgbClr val="000000"/>
                        </a:solidFill>
                        <a:latin typeface="+mn-lt"/>
                      </a:endParaRPr>
                    </a:p>
                  </a:txBody>
                  <a:tcPr anchor="ctr">
                    <a:gradFill flip="none" rotWithShape="1">
                      <a:gsLst>
                        <a:gs pos="0">
                          <a:schemeClr val="bg2">
                            <a:lumMod val="75000"/>
                            <a:tint val="66000"/>
                            <a:satMod val="160000"/>
                          </a:schemeClr>
                        </a:gs>
                        <a:gs pos="50000">
                          <a:schemeClr val="bg2">
                            <a:lumMod val="75000"/>
                            <a:tint val="44500"/>
                            <a:satMod val="160000"/>
                          </a:schemeClr>
                        </a:gs>
                        <a:gs pos="100000">
                          <a:schemeClr val="bg2">
                            <a:lumMod val="75000"/>
                            <a:tint val="23500"/>
                            <a:satMod val="160000"/>
                          </a:schemeClr>
                        </a:gs>
                      </a:gsLst>
                      <a:lin ang="16200000" scaled="1"/>
                      <a:tileRect/>
                    </a:gradFill>
                  </a:tcPr>
                </a:tc>
                <a:tc>
                  <a:txBody>
                    <a:bodyPr/>
                    <a:lstStyle/>
                    <a:p>
                      <a:pPr algn="ctr"/>
                      <a:r>
                        <a:rPr lang="it-IT" sz="2000" b="0" i="1" dirty="0" smtClean="0">
                          <a:solidFill>
                            <a:schemeClr val="tx1"/>
                          </a:solidFill>
                          <a:latin typeface="Albertus Medium" pitchFamily="34" charset="0"/>
                        </a:rPr>
                        <a:t>€     15</a:t>
                      </a:r>
                      <a:endParaRPr lang="it-IT" sz="2000" b="0" i="1" dirty="0">
                        <a:solidFill>
                          <a:schemeClr val="tx1"/>
                        </a:solidFill>
                        <a:latin typeface="Albertus Medium" pitchFamily="34" charset="0"/>
                      </a:endParaRPr>
                    </a:p>
                  </a:txBody>
                  <a:tcPr anchor="ctr">
                    <a:gradFill flip="none" rotWithShape="1">
                      <a:gsLst>
                        <a:gs pos="0">
                          <a:schemeClr val="bg2">
                            <a:lumMod val="75000"/>
                            <a:tint val="66000"/>
                            <a:satMod val="160000"/>
                          </a:schemeClr>
                        </a:gs>
                        <a:gs pos="50000">
                          <a:schemeClr val="bg2">
                            <a:lumMod val="75000"/>
                            <a:tint val="44500"/>
                            <a:satMod val="160000"/>
                          </a:schemeClr>
                        </a:gs>
                        <a:gs pos="100000">
                          <a:schemeClr val="bg2">
                            <a:lumMod val="75000"/>
                            <a:tint val="23500"/>
                            <a:satMod val="160000"/>
                          </a:schemeClr>
                        </a:gs>
                      </a:gsLst>
                      <a:lin ang="16200000" scaled="1"/>
                      <a:tileRect/>
                    </a:gradFill>
                  </a:tcPr>
                </a:tc>
                <a:tc>
                  <a:txBody>
                    <a:bodyPr/>
                    <a:lstStyle/>
                    <a:p>
                      <a:pPr algn="ctr"/>
                      <a:r>
                        <a:rPr lang="it-IT" sz="2000" b="0" dirty="0" smtClean="0">
                          <a:solidFill>
                            <a:schemeClr val="tx1"/>
                          </a:solidFill>
                          <a:latin typeface="Albertus Medium" pitchFamily="34" charset="0"/>
                        </a:rPr>
                        <a:t>€    </a:t>
                      </a:r>
                      <a:r>
                        <a:rPr lang="it-IT" sz="2000" b="1" i="1" dirty="0" smtClean="0">
                          <a:solidFill>
                            <a:schemeClr val="tx1"/>
                          </a:solidFill>
                          <a:latin typeface="Albertus Medium" pitchFamily="34" charset="0"/>
                        </a:rPr>
                        <a:t>22,83</a:t>
                      </a:r>
                      <a:endParaRPr lang="it-IT" sz="2000" b="1" i="1" dirty="0">
                        <a:solidFill>
                          <a:schemeClr val="tx1"/>
                        </a:solidFill>
                        <a:latin typeface="Albertus Medium" pitchFamily="34" charset="0"/>
                      </a:endParaRPr>
                    </a:p>
                  </a:txBody>
                  <a:tcPr anchor="ctr">
                    <a:gradFill flip="none" rotWithShape="1">
                      <a:gsLst>
                        <a:gs pos="0">
                          <a:schemeClr val="bg2">
                            <a:lumMod val="75000"/>
                            <a:tint val="66000"/>
                            <a:satMod val="160000"/>
                          </a:schemeClr>
                        </a:gs>
                        <a:gs pos="50000">
                          <a:schemeClr val="bg2">
                            <a:lumMod val="75000"/>
                            <a:tint val="44500"/>
                            <a:satMod val="160000"/>
                          </a:schemeClr>
                        </a:gs>
                        <a:gs pos="100000">
                          <a:schemeClr val="bg2">
                            <a:lumMod val="75000"/>
                            <a:tint val="23500"/>
                            <a:satMod val="160000"/>
                          </a:schemeClr>
                        </a:gs>
                      </a:gsLst>
                      <a:lin ang="16200000" scaled="1"/>
                      <a:tileRect/>
                    </a:gradFill>
                  </a:tcPr>
                </a:tc>
              </a:tr>
              <a:tr h="577249">
                <a:tc>
                  <a:txBody>
                    <a:bodyPr/>
                    <a:lstStyle/>
                    <a:p>
                      <a:r>
                        <a:rPr lang="it-IT" sz="2000" b="0" i="1" dirty="0" smtClean="0">
                          <a:latin typeface="+mn-lt"/>
                        </a:rPr>
                        <a:t>Fiocco</a:t>
                      </a:r>
                      <a:r>
                        <a:rPr lang="it-IT" sz="2000" b="0" i="1" u="none" strike="noStrike" baseline="0" dirty="0" smtClean="0">
                          <a:solidFill>
                            <a:srgbClr val="000000"/>
                          </a:solidFill>
                          <a:latin typeface="+mn-lt"/>
                        </a:rPr>
                        <a:t>	</a:t>
                      </a:r>
                    </a:p>
                  </a:txBody>
                  <a:tcPr anchor="ctr">
                    <a:gradFill flip="none" rotWithShape="1">
                      <a:gsLst>
                        <a:gs pos="0">
                          <a:schemeClr val="bg2">
                            <a:lumMod val="75000"/>
                            <a:tint val="66000"/>
                            <a:satMod val="160000"/>
                          </a:schemeClr>
                        </a:gs>
                        <a:gs pos="50000">
                          <a:schemeClr val="bg2">
                            <a:lumMod val="75000"/>
                            <a:tint val="44500"/>
                            <a:satMod val="160000"/>
                          </a:schemeClr>
                        </a:gs>
                        <a:gs pos="100000">
                          <a:schemeClr val="bg2">
                            <a:lumMod val="75000"/>
                            <a:tint val="23500"/>
                            <a:satMod val="160000"/>
                          </a:schemeClr>
                        </a:gs>
                      </a:gsLst>
                      <a:lin ang="16200000" scaled="1"/>
                      <a:tileRect/>
                    </a:gradFill>
                  </a:tcPr>
                </a:tc>
                <a:tc>
                  <a:txBody>
                    <a:bodyPr/>
                    <a:lstStyle/>
                    <a:p>
                      <a:pPr algn="ctr"/>
                      <a:r>
                        <a:rPr lang="it-IT" sz="2000" b="0" dirty="0" smtClean="0">
                          <a:solidFill>
                            <a:schemeClr val="tx1"/>
                          </a:solidFill>
                          <a:latin typeface="Albertus Medium" pitchFamily="34" charset="0"/>
                        </a:rPr>
                        <a:t>€      3</a:t>
                      </a:r>
                      <a:endParaRPr lang="it-IT" sz="2000" b="0" i="1" dirty="0">
                        <a:solidFill>
                          <a:schemeClr val="tx1"/>
                        </a:solidFill>
                        <a:latin typeface="Albertus Medium" pitchFamily="34" charset="0"/>
                      </a:endParaRPr>
                    </a:p>
                  </a:txBody>
                  <a:tcPr anchor="ctr">
                    <a:gradFill flip="none" rotWithShape="1">
                      <a:gsLst>
                        <a:gs pos="0">
                          <a:schemeClr val="bg2">
                            <a:lumMod val="75000"/>
                            <a:tint val="66000"/>
                            <a:satMod val="160000"/>
                          </a:schemeClr>
                        </a:gs>
                        <a:gs pos="50000">
                          <a:schemeClr val="bg2">
                            <a:lumMod val="75000"/>
                            <a:tint val="44500"/>
                            <a:satMod val="160000"/>
                          </a:schemeClr>
                        </a:gs>
                        <a:gs pos="100000">
                          <a:schemeClr val="bg2">
                            <a:lumMod val="75000"/>
                            <a:tint val="23500"/>
                            <a:satMod val="160000"/>
                          </a:schemeClr>
                        </a:gs>
                      </a:gsLst>
                      <a:lin ang="16200000" scaled="1"/>
                      <a:tileRect/>
                    </a:gradFill>
                  </a:tcPr>
                </a:tc>
                <a:tc>
                  <a:txBody>
                    <a:bodyPr/>
                    <a:lstStyle/>
                    <a:p>
                      <a:pPr algn="ctr"/>
                      <a:r>
                        <a:rPr lang="it-IT" sz="2000" b="0" dirty="0" smtClean="0">
                          <a:solidFill>
                            <a:schemeClr val="tx1"/>
                          </a:solidFill>
                          <a:latin typeface="Albertus Medium" pitchFamily="34" charset="0"/>
                        </a:rPr>
                        <a:t>€      </a:t>
                      </a:r>
                      <a:r>
                        <a:rPr lang="it-IT" sz="2000" b="1" i="1" dirty="0" smtClean="0">
                          <a:solidFill>
                            <a:schemeClr val="tx1"/>
                          </a:solidFill>
                          <a:latin typeface="Albertus Medium" pitchFamily="34" charset="0"/>
                        </a:rPr>
                        <a:t>3,55</a:t>
                      </a:r>
                      <a:endParaRPr lang="it-IT" sz="2000" b="1" i="1" dirty="0">
                        <a:solidFill>
                          <a:schemeClr val="tx1"/>
                        </a:solidFill>
                        <a:latin typeface="Albertus Medium" pitchFamily="34" charset="0"/>
                      </a:endParaRPr>
                    </a:p>
                  </a:txBody>
                  <a:tcPr anchor="ctr">
                    <a:gradFill flip="none" rotWithShape="1">
                      <a:gsLst>
                        <a:gs pos="0">
                          <a:schemeClr val="bg2">
                            <a:lumMod val="75000"/>
                            <a:tint val="66000"/>
                            <a:satMod val="160000"/>
                          </a:schemeClr>
                        </a:gs>
                        <a:gs pos="50000">
                          <a:schemeClr val="bg2">
                            <a:lumMod val="75000"/>
                            <a:tint val="44500"/>
                            <a:satMod val="160000"/>
                          </a:schemeClr>
                        </a:gs>
                        <a:gs pos="100000">
                          <a:schemeClr val="bg2">
                            <a:lumMod val="75000"/>
                            <a:tint val="23500"/>
                            <a:satMod val="160000"/>
                          </a:schemeClr>
                        </a:gs>
                      </a:gsLst>
                      <a:lin ang="16200000" scaled="1"/>
                      <a:tileRect/>
                    </a:gradFill>
                  </a:tcPr>
                </a:tc>
              </a:tr>
              <a:tr h="577249">
                <a:tc>
                  <a:txBody>
                    <a:bodyPr/>
                    <a:lstStyle/>
                    <a:p>
                      <a:r>
                        <a:rPr lang="it-IT" sz="2000" b="0" i="1" dirty="0" smtClean="0">
                          <a:latin typeface="+mn-lt"/>
                        </a:rPr>
                        <a:t>Grembiule</a:t>
                      </a:r>
                      <a:r>
                        <a:rPr lang="it-IT" sz="2000" b="0" i="1" u="none" strike="noStrike" baseline="0" dirty="0" smtClean="0">
                          <a:solidFill>
                            <a:srgbClr val="000000"/>
                          </a:solidFill>
                          <a:latin typeface="+mn-lt"/>
                        </a:rPr>
                        <a:t>	</a:t>
                      </a:r>
                    </a:p>
                  </a:txBody>
                  <a:tcPr anchor="ctr">
                    <a:gradFill flip="none" rotWithShape="1">
                      <a:gsLst>
                        <a:gs pos="0">
                          <a:schemeClr val="bg2">
                            <a:lumMod val="75000"/>
                            <a:tint val="66000"/>
                            <a:satMod val="160000"/>
                          </a:schemeClr>
                        </a:gs>
                        <a:gs pos="50000">
                          <a:schemeClr val="bg2">
                            <a:lumMod val="75000"/>
                            <a:tint val="44500"/>
                            <a:satMod val="160000"/>
                          </a:schemeClr>
                        </a:gs>
                        <a:gs pos="100000">
                          <a:schemeClr val="bg2">
                            <a:lumMod val="75000"/>
                            <a:tint val="23500"/>
                            <a:satMod val="160000"/>
                          </a:schemeClr>
                        </a:gs>
                      </a:gsLst>
                      <a:lin ang="16200000" scaled="1"/>
                      <a:tileRect/>
                    </a:gradFill>
                  </a:tcPr>
                </a:tc>
                <a:tc>
                  <a:txBody>
                    <a:bodyPr/>
                    <a:lstStyle/>
                    <a:p>
                      <a:pPr algn="ctr"/>
                      <a:r>
                        <a:rPr lang="it-IT" sz="2000" b="0" dirty="0" smtClean="0">
                          <a:solidFill>
                            <a:schemeClr val="tx1"/>
                          </a:solidFill>
                          <a:latin typeface="Albertus Medium" pitchFamily="34" charset="0"/>
                        </a:rPr>
                        <a:t>€     10</a:t>
                      </a:r>
                      <a:endParaRPr lang="it-IT" sz="2000" b="0" i="1" dirty="0">
                        <a:solidFill>
                          <a:schemeClr val="tx1"/>
                        </a:solidFill>
                        <a:latin typeface="Albertus Medium" pitchFamily="34" charset="0"/>
                      </a:endParaRPr>
                    </a:p>
                  </a:txBody>
                  <a:tcPr anchor="ctr">
                    <a:gradFill flip="none" rotWithShape="1">
                      <a:gsLst>
                        <a:gs pos="0">
                          <a:schemeClr val="bg2">
                            <a:lumMod val="75000"/>
                            <a:tint val="66000"/>
                            <a:satMod val="160000"/>
                          </a:schemeClr>
                        </a:gs>
                        <a:gs pos="50000">
                          <a:schemeClr val="bg2">
                            <a:lumMod val="75000"/>
                            <a:tint val="44500"/>
                            <a:satMod val="160000"/>
                          </a:schemeClr>
                        </a:gs>
                        <a:gs pos="100000">
                          <a:schemeClr val="bg2">
                            <a:lumMod val="75000"/>
                            <a:tint val="23500"/>
                            <a:satMod val="160000"/>
                          </a:schemeClr>
                        </a:gs>
                      </a:gsLst>
                      <a:lin ang="16200000" scaled="1"/>
                      <a:tileRect/>
                    </a:gradFill>
                  </a:tcPr>
                </a:tc>
                <a:tc>
                  <a:txBody>
                    <a:bodyPr/>
                    <a:lstStyle/>
                    <a:p>
                      <a:pPr algn="ctr"/>
                      <a:r>
                        <a:rPr lang="it-IT" sz="2000" b="0" dirty="0" smtClean="0">
                          <a:solidFill>
                            <a:schemeClr val="tx1"/>
                          </a:solidFill>
                          <a:latin typeface="Albertus Medium" pitchFamily="34" charset="0"/>
                        </a:rPr>
                        <a:t>€    </a:t>
                      </a:r>
                      <a:r>
                        <a:rPr lang="it-IT" sz="2000" b="1" i="1" dirty="0" smtClean="0">
                          <a:solidFill>
                            <a:schemeClr val="tx1"/>
                          </a:solidFill>
                          <a:latin typeface="Albertus Medium" pitchFamily="34" charset="0"/>
                        </a:rPr>
                        <a:t>14,30</a:t>
                      </a:r>
                      <a:endParaRPr lang="it-IT" sz="2000" b="1" i="1" dirty="0">
                        <a:solidFill>
                          <a:schemeClr val="tx1"/>
                        </a:solidFill>
                        <a:latin typeface="Albertus Medium" pitchFamily="34" charset="0"/>
                      </a:endParaRPr>
                    </a:p>
                  </a:txBody>
                  <a:tcPr anchor="ctr">
                    <a:gradFill flip="none" rotWithShape="1">
                      <a:gsLst>
                        <a:gs pos="0">
                          <a:schemeClr val="bg2">
                            <a:lumMod val="75000"/>
                            <a:tint val="66000"/>
                            <a:satMod val="160000"/>
                          </a:schemeClr>
                        </a:gs>
                        <a:gs pos="50000">
                          <a:schemeClr val="bg2">
                            <a:lumMod val="75000"/>
                            <a:tint val="44500"/>
                            <a:satMod val="160000"/>
                          </a:schemeClr>
                        </a:gs>
                        <a:gs pos="100000">
                          <a:schemeClr val="bg2">
                            <a:lumMod val="75000"/>
                            <a:tint val="23500"/>
                            <a:satMod val="160000"/>
                          </a:schemeClr>
                        </a:gs>
                      </a:gsLst>
                      <a:lin ang="16200000" scaled="1"/>
                      <a:tileRect/>
                    </a:gradFill>
                  </a:tcPr>
                </a:tc>
              </a:tr>
              <a:tr h="577249">
                <a:tc>
                  <a:txBody>
                    <a:bodyPr/>
                    <a:lstStyle/>
                    <a:p>
                      <a:r>
                        <a:rPr lang="it-IT" sz="2000" b="0" i="1" dirty="0" smtClean="0">
                          <a:latin typeface="+mn-lt"/>
                        </a:rPr>
                        <a:t>Cappellino</a:t>
                      </a:r>
                      <a:r>
                        <a:rPr lang="it-IT" sz="2000" b="0" i="1" u="none" strike="noStrike" baseline="0" dirty="0" smtClean="0">
                          <a:solidFill>
                            <a:srgbClr val="000000"/>
                          </a:solidFill>
                          <a:latin typeface="+mn-lt"/>
                        </a:rPr>
                        <a:t>	</a:t>
                      </a:r>
                    </a:p>
                  </a:txBody>
                  <a:tcPr anchor="ctr">
                    <a:gradFill flip="none" rotWithShape="1">
                      <a:gsLst>
                        <a:gs pos="0">
                          <a:schemeClr val="bg2">
                            <a:lumMod val="75000"/>
                            <a:tint val="66000"/>
                            <a:satMod val="160000"/>
                          </a:schemeClr>
                        </a:gs>
                        <a:gs pos="50000">
                          <a:schemeClr val="bg2">
                            <a:lumMod val="75000"/>
                            <a:tint val="44500"/>
                            <a:satMod val="160000"/>
                          </a:schemeClr>
                        </a:gs>
                        <a:gs pos="100000">
                          <a:schemeClr val="bg2">
                            <a:lumMod val="75000"/>
                            <a:tint val="23500"/>
                            <a:satMod val="160000"/>
                          </a:schemeClr>
                        </a:gs>
                      </a:gsLst>
                      <a:lin ang="16200000" scaled="1"/>
                      <a:tileRect/>
                    </a:gradFill>
                  </a:tcPr>
                </a:tc>
                <a:tc>
                  <a:txBody>
                    <a:bodyPr/>
                    <a:lstStyle/>
                    <a:p>
                      <a:pPr algn="ctr"/>
                      <a:r>
                        <a:rPr lang="it-IT" sz="2000" b="0" smtClean="0">
                          <a:solidFill>
                            <a:schemeClr val="tx1"/>
                          </a:solidFill>
                          <a:latin typeface="Albertus Medium" pitchFamily="34" charset="0"/>
                        </a:rPr>
                        <a:t>€     3</a:t>
                      </a:r>
                      <a:endParaRPr lang="it-IT" sz="2000" b="0" i="1" dirty="0">
                        <a:solidFill>
                          <a:schemeClr val="tx1"/>
                        </a:solidFill>
                        <a:latin typeface="Albertus Medium" pitchFamily="34" charset="0"/>
                      </a:endParaRPr>
                    </a:p>
                  </a:txBody>
                  <a:tcPr anchor="ctr">
                    <a:gradFill flip="none" rotWithShape="1">
                      <a:gsLst>
                        <a:gs pos="0">
                          <a:schemeClr val="bg2">
                            <a:lumMod val="75000"/>
                            <a:tint val="66000"/>
                            <a:satMod val="160000"/>
                          </a:schemeClr>
                        </a:gs>
                        <a:gs pos="50000">
                          <a:schemeClr val="bg2">
                            <a:lumMod val="75000"/>
                            <a:tint val="44500"/>
                            <a:satMod val="160000"/>
                          </a:schemeClr>
                        </a:gs>
                        <a:gs pos="100000">
                          <a:schemeClr val="bg2">
                            <a:lumMod val="75000"/>
                            <a:tint val="23500"/>
                            <a:satMod val="160000"/>
                          </a:schemeClr>
                        </a:gs>
                      </a:gsLst>
                      <a:lin ang="16200000" scaled="1"/>
                      <a:tileRect/>
                    </a:gradFill>
                  </a:tcPr>
                </a:tc>
                <a:tc>
                  <a:txBody>
                    <a:bodyPr/>
                    <a:lstStyle/>
                    <a:p>
                      <a:pPr algn="ctr"/>
                      <a:r>
                        <a:rPr lang="it-IT" sz="2000" b="0" dirty="0" smtClean="0">
                          <a:solidFill>
                            <a:schemeClr val="tx1"/>
                          </a:solidFill>
                          <a:latin typeface="Albertus Medium" pitchFamily="34" charset="0"/>
                        </a:rPr>
                        <a:t>€     </a:t>
                      </a:r>
                      <a:r>
                        <a:rPr lang="it-IT" sz="2000" b="1" i="1" dirty="0" smtClean="0">
                          <a:solidFill>
                            <a:schemeClr val="tx1"/>
                          </a:solidFill>
                          <a:latin typeface="Albertus Medium" pitchFamily="34" charset="0"/>
                        </a:rPr>
                        <a:t>3,85</a:t>
                      </a:r>
                      <a:endParaRPr lang="it-IT" sz="2000" b="1" i="1" dirty="0">
                        <a:solidFill>
                          <a:schemeClr val="tx1"/>
                        </a:solidFill>
                        <a:latin typeface="Albertus Medium" pitchFamily="34" charset="0"/>
                      </a:endParaRPr>
                    </a:p>
                  </a:txBody>
                  <a:tcPr anchor="ctr">
                    <a:gradFill flip="none" rotWithShape="1">
                      <a:gsLst>
                        <a:gs pos="0">
                          <a:schemeClr val="bg2">
                            <a:lumMod val="75000"/>
                            <a:tint val="66000"/>
                            <a:satMod val="160000"/>
                          </a:schemeClr>
                        </a:gs>
                        <a:gs pos="50000">
                          <a:schemeClr val="bg2">
                            <a:lumMod val="75000"/>
                            <a:tint val="44500"/>
                            <a:satMod val="160000"/>
                          </a:schemeClr>
                        </a:gs>
                        <a:gs pos="100000">
                          <a:schemeClr val="bg2">
                            <a:lumMod val="75000"/>
                            <a:tint val="23500"/>
                            <a:satMod val="160000"/>
                          </a:schemeClr>
                        </a:gs>
                      </a:gsLst>
                      <a:lin ang="16200000" scaled="1"/>
                      <a:tileRect/>
                    </a:gradFill>
                  </a:tcPr>
                </a:tc>
              </a:tr>
              <a:tr h="577249">
                <a:tc>
                  <a:txBody>
                    <a:bodyPr/>
                    <a:lstStyle/>
                    <a:p>
                      <a:r>
                        <a:rPr lang="it-IT" sz="2000" b="0" i="1" dirty="0" smtClean="0">
                          <a:latin typeface="+mn-lt"/>
                        </a:rPr>
                        <a:t>Polo</a:t>
                      </a:r>
                      <a:r>
                        <a:rPr lang="it-IT" sz="2000" b="0" i="1" u="none" strike="noStrike" baseline="0" dirty="0" smtClean="0">
                          <a:solidFill>
                            <a:srgbClr val="000000"/>
                          </a:solidFill>
                          <a:latin typeface="+mn-lt"/>
                        </a:rPr>
                        <a:t>	</a:t>
                      </a:r>
                    </a:p>
                  </a:txBody>
                  <a:tcPr anchor="ctr">
                    <a:gradFill flip="none" rotWithShape="1">
                      <a:gsLst>
                        <a:gs pos="0">
                          <a:schemeClr val="bg2">
                            <a:lumMod val="75000"/>
                            <a:tint val="66000"/>
                            <a:satMod val="160000"/>
                          </a:schemeClr>
                        </a:gs>
                        <a:gs pos="50000">
                          <a:schemeClr val="bg2">
                            <a:lumMod val="75000"/>
                            <a:tint val="44500"/>
                            <a:satMod val="160000"/>
                          </a:schemeClr>
                        </a:gs>
                        <a:gs pos="100000">
                          <a:schemeClr val="bg2">
                            <a:lumMod val="75000"/>
                            <a:tint val="23500"/>
                            <a:satMod val="160000"/>
                          </a:schemeClr>
                        </a:gs>
                      </a:gsLst>
                      <a:lin ang="16200000" scaled="1"/>
                      <a:tileRect/>
                    </a:gradFill>
                  </a:tcPr>
                </a:tc>
                <a:tc>
                  <a:txBody>
                    <a:bodyPr/>
                    <a:lstStyle/>
                    <a:p>
                      <a:pPr algn="ctr"/>
                      <a:r>
                        <a:rPr lang="it-IT" sz="2000" b="0" dirty="0" smtClean="0">
                          <a:solidFill>
                            <a:schemeClr val="tx1"/>
                          </a:solidFill>
                          <a:latin typeface="Albertus Medium" pitchFamily="34" charset="0"/>
                        </a:rPr>
                        <a:t>€      5</a:t>
                      </a:r>
                      <a:endParaRPr lang="it-IT" sz="2000" b="0" i="1" dirty="0">
                        <a:solidFill>
                          <a:schemeClr val="tx1"/>
                        </a:solidFill>
                        <a:latin typeface="Albertus Medium" pitchFamily="34" charset="0"/>
                      </a:endParaRPr>
                    </a:p>
                  </a:txBody>
                  <a:tcPr anchor="ctr">
                    <a:gradFill flip="none" rotWithShape="1">
                      <a:gsLst>
                        <a:gs pos="0">
                          <a:schemeClr val="bg2">
                            <a:lumMod val="75000"/>
                            <a:tint val="66000"/>
                            <a:satMod val="160000"/>
                          </a:schemeClr>
                        </a:gs>
                        <a:gs pos="50000">
                          <a:schemeClr val="bg2">
                            <a:lumMod val="75000"/>
                            <a:tint val="44500"/>
                            <a:satMod val="160000"/>
                          </a:schemeClr>
                        </a:gs>
                        <a:gs pos="100000">
                          <a:schemeClr val="bg2">
                            <a:lumMod val="75000"/>
                            <a:tint val="23500"/>
                            <a:satMod val="160000"/>
                          </a:schemeClr>
                        </a:gs>
                      </a:gsLst>
                      <a:lin ang="16200000" scaled="1"/>
                      <a:tileRect/>
                    </a:gradFill>
                  </a:tcPr>
                </a:tc>
                <a:tc>
                  <a:txBody>
                    <a:bodyPr/>
                    <a:lstStyle/>
                    <a:p>
                      <a:pPr algn="ctr"/>
                      <a:r>
                        <a:rPr lang="it-IT" sz="2000" b="0" dirty="0" smtClean="0">
                          <a:solidFill>
                            <a:schemeClr val="tx1"/>
                          </a:solidFill>
                          <a:latin typeface="Albertus Medium" pitchFamily="34" charset="0"/>
                        </a:rPr>
                        <a:t>€    </a:t>
                      </a:r>
                      <a:r>
                        <a:rPr lang="it-IT" sz="2000" b="1" i="1" dirty="0" smtClean="0">
                          <a:solidFill>
                            <a:schemeClr val="tx1"/>
                          </a:solidFill>
                          <a:latin typeface="Albertus Medium" pitchFamily="34" charset="0"/>
                        </a:rPr>
                        <a:t>10,85</a:t>
                      </a:r>
                      <a:endParaRPr lang="it-IT" sz="2000" b="1" i="1" dirty="0">
                        <a:solidFill>
                          <a:schemeClr val="tx1"/>
                        </a:solidFill>
                        <a:latin typeface="Albertus Medium" pitchFamily="34" charset="0"/>
                      </a:endParaRPr>
                    </a:p>
                  </a:txBody>
                  <a:tcPr anchor="ctr">
                    <a:gradFill flip="none" rotWithShape="1">
                      <a:gsLst>
                        <a:gs pos="0">
                          <a:schemeClr val="bg2">
                            <a:lumMod val="75000"/>
                            <a:tint val="66000"/>
                            <a:satMod val="160000"/>
                          </a:schemeClr>
                        </a:gs>
                        <a:gs pos="50000">
                          <a:schemeClr val="bg2">
                            <a:lumMod val="75000"/>
                            <a:tint val="44500"/>
                            <a:satMod val="160000"/>
                          </a:schemeClr>
                        </a:gs>
                        <a:gs pos="100000">
                          <a:schemeClr val="bg2">
                            <a:lumMod val="75000"/>
                            <a:tint val="23500"/>
                            <a:satMod val="160000"/>
                          </a:schemeClr>
                        </a:gs>
                      </a:gsLst>
                      <a:lin ang="16200000" scaled="1"/>
                      <a:tileRect/>
                    </a:gradFill>
                  </a:tcPr>
                </a:tc>
              </a:tr>
              <a:tr h="430217">
                <a:tc>
                  <a:txBody>
                    <a:bodyPr/>
                    <a:lstStyle/>
                    <a:p>
                      <a:r>
                        <a:rPr lang="it-IT" sz="2000" b="0" i="1" dirty="0" smtClean="0">
                          <a:latin typeface="+mn-lt"/>
                        </a:rPr>
                        <a:t>Pantaloni</a:t>
                      </a:r>
                      <a:endParaRPr lang="it-IT" sz="2000" b="0" i="1" u="none" strike="noStrike" baseline="0" dirty="0" smtClean="0">
                        <a:solidFill>
                          <a:srgbClr val="000000"/>
                        </a:solidFill>
                        <a:latin typeface="+mn-lt"/>
                      </a:endParaRPr>
                    </a:p>
                  </a:txBody>
                  <a:tcPr anchor="ctr">
                    <a:gradFill flip="none" rotWithShape="1">
                      <a:gsLst>
                        <a:gs pos="0">
                          <a:schemeClr val="bg2">
                            <a:lumMod val="75000"/>
                            <a:tint val="66000"/>
                            <a:satMod val="160000"/>
                          </a:schemeClr>
                        </a:gs>
                        <a:gs pos="50000">
                          <a:schemeClr val="bg2">
                            <a:lumMod val="75000"/>
                            <a:tint val="44500"/>
                            <a:satMod val="160000"/>
                          </a:schemeClr>
                        </a:gs>
                        <a:gs pos="100000">
                          <a:schemeClr val="bg2">
                            <a:lumMod val="75000"/>
                            <a:tint val="23500"/>
                            <a:satMod val="160000"/>
                          </a:schemeClr>
                        </a:gs>
                      </a:gsLst>
                      <a:lin ang="16200000" scaled="1"/>
                      <a:tileRect/>
                    </a:gradFill>
                  </a:tcPr>
                </a:tc>
                <a:tc>
                  <a:txBody>
                    <a:bodyPr/>
                    <a:lstStyle/>
                    <a:p>
                      <a:pPr algn="ctr"/>
                      <a:r>
                        <a:rPr lang="it-IT" sz="2000" b="0" dirty="0" smtClean="0">
                          <a:solidFill>
                            <a:schemeClr val="tx1"/>
                          </a:solidFill>
                          <a:latin typeface="Albertus Medium" pitchFamily="34" charset="0"/>
                        </a:rPr>
                        <a:t>€     10</a:t>
                      </a:r>
                      <a:endParaRPr lang="it-IT" sz="2000" b="0" i="1" dirty="0">
                        <a:solidFill>
                          <a:schemeClr val="tx1"/>
                        </a:solidFill>
                        <a:latin typeface="Albertus Medium" pitchFamily="34" charset="0"/>
                      </a:endParaRPr>
                    </a:p>
                  </a:txBody>
                  <a:tcPr anchor="ctr">
                    <a:gradFill flip="none" rotWithShape="1">
                      <a:gsLst>
                        <a:gs pos="0">
                          <a:schemeClr val="bg2">
                            <a:lumMod val="75000"/>
                            <a:tint val="66000"/>
                            <a:satMod val="160000"/>
                          </a:schemeClr>
                        </a:gs>
                        <a:gs pos="50000">
                          <a:schemeClr val="bg2">
                            <a:lumMod val="75000"/>
                            <a:tint val="44500"/>
                            <a:satMod val="160000"/>
                          </a:schemeClr>
                        </a:gs>
                        <a:gs pos="100000">
                          <a:schemeClr val="bg2">
                            <a:lumMod val="75000"/>
                            <a:tint val="23500"/>
                            <a:satMod val="160000"/>
                          </a:schemeClr>
                        </a:gs>
                      </a:gsLst>
                      <a:lin ang="16200000" scaled="1"/>
                      <a:tileRect/>
                    </a:gradFill>
                  </a:tcPr>
                </a:tc>
                <a:tc>
                  <a:txBody>
                    <a:bodyPr/>
                    <a:lstStyle/>
                    <a:p>
                      <a:pPr algn="ctr"/>
                      <a:r>
                        <a:rPr lang="it-IT" sz="2000" b="0" dirty="0" smtClean="0">
                          <a:solidFill>
                            <a:schemeClr val="tx1"/>
                          </a:solidFill>
                          <a:latin typeface="Albertus Medium" pitchFamily="34" charset="0"/>
                        </a:rPr>
                        <a:t>€    </a:t>
                      </a:r>
                      <a:r>
                        <a:rPr lang="it-IT" sz="2000" b="1" i="1" dirty="0" smtClean="0">
                          <a:solidFill>
                            <a:schemeClr val="tx1"/>
                          </a:solidFill>
                          <a:latin typeface="Albertus Medium" pitchFamily="34" charset="0"/>
                        </a:rPr>
                        <a:t>15,00</a:t>
                      </a:r>
                    </a:p>
                  </a:txBody>
                  <a:tcPr anchor="ctr">
                    <a:gradFill flip="none" rotWithShape="1">
                      <a:gsLst>
                        <a:gs pos="0">
                          <a:schemeClr val="bg2">
                            <a:lumMod val="75000"/>
                            <a:tint val="66000"/>
                            <a:satMod val="160000"/>
                          </a:schemeClr>
                        </a:gs>
                        <a:gs pos="50000">
                          <a:schemeClr val="bg2">
                            <a:lumMod val="75000"/>
                            <a:tint val="44500"/>
                            <a:satMod val="160000"/>
                          </a:schemeClr>
                        </a:gs>
                        <a:gs pos="100000">
                          <a:schemeClr val="bg2">
                            <a:lumMod val="75000"/>
                            <a:tint val="23500"/>
                            <a:satMod val="160000"/>
                          </a:schemeClr>
                        </a:gs>
                      </a:gsLst>
                      <a:lin ang="16200000" scaled="1"/>
                      <a:tileRect/>
                    </a:gradFill>
                  </a:tcPr>
                </a:tc>
              </a:tr>
              <a:tr h="496404">
                <a:tc gridSpan="2">
                  <a:txBody>
                    <a:bodyPr/>
                    <a:lstStyle/>
                    <a:p>
                      <a:pPr algn="ctr"/>
                      <a:r>
                        <a:rPr lang="it-IT" sz="2400" b="1" i="1" u="none" strike="noStrike" baseline="0" dirty="0" smtClean="0">
                          <a:solidFill>
                            <a:srgbClr val="FF0000"/>
                          </a:solidFill>
                          <a:latin typeface="+mn-lt"/>
                        </a:rPr>
                        <a:t>Spesa media dotazione iniziale</a:t>
                      </a:r>
                    </a:p>
                  </a:txBody>
                  <a:tcPr anchor="ctr">
                    <a:gradFill flip="none" rotWithShape="1">
                      <a:gsLst>
                        <a:gs pos="0">
                          <a:schemeClr val="bg2">
                            <a:lumMod val="75000"/>
                            <a:tint val="66000"/>
                            <a:satMod val="160000"/>
                          </a:schemeClr>
                        </a:gs>
                        <a:gs pos="50000">
                          <a:schemeClr val="bg2">
                            <a:lumMod val="75000"/>
                            <a:tint val="44500"/>
                            <a:satMod val="160000"/>
                          </a:schemeClr>
                        </a:gs>
                        <a:gs pos="100000">
                          <a:schemeClr val="bg2">
                            <a:lumMod val="75000"/>
                            <a:tint val="23500"/>
                            <a:satMod val="160000"/>
                          </a:schemeClr>
                        </a:gs>
                      </a:gsLst>
                      <a:lin ang="16200000" scaled="1"/>
                      <a:tileRect/>
                    </a:gradFill>
                  </a:tcPr>
                </a:tc>
                <a:tc hMerge="1">
                  <a:txBody>
                    <a:bodyPr/>
                    <a:lstStyle/>
                    <a:p>
                      <a:pPr algn="ctr"/>
                      <a:endParaRPr lang="it-IT" sz="2000" b="0" i="1" dirty="0">
                        <a:solidFill>
                          <a:schemeClr val="tx1"/>
                        </a:solidFill>
                        <a:latin typeface="Albertus Medium" pitchFamily="34" charset="0"/>
                      </a:endParaRPr>
                    </a:p>
                  </a:txBody>
                  <a:tcPr anchor="ctr">
                    <a:solidFill>
                      <a:schemeClr val="accent4">
                        <a:lumMod val="40000"/>
                        <a:lumOff val="60000"/>
                      </a:schemeClr>
                    </a:solidFill>
                  </a:tcPr>
                </a:tc>
                <a:tc>
                  <a:txBody>
                    <a:bodyPr/>
                    <a:lstStyle/>
                    <a:p>
                      <a:pPr algn="ctr"/>
                      <a:r>
                        <a:rPr lang="it-IT" sz="2400" b="1" i="1" dirty="0" smtClean="0">
                          <a:solidFill>
                            <a:srgbClr val="FF0000"/>
                          </a:solidFill>
                          <a:latin typeface="Albertus Medium" pitchFamily="34" charset="0"/>
                        </a:rPr>
                        <a:t>€     130,65</a:t>
                      </a:r>
                    </a:p>
                  </a:txBody>
                  <a:tcPr anchor="ctr">
                    <a:gradFill flip="none" rotWithShape="1">
                      <a:gsLst>
                        <a:gs pos="0">
                          <a:schemeClr val="bg2">
                            <a:lumMod val="75000"/>
                            <a:tint val="66000"/>
                            <a:satMod val="160000"/>
                          </a:schemeClr>
                        </a:gs>
                        <a:gs pos="50000">
                          <a:schemeClr val="bg2">
                            <a:lumMod val="75000"/>
                            <a:tint val="44500"/>
                            <a:satMod val="160000"/>
                          </a:schemeClr>
                        </a:gs>
                        <a:gs pos="100000">
                          <a:schemeClr val="bg2">
                            <a:lumMod val="75000"/>
                            <a:tint val="23500"/>
                            <a:satMod val="160000"/>
                          </a:schemeClr>
                        </a:gs>
                      </a:gsLst>
                      <a:lin ang="16200000" scaled="1"/>
                      <a:tileRect/>
                    </a:gradFill>
                  </a:tcPr>
                </a:tc>
              </a:tr>
            </a:tbl>
          </a:graphicData>
        </a:graphic>
      </p:graphicFrame>
      <p:sp>
        <p:nvSpPr>
          <p:cNvPr id="3" name="Segnaposto numero diapositiva 2"/>
          <p:cNvSpPr>
            <a:spLocks noGrp="1"/>
          </p:cNvSpPr>
          <p:nvPr>
            <p:ph type="sldNum" sz="quarter" idx="12"/>
          </p:nvPr>
        </p:nvSpPr>
        <p:spPr/>
        <p:txBody>
          <a:bodyPr/>
          <a:lstStyle/>
          <a:p>
            <a:fld id="{A9EC0639-3CE9-4F05-AA67-62C8647CC6EA}" type="slidenum">
              <a:rPr lang="it-IT" smtClean="0"/>
              <a:t>34</a:t>
            </a:fld>
            <a:endParaRPr lang="it-IT"/>
          </a:p>
        </p:txBody>
      </p:sp>
    </p:spTree>
    <p:custDataLst>
      <p:tags r:id="rId1"/>
    </p:custDataLst>
    <p:extLst>
      <p:ext uri="{BB962C8B-B14F-4D97-AF65-F5344CB8AC3E}">
        <p14:creationId xmlns:p14="http://schemas.microsoft.com/office/powerpoint/2010/main" val="3532285484"/>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out)">
                                      <p:cBhvr>
                                        <p:cTn id="7" dur="2000"/>
                                        <p:tgtEl>
                                          <p:spTgt spid="2"/>
                                        </p:tgtEl>
                                      </p:cBhvr>
                                    </p:animEffect>
                                  </p:childTnLst>
                                </p:cTn>
                              </p:par>
                            </p:childTnLst>
                          </p:cTn>
                        </p:par>
                        <p:par>
                          <p:cTn id="8" fill="hold">
                            <p:stCondLst>
                              <p:cond delay="2000"/>
                            </p:stCondLst>
                            <p:childTnLst>
                              <p:par>
                                <p:cTn id="9" presetID="14" presetClass="entr" presetSubtype="1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randombar(horizontal)">
                                      <p:cBhvr>
                                        <p:cTn id="11" dur="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99592" y="11679"/>
            <a:ext cx="7488832" cy="936104"/>
          </a:xfrm>
        </p:spPr>
        <p:txBody>
          <a:bodyPr>
            <a:normAutofit/>
          </a:bodyPr>
          <a:lstStyle/>
          <a:p>
            <a:r>
              <a:rPr lang="it-IT" sz="3600" b="1" i="1" dirty="0" smtClean="0">
                <a:solidFill>
                  <a:srgbClr val="0070C0"/>
                </a:solidFill>
              </a:rPr>
              <a:t>Grafico spesa dotazione iniziale</a:t>
            </a:r>
            <a:endParaRPr lang="it-IT" sz="3600" b="1" i="1" dirty="0">
              <a:solidFill>
                <a:srgbClr val="0070C0"/>
              </a:solidFill>
            </a:endParaRPr>
          </a:p>
        </p:txBody>
      </p:sp>
      <p:graphicFrame>
        <p:nvGraphicFramePr>
          <p:cNvPr id="4" name="Segnaposto contenuto 3"/>
          <p:cNvGraphicFramePr>
            <a:graphicFrameLocks noGrp="1"/>
          </p:cNvGraphicFramePr>
          <p:nvPr>
            <p:ph idx="1"/>
            <p:extLst>
              <p:ext uri="{D42A27DB-BD31-4B8C-83A1-F6EECF244321}">
                <p14:modId xmlns:p14="http://schemas.microsoft.com/office/powerpoint/2010/main" val="3613116713"/>
              </p:ext>
            </p:extLst>
          </p:nvPr>
        </p:nvGraphicFramePr>
        <p:xfrm>
          <a:off x="467544" y="1052736"/>
          <a:ext cx="8208912" cy="5616624"/>
        </p:xfrm>
        <a:graphic>
          <a:graphicData uri="http://schemas.openxmlformats.org/drawingml/2006/chart">
            <c:chart xmlns:c="http://schemas.openxmlformats.org/drawingml/2006/chart" xmlns:r="http://schemas.openxmlformats.org/officeDocument/2006/relationships" r:id="rId3"/>
          </a:graphicData>
        </a:graphic>
      </p:graphicFrame>
      <p:sp>
        <p:nvSpPr>
          <p:cNvPr id="3" name="Segnaposto numero diapositiva 2"/>
          <p:cNvSpPr>
            <a:spLocks noGrp="1"/>
          </p:cNvSpPr>
          <p:nvPr>
            <p:ph type="sldNum" sz="quarter" idx="12"/>
          </p:nvPr>
        </p:nvSpPr>
        <p:spPr>
          <a:xfrm>
            <a:off x="7812360" y="5877272"/>
            <a:ext cx="554023" cy="365125"/>
          </a:xfrm>
        </p:spPr>
        <p:txBody>
          <a:bodyPr/>
          <a:lstStyle/>
          <a:p>
            <a:fld id="{A9EC0639-3CE9-4F05-AA67-62C8647CC6EA}" type="slidenum">
              <a:rPr lang="it-IT" smtClean="0"/>
              <a:t>35</a:t>
            </a:fld>
            <a:endParaRPr lang="it-IT" dirty="0"/>
          </a:p>
        </p:txBody>
      </p:sp>
    </p:spTree>
    <p:custDataLst>
      <p:tags r:id="rId1"/>
    </p:custDataLst>
    <p:extLst>
      <p:ext uri="{BB962C8B-B14F-4D97-AF65-F5344CB8AC3E}">
        <p14:creationId xmlns:p14="http://schemas.microsoft.com/office/powerpoint/2010/main" val="2252571314"/>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par>
                          <p:cTn id="8" fill="hold">
                            <p:stCondLst>
                              <p:cond delay="2000"/>
                            </p:stCondLst>
                            <p:childTnLst>
                              <p:par>
                                <p:cTn id="9" presetID="53" presetClass="entr" presetSubtype="16" fill="hold" grpId="0" nodeType="afterEffect">
                                  <p:stCondLst>
                                    <p:cond delay="750"/>
                                  </p:stCondLst>
                                  <p:childTnLst>
                                    <p:set>
                                      <p:cBhvr>
                                        <p:cTn id="10" dur="1" fill="hold">
                                          <p:stCondLst>
                                            <p:cond delay="0"/>
                                          </p:stCondLst>
                                        </p:cTn>
                                        <p:tgtEl>
                                          <p:spTgt spid="4"/>
                                        </p:tgtEl>
                                        <p:attrNameLst>
                                          <p:attrName>style.visibility</p:attrName>
                                        </p:attrNameLst>
                                      </p:cBhvr>
                                      <p:to>
                                        <p:strVal val="visible"/>
                                      </p:to>
                                    </p:set>
                                    <p:anim calcmode="lin" valueType="num">
                                      <p:cBhvr>
                                        <p:cTn id="11" dur="1000" fill="hold"/>
                                        <p:tgtEl>
                                          <p:spTgt spid="4"/>
                                        </p:tgtEl>
                                        <p:attrNameLst>
                                          <p:attrName>ppt_w</p:attrName>
                                        </p:attrNameLst>
                                      </p:cBhvr>
                                      <p:tavLst>
                                        <p:tav tm="0">
                                          <p:val>
                                            <p:fltVal val="0"/>
                                          </p:val>
                                        </p:tav>
                                        <p:tav tm="100000">
                                          <p:val>
                                            <p:strVal val="#ppt_w"/>
                                          </p:val>
                                        </p:tav>
                                      </p:tavLst>
                                    </p:anim>
                                    <p:anim calcmode="lin" valueType="num">
                                      <p:cBhvr>
                                        <p:cTn id="12" dur="1000" fill="hold"/>
                                        <p:tgtEl>
                                          <p:spTgt spid="4"/>
                                        </p:tgtEl>
                                        <p:attrNameLst>
                                          <p:attrName>ppt_h</p:attrName>
                                        </p:attrNameLst>
                                      </p:cBhvr>
                                      <p:tavLst>
                                        <p:tav tm="0">
                                          <p:val>
                                            <p:fltVal val="0"/>
                                          </p:val>
                                        </p:tav>
                                        <p:tav tm="100000">
                                          <p:val>
                                            <p:strVal val="#ppt_h"/>
                                          </p:val>
                                        </p:tav>
                                      </p:tavLst>
                                    </p:anim>
                                    <p:animEffect transition="in" filter="fade">
                                      <p:cBhvr>
                                        <p:cTn id="13"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Graphic spid="4" grpId="0">
        <p:bldAsOne/>
      </p:bldGraphic>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260647"/>
            <a:ext cx="3889375" cy="6142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60008" y="287075"/>
            <a:ext cx="4732472" cy="35563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74350" y="3933056"/>
            <a:ext cx="4103787" cy="26856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8948553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32656"/>
            <a:ext cx="9195076" cy="61206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6323177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743" y="0"/>
            <a:ext cx="5624377" cy="342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429000"/>
            <a:ext cx="5652120" cy="342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4"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52121" y="1988840"/>
            <a:ext cx="3491880" cy="342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3938658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79297" y="116632"/>
            <a:ext cx="8229600" cy="778098"/>
          </a:xfrm>
        </p:spPr>
        <p:txBody>
          <a:bodyPr/>
          <a:lstStyle/>
          <a:p>
            <a:r>
              <a:rPr lang="it-IT" dirty="0" smtClean="0"/>
              <a:t>Conclusioni</a:t>
            </a:r>
            <a:endParaRPr lang="it-IT" dirty="0"/>
          </a:p>
        </p:txBody>
      </p:sp>
      <p:sp>
        <p:nvSpPr>
          <p:cNvPr id="3" name="Segnaposto contenuto 2"/>
          <p:cNvSpPr>
            <a:spLocks noGrp="1"/>
          </p:cNvSpPr>
          <p:nvPr>
            <p:ph idx="1"/>
          </p:nvPr>
        </p:nvSpPr>
        <p:spPr>
          <a:xfrm>
            <a:off x="369420" y="894730"/>
            <a:ext cx="8363272" cy="2246238"/>
          </a:xfrm>
        </p:spPr>
        <p:txBody>
          <a:bodyPr>
            <a:normAutofit/>
          </a:bodyPr>
          <a:lstStyle/>
          <a:p>
            <a:pPr marL="0" indent="0" algn="just">
              <a:buNone/>
            </a:pPr>
            <a:r>
              <a:rPr lang="it-IT" sz="2000" dirty="0"/>
              <a:t>Relativamente all’attività svolta nel 1° e 3° circolo con i bambini di 2° e 5° scuola di base, ho riscontrato un particolare interesse dei discenti a questa nuova versione della matematica che ha avuto una positiva ricaduta nel curriculare in merito all’interesse e alla partecipazione attiva alle lezioni. Di grande rilevanza e molto formativo è risultato l’adeguarsi alla didattica della scuola di base e il riuscire a lavorare utilizzando un linguaggio fluido ed elementare, per farsi capire e condividere le azioni e valutazioni dei bimbi</a:t>
            </a:r>
            <a:endParaRPr lang="it-IT" sz="2000" dirty="0"/>
          </a:p>
        </p:txBody>
      </p:sp>
      <p:sp>
        <p:nvSpPr>
          <p:cNvPr id="4" name="Rettangolo 3"/>
          <p:cNvSpPr/>
          <p:nvPr/>
        </p:nvSpPr>
        <p:spPr>
          <a:xfrm>
            <a:off x="369420" y="3359240"/>
            <a:ext cx="8235028" cy="1631216"/>
          </a:xfrm>
          <a:prstGeom prst="rect">
            <a:avLst/>
          </a:prstGeom>
        </p:spPr>
        <p:txBody>
          <a:bodyPr wrap="square">
            <a:spAutoFit/>
          </a:bodyPr>
          <a:lstStyle/>
          <a:p>
            <a:pPr algn="just"/>
            <a:r>
              <a:rPr lang="it-IT" sz="2000" dirty="0">
                <a:ea typeface="Times New Roman" panose="02020603050405020304" pitchFamily="18" charset="0"/>
              </a:rPr>
              <a:t>Relativamente all’attività svolta nelle classi 2° </a:t>
            </a:r>
            <a:r>
              <a:rPr lang="it-IT" sz="2000" dirty="0" smtClean="0">
                <a:ea typeface="Times New Roman" panose="02020603050405020304" pitchFamily="18" charset="0"/>
              </a:rPr>
              <a:t>del nostro istituto</a:t>
            </a:r>
            <a:r>
              <a:rPr lang="it-IT" sz="2000" dirty="0">
                <a:ea typeface="Times New Roman" panose="02020603050405020304" pitchFamily="18" charset="0"/>
              </a:rPr>
              <a:t>, </a:t>
            </a:r>
            <a:r>
              <a:rPr lang="it-IT" sz="2000" dirty="0" smtClean="0">
                <a:ea typeface="Times New Roman" panose="02020603050405020304" pitchFamily="18" charset="0"/>
              </a:rPr>
              <a:t>abbiamo affrontato </a:t>
            </a:r>
            <a:r>
              <a:rPr lang="it-IT" sz="2000" dirty="0">
                <a:ea typeface="Times New Roman" panose="02020603050405020304" pitchFamily="18" charset="0"/>
              </a:rPr>
              <a:t>e presentato il programma curriculare partendo dall’osservazione della realtà e collegando i vari argomenti a situazioni di vita comune. Tale metodologia ha reso i discenti più curiosi e partecipi alle lezioni e ha stimolato il loro senso di osservazione. </a:t>
            </a:r>
            <a:endParaRPr lang="it-IT" sz="2000" dirty="0"/>
          </a:p>
        </p:txBody>
      </p:sp>
      <p:sp>
        <p:nvSpPr>
          <p:cNvPr id="5" name="Rettangolo 4"/>
          <p:cNvSpPr/>
          <p:nvPr/>
        </p:nvSpPr>
        <p:spPr>
          <a:xfrm>
            <a:off x="369419" y="5013035"/>
            <a:ext cx="8339477" cy="1323439"/>
          </a:xfrm>
          <a:prstGeom prst="rect">
            <a:avLst/>
          </a:prstGeom>
        </p:spPr>
        <p:txBody>
          <a:bodyPr wrap="square">
            <a:spAutoFit/>
          </a:bodyPr>
          <a:lstStyle/>
          <a:p>
            <a:pPr algn="just"/>
            <a:r>
              <a:rPr lang="it-IT" sz="2000" dirty="0">
                <a:ea typeface="Times New Roman" panose="02020603050405020304" pitchFamily="18" charset="0"/>
              </a:rPr>
              <a:t>Tutta l’attività svolta è servita ai discenti per meglio comprendere il senso della matematica e l’utilizzo delle conoscenze acquisite e a me, come docente, ha permesso di ricercare forme alternative di presentazione degli argomenti curriculari con una crescita dal punto di vista didattico-metodologico</a:t>
            </a:r>
            <a:endParaRPr lang="it-IT" sz="2000" dirty="0"/>
          </a:p>
        </p:txBody>
      </p:sp>
    </p:spTree>
    <p:extLst>
      <p:ext uri="{BB962C8B-B14F-4D97-AF65-F5344CB8AC3E}">
        <p14:creationId xmlns:p14="http://schemas.microsoft.com/office/powerpoint/2010/main" val="826348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1"/>
          <p:cNvSpPr>
            <a:spLocks noGrp="1"/>
          </p:cNvSpPr>
          <p:nvPr>
            <p:ph type="title"/>
          </p:nvPr>
        </p:nvSpPr>
        <p:spPr>
          <a:xfrm>
            <a:off x="539552" y="116632"/>
            <a:ext cx="8229600" cy="1143000"/>
          </a:xfrm>
        </p:spPr>
        <p:txBody>
          <a:bodyPr/>
          <a:lstStyle/>
          <a:p>
            <a:pPr marL="342900" indent="-342900"/>
            <a:r>
              <a:rPr lang="it-IT" sz="2400" b="1" dirty="0">
                <a:solidFill>
                  <a:schemeClr val="tx1">
                    <a:lumMod val="95000"/>
                    <a:lumOff val="5000"/>
                  </a:schemeClr>
                </a:solidFill>
              </a:rPr>
              <a:t>Classi 5° scuola primaria 1° e 3°circolo didattico :</a:t>
            </a:r>
            <a:br>
              <a:rPr lang="it-IT" sz="2400" b="1" dirty="0">
                <a:solidFill>
                  <a:schemeClr val="tx1">
                    <a:lumMod val="95000"/>
                    <a:lumOff val="5000"/>
                  </a:schemeClr>
                </a:solidFill>
              </a:rPr>
            </a:br>
            <a:r>
              <a:rPr lang="it-IT" sz="2400" b="1" dirty="0" smtClean="0">
                <a:solidFill>
                  <a:schemeClr val="tx1">
                    <a:lumMod val="95000"/>
                    <a:lumOff val="5000"/>
                  </a:schemeClr>
                </a:solidFill>
              </a:rPr>
              <a:t>    Laboratorio </a:t>
            </a:r>
            <a:r>
              <a:rPr lang="it-IT" sz="2400" b="1" dirty="0">
                <a:solidFill>
                  <a:schemeClr val="tx1">
                    <a:lumMod val="95000"/>
                    <a:lumOff val="5000"/>
                  </a:schemeClr>
                </a:solidFill>
              </a:rPr>
              <a:t>ricerca azione e </a:t>
            </a:r>
            <a:r>
              <a:rPr lang="it-IT" sz="2400" b="1" dirty="0" smtClean="0">
                <a:solidFill>
                  <a:schemeClr val="tx1">
                    <a:lumMod val="95000"/>
                    <a:lumOff val="5000"/>
                  </a:schemeClr>
                </a:solidFill>
              </a:rPr>
              <a:t>formazione</a:t>
            </a:r>
            <a:endParaRPr lang="it-IT" sz="2400" b="1" dirty="0"/>
          </a:p>
        </p:txBody>
      </p:sp>
      <p:sp>
        <p:nvSpPr>
          <p:cNvPr id="5" name="Segnaposto contenuto 4"/>
          <p:cNvSpPr>
            <a:spLocks noGrp="1"/>
          </p:cNvSpPr>
          <p:nvPr>
            <p:ph idx="1"/>
          </p:nvPr>
        </p:nvSpPr>
        <p:spPr>
          <a:xfrm>
            <a:off x="251520" y="1196752"/>
            <a:ext cx="8712968" cy="5509200"/>
          </a:xfrm>
          <a:prstGeom prst="rect">
            <a:avLst/>
          </a:prstGeom>
        </p:spPr>
        <p:txBody>
          <a:bodyPr wrap="square">
            <a:spAutoFit/>
          </a:bodyPr>
          <a:lstStyle/>
          <a:p>
            <a:r>
              <a:rPr lang="it-IT" sz="1600" b="1" dirty="0"/>
              <a:t>Sintesi progetto 5° elementare</a:t>
            </a:r>
            <a:endParaRPr lang="it-IT" sz="1600" dirty="0"/>
          </a:p>
          <a:p>
            <a:r>
              <a:rPr lang="it-IT" sz="1600" dirty="0"/>
              <a:t>Il progetto Matematica e Realtà prevede un nuovo approccio all’insegnamento della matematica partendo dalla valutazione del quotidiano per dedurre e verificare le leggi matematiche e viceversa. Di notevole importanza è la conoscenza del linguaggio specifico ossia ciò che chiamiamo “</a:t>
            </a:r>
            <a:r>
              <a:rPr lang="it-IT" sz="1600" dirty="0" err="1"/>
              <a:t>Matematichese</a:t>
            </a:r>
            <a:r>
              <a:rPr lang="it-IT" sz="1600" dirty="0"/>
              <a:t>”. Per i bimbi di 5° elementare prevediamo un percorso basato sull’osservazione delle figure , delle forme e dei vari metodi di comunicazione, principalmente grafica, mostrando loro che tutto ha una base matematica come per esempio le forme dei segnali stradali, le etichette dei vari prodotti, etc. ; l’osservazione degli strumenti di misura, il loro appropriato utilizzo e il significato dei numeri che si leggono puntualizzando la differenza tra le varie misure e il loro ordine di grandezza; il concetto di uguaglianza e di similitudine, con la valutazione delle scale di riduzione e ingrandimento. Si introdurranno i concetti e i termini relativi alla nuove tecnologie: Byte, pixel, pollici, 3D, HD, </a:t>
            </a:r>
            <a:r>
              <a:rPr lang="it-IT" sz="1600" dirty="0" err="1"/>
              <a:t>smart</a:t>
            </a:r>
            <a:r>
              <a:rPr lang="it-IT" sz="1600" dirty="0"/>
              <a:t> tv, </a:t>
            </a:r>
            <a:r>
              <a:rPr lang="it-IT" sz="1600" dirty="0" err="1"/>
              <a:t>etc</a:t>
            </a:r>
            <a:r>
              <a:rPr lang="it-IT" sz="1600" dirty="0"/>
              <a:t> ; la specifica dei termini nel linguaggio matematico da operazione ad invariante, il concetto di proprietà e sua verifica. Il tutto sarà realizzato attraverso il gioco basato sull’osservazione della realtà e, principalmente, con la lettura e comprensione delle varie forme  grafiche . </a:t>
            </a:r>
          </a:p>
          <a:p>
            <a:r>
              <a:rPr lang="it-IT" sz="1600" dirty="0"/>
              <a:t>Gli allievi parteciperanno alle gare promosse da M&amp;R rispettivamente:</a:t>
            </a:r>
          </a:p>
          <a:p>
            <a:pPr lvl="0"/>
            <a:r>
              <a:rPr lang="it-IT" sz="1600" dirty="0"/>
              <a:t>Gara di modellizzazione fase locale 10/03/2017 fase nazionale 26/04/2017 a Perugia</a:t>
            </a:r>
          </a:p>
          <a:p>
            <a:pPr lvl="0"/>
            <a:r>
              <a:rPr lang="it-IT" sz="1600" dirty="0"/>
              <a:t>Staffetta creativa : competizione di gruppo gestita dagli allievi che così sono partecipanti, autori e valutatori.</a:t>
            </a:r>
          </a:p>
          <a:p>
            <a:pPr lvl="0"/>
            <a:r>
              <a:rPr lang="it-IT" sz="1600" dirty="0"/>
              <a:t>Concorso di comunicazione matematica con prodotto multimediale da presentare a Perugia dal 26 al 28/04/2017</a:t>
            </a:r>
          </a:p>
        </p:txBody>
      </p:sp>
    </p:spTree>
    <p:extLst>
      <p:ext uri="{BB962C8B-B14F-4D97-AF65-F5344CB8AC3E}">
        <p14:creationId xmlns:p14="http://schemas.microsoft.com/office/powerpoint/2010/main" val="137813233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1"/>
          <p:cNvSpPr>
            <a:spLocks noGrp="1"/>
          </p:cNvSpPr>
          <p:nvPr>
            <p:ph type="title"/>
          </p:nvPr>
        </p:nvSpPr>
        <p:spPr>
          <a:xfrm>
            <a:off x="395536" y="0"/>
            <a:ext cx="8229600" cy="1143000"/>
          </a:xfrm>
        </p:spPr>
        <p:txBody>
          <a:bodyPr/>
          <a:lstStyle/>
          <a:p>
            <a:pPr marL="342900" indent="-342900" algn="ctr"/>
            <a:r>
              <a:rPr lang="it-IT" sz="2800" dirty="0">
                <a:solidFill>
                  <a:schemeClr val="tx1">
                    <a:lumMod val="95000"/>
                    <a:lumOff val="5000"/>
                  </a:schemeClr>
                </a:solidFill>
              </a:rPr>
              <a:t>Classi 2° scuola primaria 1° e 3°circolo didattico</a:t>
            </a:r>
            <a:r>
              <a:rPr lang="it-IT" sz="2800" dirty="0" smtClean="0">
                <a:solidFill>
                  <a:schemeClr val="tx1">
                    <a:lumMod val="95000"/>
                    <a:lumOff val="5000"/>
                  </a:schemeClr>
                </a:solidFill>
              </a:rPr>
              <a:t>:</a:t>
            </a:r>
            <a:r>
              <a:rPr lang="it-IT" sz="2800" dirty="0">
                <a:solidFill>
                  <a:schemeClr val="tx1">
                    <a:lumMod val="95000"/>
                    <a:lumOff val="5000"/>
                  </a:schemeClr>
                </a:solidFill>
              </a:rPr>
              <a:t/>
            </a:r>
            <a:br>
              <a:rPr lang="it-IT" sz="2800" dirty="0">
                <a:solidFill>
                  <a:schemeClr val="tx1">
                    <a:lumMod val="95000"/>
                    <a:lumOff val="5000"/>
                  </a:schemeClr>
                </a:solidFill>
              </a:rPr>
            </a:br>
            <a:r>
              <a:rPr lang="it-IT" sz="2800" dirty="0" smtClean="0">
                <a:solidFill>
                  <a:schemeClr val="tx1">
                    <a:lumMod val="95000"/>
                    <a:lumOff val="5000"/>
                  </a:schemeClr>
                </a:solidFill>
              </a:rPr>
              <a:t>       Realizzazione </a:t>
            </a:r>
            <a:r>
              <a:rPr lang="it-IT" sz="2800" dirty="0">
                <a:solidFill>
                  <a:schemeClr val="tx1">
                    <a:lumMod val="95000"/>
                    <a:lumOff val="5000"/>
                  </a:schemeClr>
                </a:solidFill>
              </a:rPr>
              <a:t>del « Libretto parlante</a:t>
            </a:r>
            <a:r>
              <a:rPr lang="it-IT" sz="2800" dirty="0" smtClean="0">
                <a:solidFill>
                  <a:schemeClr val="tx1">
                    <a:lumMod val="95000"/>
                    <a:lumOff val="5000"/>
                  </a:schemeClr>
                </a:solidFill>
              </a:rPr>
              <a:t>»</a:t>
            </a:r>
            <a:endParaRPr lang="it-IT" sz="2800" dirty="0"/>
          </a:p>
        </p:txBody>
      </p:sp>
      <p:sp>
        <p:nvSpPr>
          <p:cNvPr id="5" name="Segnaposto contenuto 2"/>
          <p:cNvSpPr>
            <a:spLocks noGrp="1"/>
          </p:cNvSpPr>
          <p:nvPr>
            <p:ph idx="1"/>
          </p:nvPr>
        </p:nvSpPr>
        <p:spPr>
          <a:xfrm>
            <a:off x="395536" y="1114616"/>
            <a:ext cx="8229600" cy="1684784"/>
          </a:xfrm>
        </p:spPr>
        <p:txBody>
          <a:bodyPr/>
          <a:lstStyle/>
          <a:p>
            <a:pPr marL="114300" indent="0">
              <a:buNone/>
            </a:pPr>
            <a:r>
              <a:rPr lang="it-IT" sz="1400" b="1" dirty="0"/>
              <a:t>Libretto Parlante</a:t>
            </a:r>
            <a:endParaRPr lang="it-IT" sz="1400" dirty="0"/>
          </a:p>
          <a:p>
            <a:pPr marL="114300" indent="0">
              <a:buNone/>
            </a:pPr>
            <a:r>
              <a:rPr lang="it-IT" sz="1400" dirty="0"/>
              <a:t>Creazione libretto con i termini specifici dei numeri ( unità, decine etc.) operazioni di addizione , elemento neutro, proprietà commutativa e associativa, operazione interna. Sottrazione , proprietà invariantiva, minuendo e sottraendo. Moltiplicazione come addizione ripetuta, elemento neutro, annullamento del prodotto. Visione e confronto maggiore, minore, uguale; forme piane e forme solide. Grafici: istogrammi orizzontali e verticali, ideogrammi e aerogrammi. Relazioni univoche, dominio e codominio, diagramma sagittale e tabelle</a:t>
            </a:r>
          </a:p>
          <a:p>
            <a:endParaRPr lang="it-IT" dirty="0"/>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5616" y="2799400"/>
            <a:ext cx="2880320" cy="39847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2799400"/>
            <a:ext cx="2969310" cy="39847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4022084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144356" y="-8391506"/>
            <a:ext cx="8023860" cy="56738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260648"/>
            <a:ext cx="9126165" cy="64533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6667291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1560" y="620688"/>
            <a:ext cx="8358188" cy="5910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8464636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3528" y="620688"/>
            <a:ext cx="8358188" cy="5910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9272947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3528" y="620688"/>
            <a:ext cx="8358188" cy="5910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27708391"/>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2.1|3.7"/>
</p:tagLst>
</file>

<file path=ppt/tags/tag2.xml><?xml version="1.0" encoding="utf-8"?>
<p:tagLst xmlns:a="http://schemas.openxmlformats.org/drawingml/2006/main" xmlns:r="http://schemas.openxmlformats.org/officeDocument/2006/relationships" xmlns:p="http://schemas.openxmlformats.org/presentationml/2006/main">
  <p:tag name="TIMING" val="|3.4|6.3"/>
</p:tagLst>
</file>

<file path=ppt/theme/theme1.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154</TotalTime>
  <Words>1984</Words>
  <Application>Microsoft Office PowerPoint</Application>
  <PresentationFormat>Presentazione su schermo (4:3)</PresentationFormat>
  <Paragraphs>253</Paragraphs>
  <Slides>39</Slides>
  <Notes>0</Notes>
  <HiddenSlides>0</HiddenSlides>
  <MMClips>0</MMClips>
  <ScaleCrop>false</ScaleCrop>
  <HeadingPairs>
    <vt:vector size="8" baseType="variant">
      <vt:variant>
        <vt:lpstr>Caratteri utilizzati</vt:lpstr>
      </vt:variant>
      <vt:variant>
        <vt:i4>7</vt:i4>
      </vt:variant>
      <vt:variant>
        <vt:lpstr>Tema</vt:lpstr>
      </vt:variant>
      <vt:variant>
        <vt:i4>1</vt:i4>
      </vt:variant>
      <vt:variant>
        <vt:lpstr>Server OLE incorporati</vt:lpstr>
      </vt:variant>
      <vt:variant>
        <vt:i4>1</vt:i4>
      </vt:variant>
      <vt:variant>
        <vt:lpstr>Titoli diapositive</vt:lpstr>
      </vt:variant>
      <vt:variant>
        <vt:i4>39</vt:i4>
      </vt:variant>
    </vt:vector>
  </HeadingPairs>
  <TitlesOfParts>
    <vt:vector size="48" baseType="lpstr">
      <vt:lpstr>Albertus Medium</vt:lpstr>
      <vt:lpstr>Antique Olive</vt:lpstr>
      <vt:lpstr>Arial</vt:lpstr>
      <vt:lpstr>Calibri</vt:lpstr>
      <vt:lpstr>Clarendon Condensed</vt:lpstr>
      <vt:lpstr>Times New Roman</vt:lpstr>
      <vt:lpstr>Wingdings</vt:lpstr>
      <vt:lpstr>Tema di Office</vt:lpstr>
      <vt:lpstr>Immagine bitmap</vt:lpstr>
      <vt:lpstr>Convegno di Innovazione  e ricerca didattica 7-9 settembre 2017   Bevagna</vt:lpstr>
      <vt:lpstr>Presentazione standard di PowerPoint</vt:lpstr>
      <vt:lpstr>Classi 2° scuola primaria 1° e 3°circolo didattico: Nuovo progetto sperimentazione M&amp;R</vt:lpstr>
      <vt:lpstr>Classi 5° scuola primaria 1° e 3°circolo didattico :     Laboratorio ricerca azione e formazione</vt:lpstr>
      <vt:lpstr>Classi 2° scuola primaria 1° e 3°circolo didattico:        Realizzazione del « Libretto parlante»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Classi 2° scuola primaria 1° e 3°circolo didattico:          Gara/sfida finale con premiazione</vt:lpstr>
      <vt:lpstr>Classe 2° scuola di base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Risultati 1° disfida</vt:lpstr>
      <vt:lpstr>Risultati 2° disfida</vt:lpstr>
      <vt:lpstr>Confronto valutazione</vt:lpstr>
      <vt:lpstr>Presentazione standard di PowerPoint</vt:lpstr>
      <vt:lpstr>Spese dotazione iniziale</vt:lpstr>
      <vt:lpstr>Grafico spesa dotazione iniziale</vt:lpstr>
      <vt:lpstr>Presentazione standard di PowerPoint</vt:lpstr>
      <vt:lpstr>Presentazione standard di PowerPoint</vt:lpstr>
      <vt:lpstr>Presentazione standard di PowerPoint</vt:lpstr>
      <vt:lpstr>Conclusioni</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Ivan</dc:creator>
  <cp:lastModifiedBy>Docente</cp:lastModifiedBy>
  <cp:revision>39</cp:revision>
  <dcterms:created xsi:type="dcterms:W3CDTF">2017-09-05T14:34:11Z</dcterms:created>
  <dcterms:modified xsi:type="dcterms:W3CDTF">2017-09-07T21:39:59Z</dcterms:modified>
</cp:coreProperties>
</file>