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60" r:id="rId4"/>
    <p:sldId id="266" r:id="rId5"/>
    <p:sldId id="268" r:id="rId6"/>
    <p:sldId id="267" r:id="rId7"/>
    <p:sldId id="269" r:id="rId8"/>
    <p:sldId id="262" r:id="rId9"/>
    <p:sldId id="270" r:id="rId10"/>
    <p:sldId id="271" r:id="rId11"/>
    <p:sldId id="265" r:id="rId12"/>
    <p:sldId id="273" r:id="rId13"/>
    <p:sldId id="258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47AAC5"/>
    <a:srgbClr val="338BA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5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52C5D-C16B-41CA-B51E-D005096C2B49}" type="datetimeFigureOut">
              <a:rPr lang="it-IT" smtClean="0"/>
              <a:pPr/>
              <a:t>02/11/2017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03867-56A2-4A0C-AC82-AA57F3042E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1822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5F96-3EB2-40A9-9059-7C9788ED3121}" type="datetimeFigureOut">
              <a:rPr lang="it-IT" smtClean="0"/>
              <a:pPr/>
              <a:t>02/11/2017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DD643-CA5A-4D32-AD3B-64E7306B39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05857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5F96-3EB2-40A9-9059-7C9788ED3121}" type="datetimeFigureOut">
              <a:rPr lang="it-IT" smtClean="0"/>
              <a:pPr/>
              <a:t>02/11/2017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DD643-CA5A-4D32-AD3B-64E7306B39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52489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5F96-3EB2-40A9-9059-7C9788ED3121}" type="datetimeFigureOut">
              <a:rPr lang="it-IT" smtClean="0"/>
              <a:pPr/>
              <a:t>02/11/2017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DD643-CA5A-4D32-AD3B-64E7306B39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2070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5F96-3EB2-40A9-9059-7C9788ED3121}" type="datetimeFigureOut">
              <a:rPr lang="it-IT" smtClean="0"/>
              <a:pPr/>
              <a:t>02/11/2017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DD643-CA5A-4D32-AD3B-64E7306B39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14677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5F96-3EB2-40A9-9059-7C9788ED3121}" type="datetimeFigureOut">
              <a:rPr lang="it-IT" smtClean="0"/>
              <a:pPr/>
              <a:t>02/11/2017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DD643-CA5A-4D32-AD3B-64E7306B39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672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5F96-3EB2-40A9-9059-7C9788ED3121}" type="datetimeFigureOut">
              <a:rPr lang="it-IT" smtClean="0"/>
              <a:pPr/>
              <a:t>02/11/2017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DD643-CA5A-4D32-AD3B-64E7306B39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5868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5F96-3EB2-40A9-9059-7C9788ED3121}" type="datetimeFigureOut">
              <a:rPr lang="it-IT" smtClean="0"/>
              <a:pPr/>
              <a:t>02/11/2017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DD643-CA5A-4D32-AD3B-64E7306B39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36008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5F96-3EB2-40A9-9059-7C9788ED3121}" type="datetimeFigureOut">
              <a:rPr lang="it-IT" smtClean="0"/>
              <a:pPr/>
              <a:t>02/11/2017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DD643-CA5A-4D32-AD3B-64E7306B39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33295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5F96-3EB2-40A9-9059-7C9788ED3121}" type="datetimeFigureOut">
              <a:rPr lang="it-IT" smtClean="0"/>
              <a:pPr/>
              <a:t>02/11/2017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DD643-CA5A-4D32-AD3B-64E7306B39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56037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5F96-3EB2-40A9-9059-7C9788ED3121}" type="datetimeFigureOut">
              <a:rPr lang="it-IT" smtClean="0"/>
              <a:pPr/>
              <a:t>02/11/2017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DD643-CA5A-4D32-AD3B-64E7306B39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6646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5F96-3EB2-40A9-9059-7C9788ED3121}" type="datetimeFigureOut">
              <a:rPr lang="it-IT" smtClean="0"/>
              <a:pPr/>
              <a:t>02/11/2017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DD643-CA5A-4D32-AD3B-64E7306B39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67298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75F96-3EB2-40A9-9059-7C9788ED3121}" type="datetimeFigureOut">
              <a:rPr lang="it-IT" smtClean="0"/>
              <a:pPr/>
              <a:t>02/11/2017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DD643-CA5A-4D32-AD3B-64E7306B39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5261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NUL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raiscuola.rai.it/articoli/la-pizza-&#232;-meglio-mangiarla-di-%20marted&#236;/21667/default.aspx" TargetMode="External"/><Relationship Id="rId4" Type="http://schemas.openxmlformats.org/officeDocument/2006/relationships/hyperlink" Target="http://www.raiscuola.rai.it/articoli/phibomusica/21768/default.asp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.png"/><Relationship Id="rId7" Type="http://schemas.openxmlformats.org/officeDocument/2006/relationships/image" Target="../media/image1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10" Type="http://schemas.openxmlformats.org/officeDocument/2006/relationships/image" Target="../media/image17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users\mi14492\AppData\Local\Microsoft\Windows\Temporary Internet Files\Content.IE5\KP3F0LXC\pencil-icon-512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513498">
            <a:off x="524134" y="1155650"/>
            <a:ext cx="1535531" cy="1535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tangolo 7"/>
          <p:cNvSpPr/>
          <p:nvPr/>
        </p:nvSpPr>
        <p:spPr>
          <a:xfrm>
            <a:off x="0" y="6381329"/>
            <a:ext cx="9144000" cy="4766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522" y="6381329"/>
            <a:ext cx="1191676" cy="476671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1483973" y="6495147"/>
            <a:ext cx="42401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Domenica Di Sorbo – Dirigente Tecnico</a:t>
            </a:r>
            <a:endParaRPr lang="it-IT" sz="10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0" y="2568623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Considerazioni sulla realtà della matematica</a:t>
            </a:r>
            <a:endParaRPr lang="it-IT" sz="3600" dirty="0">
              <a:solidFill>
                <a:srgbClr val="002060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6948264" y="6453336"/>
            <a:ext cx="2043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Riccione, 20 ottobre 2017</a:t>
            </a:r>
            <a:endParaRPr lang="it-IT" sz="1400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620942" y="4769346"/>
            <a:ext cx="54875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</a:rPr>
              <a:t>XIX Convegno di Divulgazione </a:t>
            </a:r>
            <a:r>
              <a:rPr lang="it-IT" dirty="0" smtClean="0">
                <a:solidFill>
                  <a:srgbClr val="C00000"/>
                </a:solidFill>
              </a:rPr>
              <a:t>Scientifica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                                            Riccione, 20-21-22 ottobre 2017</a:t>
            </a:r>
          </a:p>
          <a:p>
            <a:endParaRPr lang="it-IT" dirty="0"/>
          </a:p>
        </p:txBody>
      </p:sp>
      <p:pic>
        <p:nvPicPr>
          <p:cNvPr id="3" name="Picture 2" descr="La matematica ?un linguaggio universal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293096"/>
            <a:ext cx="4667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1955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6381329"/>
            <a:ext cx="9144000" cy="4766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522" y="6381329"/>
            <a:ext cx="1191676" cy="476671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1483973" y="6495147"/>
            <a:ext cx="42401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Domenica Di Sorbo – Dirigente Tecnico</a:t>
            </a:r>
            <a:endParaRPr lang="it-IT" sz="10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6948264" y="6453336"/>
            <a:ext cx="2043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Riccione, 20 ottobre 2017</a:t>
            </a:r>
            <a:endParaRPr lang="it-IT" sz="1400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d:\users\mi14492\AppData\Local\Microsoft\Windows\Temporary Internet Files\Content.IE5\KP3F0LXC\pencil-icon-512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355866" y="535070"/>
            <a:ext cx="782216" cy="782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sellaDiTesto 8"/>
          <p:cNvSpPr txBox="1"/>
          <p:nvPr/>
        </p:nvSpPr>
        <p:spPr>
          <a:xfrm>
            <a:off x="241849" y="935041"/>
            <a:ext cx="860824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2060"/>
                </a:solidFill>
              </a:rPr>
              <a:t>…e per </a:t>
            </a:r>
            <a:endParaRPr lang="it-IT" b="1" dirty="0">
              <a:solidFill>
                <a:srgbClr val="002060"/>
              </a:solidFill>
            </a:endParaRPr>
          </a:p>
          <a:p>
            <a:pPr algn="just"/>
            <a:endParaRPr lang="it-IT" sz="1400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rgbClr val="002060"/>
                </a:solidFill>
              </a:rPr>
              <a:t>organizzarti</a:t>
            </a:r>
            <a:r>
              <a:rPr lang="it-IT" dirty="0" smtClean="0">
                <a:solidFill>
                  <a:srgbClr val="002060"/>
                </a:solidFill>
              </a:rPr>
              <a:t> </a:t>
            </a:r>
            <a:r>
              <a:rPr lang="it-IT" dirty="0">
                <a:solidFill>
                  <a:srgbClr val="002060"/>
                </a:solidFill>
              </a:rPr>
              <a:t>ogni giorno: </a:t>
            </a:r>
            <a:r>
              <a:rPr lang="it-IT" dirty="0">
                <a:solidFill>
                  <a:srgbClr val="0000FF"/>
                </a:solidFill>
              </a:rPr>
              <a:t>contare</a:t>
            </a:r>
            <a:r>
              <a:rPr lang="it-IT" dirty="0">
                <a:solidFill>
                  <a:srgbClr val="002060"/>
                </a:solidFill>
              </a:rPr>
              <a:t> i giorni, i mesi, o per </a:t>
            </a:r>
            <a:r>
              <a:rPr lang="it-IT" dirty="0">
                <a:solidFill>
                  <a:srgbClr val="0000FF"/>
                </a:solidFill>
              </a:rPr>
              <a:t>valutare</a:t>
            </a:r>
            <a:r>
              <a:rPr lang="it-IT" dirty="0">
                <a:solidFill>
                  <a:srgbClr val="002060"/>
                </a:solidFill>
              </a:rPr>
              <a:t> il tempo a disposizione per effettuare un compito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rgbClr val="002060"/>
                </a:solidFill>
              </a:rPr>
              <a:t>calcolare</a:t>
            </a:r>
            <a:r>
              <a:rPr lang="it-IT" dirty="0">
                <a:solidFill>
                  <a:srgbClr val="002060"/>
                </a:solidFill>
              </a:rPr>
              <a:t> le tasse da pagare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rgbClr val="002060"/>
                </a:solidFill>
              </a:rPr>
              <a:t>il tuo budget di spesa</a:t>
            </a:r>
            <a:r>
              <a:rPr lang="it-IT" dirty="0">
                <a:solidFill>
                  <a:srgbClr val="002060"/>
                </a:solidFill>
              </a:rPr>
              <a:t>: dare una mancia ai tuoi figli, realizzare un budget mensile per la tua famiglia, o in </a:t>
            </a:r>
            <a:r>
              <a:rPr lang="it-IT" dirty="0">
                <a:solidFill>
                  <a:srgbClr val="0000FF"/>
                </a:solidFill>
              </a:rPr>
              <a:t>previsione</a:t>
            </a:r>
            <a:r>
              <a:rPr lang="it-IT" dirty="0">
                <a:solidFill>
                  <a:srgbClr val="002060"/>
                </a:solidFill>
              </a:rPr>
              <a:t> di un acquisto importante (casa, macchina, fare un viaggio, etc</a:t>
            </a:r>
            <a:r>
              <a:rPr lang="it-IT" dirty="0" smtClean="0">
                <a:solidFill>
                  <a:srgbClr val="002060"/>
                </a:solidFill>
              </a:rPr>
              <a:t>.).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rgbClr val="002060"/>
                </a:solidFill>
              </a:rPr>
              <a:t>viaggiare</a:t>
            </a:r>
            <a:r>
              <a:rPr lang="it-IT" dirty="0">
                <a:solidFill>
                  <a:srgbClr val="002060"/>
                </a:solidFill>
              </a:rPr>
              <a:t>: valutare una </a:t>
            </a:r>
            <a:r>
              <a:rPr lang="it-IT" dirty="0">
                <a:solidFill>
                  <a:srgbClr val="0000FF"/>
                </a:solidFill>
              </a:rPr>
              <a:t>distanza</a:t>
            </a:r>
            <a:r>
              <a:rPr lang="it-IT" dirty="0">
                <a:solidFill>
                  <a:srgbClr val="002060"/>
                </a:solidFill>
              </a:rPr>
              <a:t> e il </a:t>
            </a:r>
            <a:r>
              <a:rPr lang="it-IT" dirty="0">
                <a:solidFill>
                  <a:srgbClr val="0000FF"/>
                </a:solidFill>
              </a:rPr>
              <a:t>tempo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smtClean="0">
                <a:solidFill>
                  <a:srgbClr val="002060"/>
                </a:solidFill>
              </a:rPr>
              <a:t>necessario </a:t>
            </a:r>
            <a:r>
              <a:rPr lang="it-IT" dirty="0">
                <a:solidFill>
                  <a:srgbClr val="002060"/>
                </a:solidFill>
              </a:rPr>
              <a:t>per arrivare a destinazione, per </a:t>
            </a:r>
            <a:r>
              <a:rPr lang="it-IT" dirty="0">
                <a:solidFill>
                  <a:srgbClr val="0000FF"/>
                </a:solidFill>
              </a:rPr>
              <a:t>convertire una </a:t>
            </a:r>
            <a:r>
              <a:rPr lang="it-IT" dirty="0" smtClean="0">
                <a:solidFill>
                  <a:srgbClr val="0000FF"/>
                </a:solidFill>
              </a:rPr>
              <a:t>misura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rgbClr val="002060"/>
                </a:solidFill>
              </a:rPr>
              <a:t>giocare a </a:t>
            </a:r>
            <a:r>
              <a:rPr lang="it-IT" b="1" dirty="0" smtClean="0">
                <a:solidFill>
                  <a:srgbClr val="002060"/>
                </a:solidFill>
              </a:rPr>
              <a:t>biliardo</a:t>
            </a:r>
            <a:r>
              <a:rPr lang="it-IT" dirty="0">
                <a:solidFill>
                  <a:srgbClr val="002060"/>
                </a:solidFill>
              </a:rPr>
              <a:t>: da cui l’utilizzo della </a:t>
            </a:r>
            <a:r>
              <a:rPr lang="it-IT" dirty="0" smtClean="0">
                <a:solidFill>
                  <a:srgbClr val="0000FF"/>
                </a:solidFill>
              </a:rPr>
              <a:t>simmetria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rgbClr val="002060"/>
                </a:solidFill>
              </a:rPr>
              <a:t>dipingere e disegnare</a:t>
            </a:r>
            <a:r>
              <a:rPr lang="it-IT" dirty="0">
                <a:solidFill>
                  <a:srgbClr val="002060"/>
                </a:solidFill>
              </a:rPr>
              <a:t>: saper restituire i colori, </a:t>
            </a:r>
            <a:endParaRPr lang="it-IT" dirty="0" smtClean="0">
              <a:solidFill>
                <a:srgbClr val="002060"/>
              </a:solidFill>
            </a:endParaRPr>
          </a:p>
          <a:p>
            <a:pPr algn="just"/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smtClean="0">
                <a:solidFill>
                  <a:srgbClr val="002060"/>
                </a:solidFill>
              </a:rPr>
              <a:t>                          mescolando </a:t>
            </a:r>
            <a:r>
              <a:rPr lang="it-IT" dirty="0">
                <a:solidFill>
                  <a:srgbClr val="002060"/>
                </a:solidFill>
              </a:rPr>
              <a:t>una certa quantità di pigmenti</a:t>
            </a:r>
            <a:r>
              <a:rPr lang="it-IT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endParaRPr lang="it-IT" dirty="0" smtClean="0">
              <a:solidFill>
                <a:srgbClr val="002060"/>
              </a:solidFill>
            </a:endParaRPr>
          </a:p>
          <a:p>
            <a:pPr algn="just"/>
            <a:r>
              <a:rPr lang="it-IT" dirty="0">
                <a:solidFill>
                  <a:srgbClr val="002060"/>
                </a:solidFill>
              </a:rPr>
              <a:t>Per visitare regolarmente la tua pagina </a:t>
            </a:r>
            <a:r>
              <a:rPr lang="it-IT" dirty="0" err="1">
                <a:solidFill>
                  <a:srgbClr val="002060"/>
                </a:solidFill>
              </a:rPr>
              <a:t>Facebook</a:t>
            </a:r>
            <a:r>
              <a:rPr lang="it-IT" dirty="0">
                <a:solidFill>
                  <a:srgbClr val="002060"/>
                </a:solidFill>
              </a:rPr>
              <a:t> o di qualsiasi altro social: non avevi mai notato che grazie ai tuoi amici, grazie ai giochi cui giocate assieme, il social o il sito sul quale navighi riesce a mirare sempre meglio la pubblicità e a personalizzarla in funzione dei tuoi gusti? </a:t>
            </a:r>
            <a:r>
              <a:rPr lang="it-IT" b="1" dirty="0">
                <a:solidFill>
                  <a:srgbClr val="0000FF"/>
                </a:solidFill>
              </a:rPr>
              <a:t>Dietro questo fenomeno si nasconde un insieme di algoritmi che sarebbero impossibili senza una conoscenza approfondita della matematica</a:t>
            </a:r>
            <a:r>
              <a:rPr lang="it-IT" dirty="0" smtClean="0">
                <a:solidFill>
                  <a:srgbClr val="002060"/>
                </a:solidFill>
              </a:rPr>
              <a:t>.</a:t>
            </a:r>
            <a:endParaRPr lang="it-IT" dirty="0">
              <a:solidFill>
                <a:srgbClr val="002060"/>
              </a:solidFill>
            </a:endParaRPr>
          </a:p>
        </p:txBody>
      </p:sp>
      <p:pic>
        <p:nvPicPr>
          <p:cNvPr id="8194" name="Picture 2" descr="https://media5.picsearch.com/is?EdjRlfuF-Be6X25ef3rhK9WAcAncbaON4tsCF2r7ZQM&amp;height=19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38727" y="3383236"/>
            <a:ext cx="2322346" cy="1321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0131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6381329"/>
            <a:ext cx="9144000" cy="4766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522" y="6381329"/>
            <a:ext cx="1191676" cy="476671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1483973" y="6495147"/>
            <a:ext cx="42401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Domenica Di Sorbo – Dirigente Tecnico</a:t>
            </a:r>
            <a:endParaRPr lang="it-IT" sz="10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6948264" y="6453336"/>
            <a:ext cx="2043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Riccione, 20 ottobre 2017</a:t>
            </a:r>
            <a:endParaRPr lang="it-IT" sz="1400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d:\users\mi14492\AppData\Local\Microsoft\Windows\Temporary Internet Files\Content.IE5\KP3F0LXC\pencil-icon-512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7004232">
            <a:off x="148444" y="622557"/>
            <a:ext cx="782216" cy="782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241522" y="1484784"/>
            <a:ext cx="865095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>
                <a:solidFill>
                  <a:srgbClr val="002060"/>
                </a:solidFill>
              </a:rPr>
              <a:t>Dunque, </a:t>
            </a:r>
            <a:r>
              <a:rPr lang="it-IT" dirty="0">
                <a:solidFill>
                  <a:srgbClr val="002060"/>
                </a:solidFill>
              </a:rPr>
              <a:t>la matematica ha </a:t>
            </a:r>
            <a:r>
              <a:rPr lang="it-IT" b="1" dirty="0">
                <a:solidFill>
                  <a:srgbClr val="002060"/>
                </a:solidFill>
              </a:rPr>
              <a:t>numerosissime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b="1" dirty="0">
                <a:solidFill>
                  <a:srgbClr val="002060"/>
                </a:solidFill>
              </a:rPr>
              <a:t>applicazioni concrete e reali nel nostro quotidiano.</a:t>
            </a:r>
          </a:p>
          <a:p>
            <a:pPr algn="just"/>
            <a:endParaRPr lang="it-IT" dirty="0" smtClean="0">
              <a:solidFill>
                <a:srgbClr val="002060"/>
              </a:solidFill>
            </a:endParaRPr>
          </a:p>
          <a:p>
            <a:pPr algn="just"/>
            <a:r>
              <a:rPr lang="it-IT" dirty="0" smtClean="0">
                <a:solidFill>
                  <a:srgbClr val="002060"/>
                </a:solidFill>
              </a:rPr>
              <a:t>Che</a:t>
            </a:r>
            <a:r>
              <a:rPr lang="it-IT" dirty="0">
                <a:solidFill>
                  <a:srgbClr val="002060"/>
                </a:solidFill>
              </a:rPr>
              <a:t> tu cerchi di diventare un matematico o no, questa disciplina è una scienza a parte, ma che </a:t>
            </a:r>
            <a:r>
              <a:rPr lang="it-IT" b="1" dirty="0">
                <a:solidFill>
                  <a:srgbClr val="002060"/>
                </a:solidFill>
              </a:rPr>
              <a:t>resta determinante nella vita di tutti i giorni</a:t>
            </a:r>
            <a:r>
              <a:rPr lang="it-IT" dirty="0">
                <a:solidFill>
                  <a:srgbClr val="002060"/>
                </a:solidFill>
              </a:rPr>
              <a:t>: senza matematica, un grandissimo numero di invenzioni e di tecnologie non sarebbero venute alla luce.</a:t>
            </a:r>
          </a:p>
          <a:p>
            <a:pPr algn="just"/>
            <a:endParaRPr lang="it-IT" dirty="0" smtClean="0">
              <a:solidFill>
                <a:srgbClr val="002060"/>
              </a:solidFill>
            </a:endParaRPr>
          </a:p>
          <a:p>
            <a:pPr algn="just"/>
            <a:r>
              <a:rPr lang="it-IT" dirty="0" smtClean="0">
                <a:solidFill>
                  <a:srgbClr val="C00000"/>
                </a:solidFill>
              </a:rPr>
              <a:t>La </a:t>
            </a:r>
            <a:r>
              <a:rPr lang="it-IT" dirty="0">
                <a:solidFill>
                  <a:srgbClr val="C00000"/>
                </a:solidFill>
              </a:rPr>
              <a:t>matematica serve a modellare il reale, il che è come dire che la natura potrebbe essere scritta in linguaggio </a:t>
            </a:r>
            <a:r>
              <a:rPr lang="it-IT" dirty="0" smtClean="0">
                <a:solidFill>
                  <a:srgbClr val="C00000"/>
                </a:solidFill>
              </a:rPr>
              <a:t>matematico !</a:t>
            </a:r>
          </a:p>
          <a:p>
            <a:pPr algn="just"/>
            <a:endParaRPr lang="it-IT" dirty="0" smtClean="0">
              <a:solidFill>
                <a:srgbClr val="002060"/>
              </a:solidFill>
            </a:endParaRPr>
          </a:p>
          <a:p>
            <a:pPr algn="just"/>
            <a:endParaRPr lang="it-IT" dirty="0">
              <a:solidFill>
                <a:srgbClr val="002060"/>
              </a:solidFill>
            </a:endParaRPr>
          </a:p>
          <a:p>
            <a:pPr algn="just"/>
            <a:r>
              <a:rPr lang="it-IT" dirty="0" smtClean="0">
                <a:solidFill>
                  <a:srgbClr val="002060"/>
                </a:solidFill>
              </a:rPr>
              <a:t>A questo punto possiamo affermare che </a:t>
            </a:r>
            <a:r>
              <a:rPr lang="it-IT" b="1" dirty="0" smtClean="0">
                <a:solidFill>
                  <a:srgbClr val="002060"/>
                </a:solidFill>
              </a:rPr>
              <a:t>alla </a:t>
            </a:r>
            <a:r>
              <a:rPr lang="it-IT" b="1" dirty="0">
                <a:solidFill>
                  <a:srgbClr val="002060"/>
                </a:solidFill>
              </a:rPr>
              <a:t>base di tutte le discipline conosciute dall’uomo vi sono concetti matematici</a:t>
            </a:r>
            <a:r>
              <a:rPr lang="it-IT" dirty="0">
                <a:solidFill>
                  <a:srgbClr val="002060"/>
                </a:solidFill>
              </a:rPr>
              <a:t>,</a:t>
            </a:r>
            <a:r>
              <a:rPr lang="it-IT" b="1" dirty="0">
                <a:solidFill>
                  <a:srgbClr val="002060"/>
                </a:solidFill>
              </a:rPr>
              <a:t> la matematica è nell’essere umano</a:t>
            </a:r>
            <a:r>
              <a:rPr lang="it-IT" dirty="0">
                <a:solidFill>
                  <a:srgbClr val="002060"/>
                </a:solidFill>
              </a:rPr>
              <a:t>,</a:t>
            </a:r>
            <a:r>
              <a:rPr lang="it-IT" b="1" dirty="0">
                <a:solidFill>
                  <a:srgbClr val="002060"/>
                </a:solidFill>
              </a:rPr>
              <a:t> nei palazzi</a:t>
            </a:r>
            <a:r>
              <a:rPr lang="it-IT" dirty="0">
                <a:solidFill>
                  <a:srgbClr val="002060"/>
                </a:solidFill>
              </a:rPr>
              <a:t>,</a:t>
            </a:r>
            <a:r>
              <a:rPr lang="it-IT" b="1" dirty="0">
                <a:solidFill>
                  <a:srgbClr val="002060"/>
                </a:solidFill>
              </a:rPr>
              <a:t> nelle piante e negli animali,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b="1" dirty="0">
                <a:solidFill>
                  <a:srgbClr val="C00000"/>
                </a:solidFill>
              </a:rPr>
              <a:t>e come parte di esse ne regola le </a:t>
            </a:r>
            <a:r>
              <a:rPr lang="it-IT" b="1" dirty="0" smtClean="0">
                <a:solidFill>
                  <a:srgbClr val="C00000"/>
                </a:solidFill>
              </a:rPr>
              <a:t>caratteristiche</a:t>
            </a:r>
            <a:r>
              <a:rPr lang="it-IT" dirty="0" smtClean="0">
                <a:solidFill>
                  <a:srgbClr val="002060"/>
                </a:solidFill>
              </a:rPr>
              <a:t>.</a:t>
            </a:r>
            <a:endParaRPr lang="it-IT" dirty="0">
              <a:solidFill>
                <a:srgbClr val="00206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71097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6381329"/>
            <a:ext cx="9144000" cy="4766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522" y="6381329"/>
            <a:ext cx="1191676" cy="476671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1483973" y="6495147"/>
            <a:ext cx="42401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Domenica Di Sorbo – Dirigente Tecnico</a:t>
            </a:r>
            <a:endParaRPr lang="it-IT" sz="10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6948264" y="6453336"/>
            <a:ext cx="2043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Riccione, 20 ottobre 2017</a:t>
            </a:r>
            <a:endParaRPr lang="it-IT" sz="1400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d:\users\mi14492\AppData\Local\Microsoft\Windows\Temporary Internet Files\Content.IE5\KP3F0LXC\pencil-icon-512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7004232">
            <a:off x="412033" y="299649"/>
            <a:ext cx="782216" cy="782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416890" y="690757"/>
            <a:ext cx="831021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err="1">
                <a:solidFill>
                  <a:srgbClr val="002060"/>
                </a:solidFill>
              </a:rPr>
              <a:t>Imre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Toth</a:t>
            </a:r>
            <a:r>
              <a:rPr lang="it-IT" dirty="0">
                <a:solidFill>
                  <a:srgbClr val="002060"/>
                </a:solidFill>
              </a:rPr>
              <a:t> (morto nel 2012 a Parigi</a:t>
            </a:r>
            <a:r>
              <a:rPr lang="it-IT" dirty="0" smtClean="0">
                <a:solidFill>
                  <a:srgbClr val="002060"/>
                </a:solidFill>
              </a:rPr>
              <a:t>) -  </a:t>
            </a:r>
            <a:r>
              <a:rPr lang="it-IT" dirty="0">
                <a:solidFill>
                  <a:srgbClr val="002060"/>
                </a:solidFill>
              </a:rPr>
              <a:t>Filosofo e storico della </a:t>
            </a:r>
            <a:r>
              <a:rPr lang="it-IT" dirty="0" smtClean="0">
                <a:solidFill>
                  <a:srgbClr val="002060"/>
                </a:solidFill>
              </a:rPr>
              <a:t>matematica</a:t>
            </a:r>
            <a:endParaRPr lang="it-IT" dirty="0" smtClean="0"/>
          </a:p>
          <a:p>
            <a:endParaRPr lang="it-IT" dirty="0"/>
          </a:p>
          <a:p>
            <a:pPr algn="just"/>
            <a:r>
              <a:rPr lang="it-IT" dirty="0" smtClean="0">
                <a:solidFill>
                  <a:srgbClr val="002060"/>
                </a:solidFill>
              </a:rPr>
              <a:t>Per </a:t>
            </a:r>
            <a:r>
              <a:rPr lang="it-IT" dirty="0" err="1" smtClean="0">
                <a:solidFill>
                  <a:srgbClr val="002060"/>
                </a:solidFill>
              </a:rPr>
              <a:t>Toth</a:t>
            </a:r>
            <a:r>
              <a:rPr lang="it-IT" dirty="0" smtClean="0">
                <a:solidFill>
                  <a:srgbClr val="002060"/>
                </a:solidFill>
              </a:rPr>
              <a:t> </a:t>
            </a:r>
            <a:r>
              <a:rPr lang="it-IT" i="1" dirty="0" smtClean="0">
                <a:solidFill>
                  <a:srgbClr val="002060"/>
                </a:solidFill>
              </a:rPr>
              <a:t>la </a:t>
            </a:r>
            <a:r>
              <a:rPr lang="it-IT" b="1" i="1" dirty="0">
                <a:solidFill>
                  <a:srgbClr val="002060"/>
                </a:solidFill>
              </a:rPr>
              <a:t>matematica</a:t>
            </a:r>
            <a:r>
              <a:rPr lang="it-IT" i="1" dirty="0">
                <a:solidFill>
                  <a:srgbClr val="002060"/>
                </a:solidFill>
              </a:rPr>
              <a:t> ha sempre rappresentato la via per </a:t>
            </a:r>
            <a:r>
              <a:rPr lang="it-IT" b="1" i="1" dirty="0">
                <a:solidFill>
                  <a:srgbClr val="002060"/>
                </a:solidFill>
              </a:rPr>
              <a:t>tentare di rispondere </a:t>
            </a:r>
            <a:r>
              <a:rPr lang="it-IT" i="1" dirty="0">
                <a:solidFill>
                  <a:srgbClr val="002060"/>
                </a:solidFill>
              </a:rPr>
              <a:t>alle domande ineludibili della nostra realtà, ai dubbi della contemporaneità e agli interrogativi dell’uomo sul suo posto in questo mondo. </a:t>
            </a:r>
            <a:endParaRPr lang="it-IT" i="1" dirty="0" smtClean="0">
              <a:solidFill>
                <a:srgbClr val="002060"/>
              </a:solidFill>
            </a:endParaRPr>
          </a:p>
          <a:p>
            <a:pPr algn="just"/>
            <a:endParaRPr lang="it-IT" i="1" dirty="0">
              <a:solidFill>
                <a:srgbClr val="002060"/>
              </a:solidFill>
            </a:endParaRPr>
          </a:p>
          <a:p>
            <a:pPr algn="just"/>
            <a:endParaRPr lang="it-IT" i="1" dirty="0" smtClean="0">
              <a:solidFill>
                <a:srgbClr val="002060"/>
              </a:solidFill>
            </a:endParaRPr>
          </a:p>
          <a:p>
            <a:pPr algn="just"/>
            <a:endParaRPr lang="it-IT" i="1" dirty="0" smtClean="0">
              <a:solidFill>
                <a:srgbClr val="002060"/>
              </a:solidFill>
            </a:endParaRPr>
          </a:p>
          <a:p>
            <a:pPr algn="just"/>
            <a:endParaRPr lang="it-IT" i="1" dirty="0">
              <a:solidFill>
                <a:srgbClr val="002060"/>
              </a:solidFill>
            </a:endParaRPr>
          </a:p>
          <a:p>
            <a:pPr algn="just"/>
            <a:endParaRPr lang="it-IT" i="1" dirty="0" smtClean="0">
              <a:solidFill>
                <a:srgbClr val="002060"/>
              </a:solidFill>
            </a:endParaRPr>
          </a:p>
          <a:p>
            <a:pPr algn="just"/>
            <a:endParaRPr lang="it-IT" i="1" dirty="0">
              <a:solidFill>
                <a:srgbClr val="002060"/>
              </a:solidFill>
            </a:endParaRPr>
          </a:p>
          <a:p>
            <a:pPr algn="ctr"/>
            <a:endParaRPr lang="it-IT" dirty="0" smtClean="0">
              <a:solidFill>
                <a:srgbClr val="002060"/>
              </a:solidFill>
            </a:endParaRPr>
          </a:p>
          <a:p>
            <a:r>
              <a:rPr lang="it-IT" dirty="0" smtClean="0">
                <a:solidFill>
                  <a:srgbClr val="002060"/>
                </a:solidFill>
              </a:rPr>
              <a:t>Paolo </a:t>
            </a:r>
            <a:r>
              <a:rPr lang="it-IT" dirty="0" err="1">
                <a:solidFill>
                  <a:srgbClr val="002060"/>
                </a:solidFill>
              </a:rPr>
              <a:t>Zellini</a:t>
            </a:r>
            <a:r>
              <a:rPr lang="it-IT" dirty="0">
                <a:solidFill>
                  <a:srgbClr val="002060"/>
                </a:solidFill>
              </a:rPr>
              <a:t> (Trieste, 1946) </a:t>
            </a:r>
            <a:r>
              <a:rPr lang="it-IT" dirty="0" smtClean="0">
                <a:solidFill>
                  <a:srgbClr val="002060"/>
                </a:solidFill>
              </a:rPr>
              <a:t>- </a:t>
            </a:r>
            <a:r>
              <a:rPr lang="it-IT" dirty="0">
                <a:solidFill>
                  <a:srgbClr val="002060"/>
                </a:solidFill>
              </a:rPr>
              <a:t> </a:t>
            </a:r>
            <a:r>
              <a:rPr lang="it-IT" dirty="0" smtClean="0">
                <a:solidFill>
                  <a:srgbClr val="002060"/>
                </a:solidFill>
              </a:rPr>
              <a:t>Matematico</a:t>
            </a:r>
            <a:r>
              <a:rPr lang="it-IT" dirty="0">
                <a:solidFill>
                  <a:srgbClr val="002060"/>
                </a:solidFill>
              </a:rPr>
              <a:t> e saggista italiano</a:t>
            </a:r>
            <a:endParaRPr lang="it-IT" dirty="0" smtClean="0">
              <a:solidFill>
                <a:srgbClr val="002060"/>
              </a:solidFill>
            </a:endParaRPr>
          </a:p>
          <a:p>
            <a:pPr algn="just"/>
            <a:endParaRPr lang="it-IT" dirty="0" smtClean="0">
              <a:solidFill>
                <a:srgbClr val="002060"/>
              </a:solidFill>
            </a:endParaRPr>
          </a:p>
          <a:p>
            <a:pPr algn="just"/>
            <a:r>
              <a:rPr lang="it-IT" dirty="0" err="1" smtClean="0">
                <a:solidFill>
                  <a:srgbClr val="002060"/>
                </a:solidFill>
              </a:rPr>
              <a:t>Zellini</a:t>
            </a:r>
            <a:r>
              <a:rPr lang="it-IT" dirty="0" smtClean="0">
                <a:solidFill>
                  <a:srgbClr val="002060"/>
                </a:solidFill>
              </a:rPr>
              <a:t> si </a:t>
            </a:r>
            <a:r>
              <a:rPr lang="it-IT" dirty="0">
                <a:solidFill>
                  <a:srgbClr val="002060"/>
                </a:solidFill>
              </a:rPr>
              <a:t>pone la questione di quale realtà parli la matematica. </a:t>
            </a:r>
            <a:endParaRPr lang="it-IT" dirty="0" smtClean="0">
              <a:solidFill>
                <a:srgbClr val="002060"/>
              </a:solidFill>
            </a:endParaRPr>
          </a:p>
          <a:p>
            <a:pPr algn="just"/>
            <a:r>
              <a:rPr lang="it-IT" dirty="0" smtClean="0">
                <a:solidFill>
                  <a:srgbClr val="002060"/>
                </a:solidFill>
              </a:rPr>
              <a:t>“</a:t>
            </a:r>
            <a:r>
              <a:rPr lang="it-IT" i="1" dirty="0">
                <a:solidFill>
                  <a:srgbClr val="002060"/>
                </a:solidFill>
              </a:rPr>
              <a:t>È opinione diffusa che i matematici si occupino di formalismi astratti e che solo per ragioni inspiegabili questi formalismi si applicano in ogni ambito della scienza. Concepiamo entità immateriali che sembrano poi destinate a definire modelli di fenomeni che accadono realmente nel mondo</a:t>
            </a:r>
            <a:r>
              <a:rPr lang="it-IT" dirty="0" smtClean="0">
                <a:solidFill>
                  <a:srgbClr val="002060"/>
                </a:solidFill>
              </a:rPr>
              <a:t>”</a:t>
            </a:r>
            <a:endParaRPr lang="it-IT" dirty="0"/>
          </a:p>
        </p:txBody>
      </p:sp>
      <p:pic>
        <p:nvPicPr>
          <p:cNvPr id="2052" name="Picture 4" descr="https://media1.picsearch.com/is?lb-2j5XkW0vFNieLKJfNPf0SE3TLiZx838OZMg2kWZU&amp;height=34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5" y="1858520"/>
            <a:ext cx="1954535" cy="2742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media3.picsearch.com/is?xoWnG23WkVfQsqA4GpjpM70XMkyKHtpE8vUIwuB1Ohk&amp;height=24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6890" y="2204864"/>
            <a:ext cx="245547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2809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6381329"/>
            <a:ext cx="9144000" cy="4766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522" y="6381329"/>
            <a:ext cx="1191676" cy="476671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1483973" y="6495147"/>
            <a:ext cx="42401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Domenica Di Sorbo – Dirigente Tecnico</a:t>
            </a:r>
            <a:endParaRPr lang="it-IT" sz="10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6948264" y="6453336"/>
            <a:ext cx="2043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Riccione, 20 ottobre 2017</a:t>
            </a:r>
            <a:endParaRPr lang="it-IT" sz="1400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d:\users\mi14492\AppData\Local\Microsoft\Windows\Temporary Internet Files\Content.IE5\KP3F0LXC\pencil-icon-512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7004232">
            <a:off x="446252" y="1276763"/>
            <a:ext cx="782216" cy="782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107504" y="2276872"/>
            <a:ext cx="90010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2060"/>
                </a:solidFill>
              </a:rPr>
              <a:t>Bibliografia</a:t>
            </a:r>
          </a:p>
          <a:p>
            <a:endParaRPr lang="it-IT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rgbClr val="002060"/>
                </a:solidFill>
              </a:rPr>
              <a:t>Matematica nella </a:t>
            </a:r>
            <a:r>
              <a:rPr lang="it-IT" sz="1600" dirty="0" smtClean="0">
                <a:solidFill>
                  <a:srgbClr val="002060"/>
                </a:solidFill>
              </a:rPr>
              <a:t>realtà di</a:t>
            </a:r>
            <a:r>
              <a:rPr lang="it-IT" sz="1600" dirty="0">
                <a:solidFill>
                  <a:srgbClr val="002060"/>
                </a:solidFill>
              </a:rPr>
              <a:t> </a:t>
            </a:r>
            <a:r>
              <a:rPr lang="it-IT" sz="1600" i="1" dirty="0">
                <a:solidFill>
                  <a:srgbClr val="002060"/>
                </a:solidFill>
              </a:rPr>
              <a:t>Emma Castelnuovo</a:t>
            </a:r>
            <a:r>
              <a:rPr lang="it-IT" sz="1600" dirty="0">
                <a:solidFill>
                  <a:srgbClr val="002060"/>
                </a:solidFill>
              </a:rPr>
              <a:t>, </a:t>
            </a:r>
            <a:r>
              <a:rPr lang="it-IT" sz="1600" i="1" dirty="0">
                <a:solidFill>
                  <a:srgbClr val="002060"/>
                </a:solidFill>
              </a:rPr>
              <a:t>Mario </a:t>
            </a:r>
            <a:r>
              <a:rPr lang="it-IT" sz="1600" i="1" dirty="0" smtClean="0">
                <a:solidFill>
                  <a:srgbClr val="002060"/>
                </a:solidFill>
              </a:rPr>
              <a:t>Barra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600" dirty="0" smtClean="0">
                <a:solidFill>
                  <a:srgbClr val="002060"/>
                </a:solidFill>
              </a:rPr>
              <a:t>La </a:t>
            </a:r>
            <a:r>
              <a:rPr lang="it-IT" sz="1600" dirty="0">
                <a:solidFill>
                  <a:srgbClr val="002060"/>
                </a:solidFill>
              </a:rPr>
              <a:t>matematica nella </a:t>
            </a:r>
            <a:r>
              <a:rPr lang="it-IT" sz="1600" dirty="0" smtClean="0">
                <a:solidFill>
                  <a:srgbClr val="002060"/>
                </a:solidFill>
              </a:rPr>
              <a:t>realtà di Marta </a:t>
            </a:r>
            <a:r>
              <a:rPr lang="it-IT" sz="1600" dirty="0" err="1" smtClean="0">
                <a:solidFill>
                  <a:srgbClr val="002060"/>
                </a:solidFill>
              </a:rPr>
              <a:t>Moriconi</a:t>
            </a:r>
            <a:r>
              <a:rPr lang="it-IT" sz="1600" dirty="0" smtClean="0">
                <a:solidFill>
                  <a:srgbClr val="002060"/>
                </a:solidFill>
              </a:rPr>
              <a:t> – 2014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600" dirty="0" smtClean="0">
                <a:solidFill>
                  <a:srgbClr val="002060"/>
                </a:solidFill>
              </a:rPr>
              <a:t>La </a:t>
            </a:r>
            <a:r>
              <a:rPr lang="it-IT" sz="1600" dirty="0">
                <a:solidFill>
                  <a:srgbClr val="002060"/>
                </a:solidFill>
              </a:rPr>
              <a:t>scienza dei numeri nel nostro quotidiano – www.superprof.it/Igor - </a:t>
            </a:r>
            <a:r>
              <a:rPr lang="it-IT" sz="1600" dirty="0" smtClean="0">
                <a:solidFill>
                  <a:srgbClr val="002060"/>
                </a:solidFill>
              </a:rPr>
              <a:t>2016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600" dirty="0" smtClean="0">
                <a:solidFill>
                  <a:srgbClr val="002060"/>
                </a:solidFill>
              </a:rPr>
              <a:t>Matematica </a:t>
            </a:r>
            <a:r>
              <a:rPr lang="it-IT" sz="1600" dirty="0">
                <a:solidFill>
                  <a:srgbClr val="002060"/>
                </a:solidFill>
              </a:rPr>
              <a:t>divina, calcolo </a:t>
            </a:r>
            <a:r>
              <a:rPr lang="it-IT" sz="1600" dirty="0" smtClean="0">
                <a:solidFill>
                  <a:srgbClr val="002060"/>
                </a:solidFill>
              </a:rPr>
              <a:t>umano - </a:t>
            </a:r>
            <a:r>
              <a:rPr lang="it-IT" sz="1600" i="1" dirty="0" smtClean="0">
                <a:solidFill>
                  <a:srgbClr val="002060"/>
                </a:solidFill>
              </a:rPr>
              <a:t>Michele </a:t>
            </a:r>
            <a:r>
              <a:rPr lang="it-IT" sz="1600" i="1" dirty="0" err="1">
                <a:solidFill>
                  <a:srgbClr val="002060"/>
                </a:solidFill>
              </a:rPr>
              <a:t>Emmer</a:t>
            </a:r>
            <a:endParaRPr lang="it-IT" sz="1600" dirty="0">
              <a:solidFill>
                <a:srgbClr val="002060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600" dirty="0" smtClean="0">
                <a:solidFill>
                  <a:srgbClr val="002060"/>
                </a:solidFill>
                <a:hlinkClick r:id="rId4"/>
              </a:rPr>
              <a:t>www.raiscuola.rai.it/articoli/phibomusica/21768/default.aspx</a:t>
            </a:r>
            <a:endParaRPr lang="it-IT" sz="1600" dirty="0" smtClean="0">
              <a:solidFill>
                <a:srgbClr val="002060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rgbClr val="002060"/>
                </a:solidFill>
              </a:rPr>
              <a:t>Ma a cosa mi serve la matematica</a:t>
            </a:r>
            <a:r>
              <a:rPr lang="it-IT" sz="1600" dirty="0" smtClean="0">
                <a:solidFill>
                  <a:srgbClr val="002060"/>
                </a:solidFill>
              </a:rPr>
              <a:t>? - </a:t>
            </a:r>
            <a:r>
              <a:rPr lang="it-IT" sz="1600" dirty="0">
                <a:solidFill>
                  <a:srgbClr val="002060"/>
                </a:solidFill>
              </a:rPr>
              <a:t>Douglas </a:t>
            </a:r>
            <a:r>
              <a:rPr lang="it-IT" sz="1600" dirty="0" err="1">
                <a:solidFill>
                  <a:srgbClr val="002060"/>
                </a:solidFill>
              </a:rPr>
              <a:t>Corey</a:t>
            </a:r>
            <a:r>
              <a:rPr lang="it-IT" sz="1600" dirty="0">
                <a:solidFill>
                  <a:srgbClr val="002060"/>
                </a:solidFill>
              </a:rPr>
              <a:t> </a:t>
            </a:r>
            <a:endParaRPr lang="it-IT" sz="1600" dirty="0" smtClean="0">
              <a:solidFill>
                <a:srgbClr val="002060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600" dirty="0" smtClean="0">
                <a:solidFill>
                  <a:srgbClr val="002060"/>
                </a:solidFill>
                <a:hlinkClick r:id="rId5"/>
              </a:rPr>
              <a:t>www.raiscuola.rai.it/articoli/la-pizza-è-meglio-mangiarla-di- martedì/21667/default.aspx</a:t>
            </a:r>
            <a:endParaRPr lang="it-IT" sz="1600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1600" dirty="0">
              <a:solidFill>
                <a:srgbClr val="00206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29713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6381329"/>
            <a:ext cx="9144000" cy="4766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522" y="6381329"/>
            <a:ext cx="1191676" cy="476671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1483973" y="6495147"/>
            <a:ext cx="42401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Domenica Di Sorbo – Dirigente Tecnico</a:t>
            </a:r>
            <a:endParaRPr lang="it-IT" sz="10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6948264" y="6453336"/>
            <a:ext cx="2043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Riccione, 20 ottobre 2017</a:t>
            </a:r>
            <a:endParaRPr lang="it-IT" sz="1400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d:\users\mi14492\AppData\Local\Microsoft\Windows\Temporary Internet Files\Content.IE5\KP3F0LXC\pencil-icon-512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7004232">
            <a:off x="423927" y="2135637"/>
            <a:ext cx="782216" cy="782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350633" y="2996952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>
                <a:solidFill>
                  <a:srgbClr val="002060"/>
                </a:solidFill>
              </a:rPr>
              <a:t>La </a:t>
            </a:r>
            <a:r>
              <a:rPr lang="it-IT" b="1" dirty="0">
                <a:solidFill>
                  <a:srgbClr val="002060"/>
                </a:solidFill>
              </a:rPr>
              <a:t>matematica</a:t>
            </a:r>
            <a:r>
              <a:rPr lang="it-IT" dirty="0">
                <a:solidFill>
                  <a:srgbClr val="002060"/>
                </a:solidFill>
              </a:rPr>
              <a:t>, </a:t>
            </a:r>
            <a:r>
              <a:rPr lang="it-IT" dirty="0" smtClean="0">
                <a:solidFill>
                  <a:srgbClr val="002060"/>
                </a:solidFill>
              </a:rPr>
              <a:t>è </a:t>
            </a:r>
            <a:r>
              <a:rPr lang="it-IT" dirty="0">
                <a:solidFill>
                  <a:srgbClr val="002060"/>
                </a:solidFill>
              </a:rPr>
              <a:t>molto più presente nella nostra vita quotidiana di quanto possiamo </a:t>
            </a:r>
            <a:r>
              <a:rPr lang="it-IT" dirty="0" smtClean="0">
                <a:solidFill>
                  <a:srgbClr val="002060"/>
                </a:solidFill>
              </a:rPr>
              <a:t>pensare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smtClean="0">
                <a:solidFill>
                  <a:srgbClr val="002060"/>
                </a:solidFill>
              </a:rPr>
              <a:t>– ne occupa un posto essenziale  e ci </a:t>
            </a:r>
            <a:r>
              <a:rPr lang="it-IT" dirty="0">
                <a:solidFill>
                  <a:srgbClr val="002060"/>
                </a:solidFill>
              </a:rPr>
              <a:t>aiuta a capire il mondo che ci circonda.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29610" y="4221088"/>
            <a:ext cx="86509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>
                <a:solidFill>
                  <a:srgbClr val="C00000"/>
                </a:solidFill>
              </a:rPr>
              <a:t>Prendendo spunto da letture fatte nei momenti di «pausa» dal lavoro che mi trovo a svolgere </a:t>
            </a:r>
            <a:r>
              <a:rPr lang="it-IT" dirty="0">
                <a:solidFill>
                  <a:srgbClr val="C00000"/>
                </a:solidFill>
              </a:rPr>
              <a:t>- lontano dalla </a:t>
            </a:r>
            <a:r>
              <a:rPr lang="it-IT" dirty="0" smtClean="0">
                <a:solidFill>
                  <a:srgbClr val="C00000"/>
                </a:solidFill>
              </a:rPr>
              <a:t>matematica, vi propongo  </a:t>
            </a:r>
            <a:r>
              <a:rPr lang="it-IT" dirty="0" smtClean="0">
                <a:solidFill>
                  <a:srgbClr val="0000FF"/>
                </a:solidFill>
              </a:rPr>
              <a:t>esempi </a:t>
            </a:r>
            <a:r>
              <a:rPr lang="it-IT" dirty="0">
                <a:solidFill>
                  <a:srgbClr val="0000FF"/>
                </a:solidFill>
              </a:rPr>
              <a:t>concreti </a:t>
            </a:r>
            <a:r>
              <a:rPr lang="it-IT" dirty="0">
                <a:solidFill>
                  <a:srgbClr val="C00000"/>
                </a:solidFill>
              </a:rPr>
              <a:t>che ci confermeranno che la </a:t>
            </a:r>
            <a:r>
              <a:rPr lang="it-IT" dirty="0">
                <a:solidFill>
                  <a:srgbClr val="0000FF"/>
                </a:solidFill>
              </a:rPr>
              <a:t>matematica</a:t>
            </a:r>
            <a:r>
              <a:rPr lang="it-IT" dirty="0">
                <a:solidFill>
                  <a:srgbClr val="C00000"/>
                </a:solidFill>
              </a:rPr>
              <a:t> è fondamentale nella nostra vita e che </a:t>
            </a:r>
            <a:r>
              <a:rPr lang="it-IT" dirty="0">
                <a:solidFill>
                  <a:srgbClr val="0000FF"/>
                </a:solidFill>
              </a:rPr>
              <a:t>ci serve </a:t>
            </a:r>
            <a:r>
              <a:rPr lang="it-IT" dirty="0">
                <a:solidFill>
                  <a:srgbClr val="C00000"/>
                </a:solidFill>
              </a:rPr>
              <a:t>per più di un motivo </a:t>
            </a:r>
            <a:r>
              <a:rPr lang="it-IT" dirty="0">
                <a:solidFill>
                  <a:srgbClr val="0000FF"/>
                </a:solidFill>
              </a:rPr>
              <a:t>nel </a:t>
            </a:r>
            <a:r>
              <a:rPr lang="it-IT" dirty="0" smtClean="0">
                <a:solidFill>
                  <a:srgbClr val="0000FF"/>
                </a:solidFill>
              </a:rPr>
              <a:t>quotidiano…</a:t>
            </a:r>
            <a:endParaRPr lang="it-IT" dirty="0">
              <a:solidFill>
                <a:srgbClr val="0000FF"/>
              </a:solidFill>
            </a:endParaRPr>
          </a:p>
          <a:p>
            <a:endParaRPr lang="it-IT" dirty="0">
              <a:solidFill>
                <a:srgbClr val="C00000"/>
              </a:solidFill>
            </a:endParaRPr>
          </a:p>
        </p:txBody>
      </p:sp>
      <p:pic>
        <p:nvPicPr>
          <p:cNvPr id="7170" name="Picture 2" descr="d:\users\mi14492\Desktop\is (8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620688"/>
            <a:ext cx="2185416" cy="2295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d:\users\mi14492\Desktop\is (2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2312" y="404664"/>
            <a:ext cx="2162640" cy="2325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1744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users\mi14492\Desktop\i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59563" y="4077072"/>
            <a:ext cx="3432594" cy="2017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tangolo 7"/>
          <p:cNvSpPr/>
          <p:nvPr/>
        </p:nvSpPr>
        <p:spPr>
          <a:xfrm>
            <a:off x="0" y="6381329"/>
            <a:ext cx="9144000" cy="4766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522" y="6381329"/>
            <a:ext cx="1191676" cy="476671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1483973" y="6495147"/>
            <a:ext cx="42401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Domenica Di Sorbo – Dirigente Tecnico</a:t>
            </a:r>
            <a:endParaRPr lang="it-IT" sz="10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6948264" y="6453336"/>
            <a:ext cx="2043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Riccione, 20 ottobre 2017</a:t>
            </a:r>
            <a:endParaRPr lang="it-IT" sz="1400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d:\users\mi14492\AppData\Local\Microsoft\Windows\Temporary Internet Files\Content.IE5\KP3F0LXC\pencil-icon-512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428790">
            <a:off x="2724046" y="40499"/>
            <a:ext cx="754514" cy="754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198790" y="482471"/>
            <a:ext cx="8812645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C00000"/>
                </a:solidFill>
              </a:rPr>
              <a:t>Quando </a:t>
            </a:r>
            <a:r>
              <a:rPr lang="it-IT" b="1" dirty="0">
                <a:solidFill>
                  <a:srgbClr val="C00000"/>
                </a:solidFill>
              </a:rPr>
              <a:t>fai la spesa</a:t>
            </a:r>
          </a:p>
          <a:p>
            <a:pPr algn="just"/>
            <a:r>
              <a:rPr lang="it-IT" dirty="0">
                <a:solidFill>
                  <a:srgbClr val="002060"/>
                </a:solidFill>
              </a:rPr>
              <a:t>La matematica ti circonda appena valichi le porte automatiche del tuo supermercato </a:t>
            </a:r>
            <a:r>
              <a:rPr lang="it-IT" dirty="0" smtClean="0">
                <a:solidFill>
                  <a:srgbClr val="002060"/>
                </a:solidFill>
              </a:rPr>
              <a:t>preferito: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rgbClr val="002060"/>
                </a:solidFill>
              </a:rPr>
              <a:t>le </a:t>
            </a:r>
            <a:r>
              <a:rPr lang="it-IT" dirty="0">
                <a:solidFill>
                  <a:srgbClr val="0000FF"/>
                </a:solidFill>
              </a:rPr>
              <a:t>porte</a:t>
            </a:r>
            <a:r>
              <a:rPr lang="it-IT" dirty="0">
                <a:solidFill>
                  <a:srgbClr val="002060"/>
                </a:solidFill>
              </a:rPr>
              <a:t> e i </a:t>
            </a:r>
            <a:r>
              <a:rPr lang="it-IT" dirty="0">
                <a:solidFill>
                  <a:srgbClr val="0000FF"/>
                </a:solidFill>
              </a:rPr>
              <a:t>passaggi</a:t>
            </a:r>
            <a:r>
              <a:rPr lang="it-IT" dirty="0">
                <a:solidFill>
                  <a:srgbClr val="002060"/>
                </a:solidFill>
              </a:rPr>
              <a:t> di </a:t>
            </a:r>
            <a:r>
              <a:rPr lang="it-IT" dirty="0">
                <a:solidFill>
                  <a:srgbClr val="0000FF"/>
                </a:solidFill>
              </a:rPr>
              <a:t>sicurezza</a:t>
            </a:r>
            <a:r>
              <a:rPr lang="it-IT" dirty="0">
                <a:solidFill>
                  <a:srgbClr val="002060"/>
                </a:solidFill>
              </a:rPr>
              <a:t> che trovi all’ingresso del supermercato sono costituiti di </a:t>
            </a:r>
            <a:r>
              <a:rPr lang="it-IT" dirty="0">
                <a:solidFill>
                  <a:srgbClr val="0000FF"/>
                </a:solidFill>
              </a:rPr>
              <a:t>sistemi elettronici </a:t>
            </a:r>
            <a:r>
              <a:rPr lang="it-IT" dirty="0" smtClean="0">
                <a:solidFill>
                  <a:srgbClr val="002060"/>
                </a:solidFill>
              </a:rPr>
              <a:t> </a:t>
            </a:r>
            <a:r>
              <a:rPr lang="it-IT" b="1" dirty="0" smtClean="0">
                <a:solidFill>
                  <a:srgbClr val="002060"/>
                </a:solidFill>
              </a:rPr>
              <a:t>inconcepibili </a:t>
            </a:r>
            <a:r>
              <a:rPr lang="it-IT" b="1" dirty="0">
                <a:solidFill>
                  <a:srgbClr val="002060"/>
                </a:solidFill>
              </a:rPr>
              <a:t>senza </a:t>
            </a:r>
            <a:r>
              <a:rPr lang="it-IT" b="1" dirty="0" smtClean="0">
                <a:solidFill>
                  <a:srgbClr val="002060"/>
                </a:solidFill>
              </a:rPr>
              <a:t>matematica</a:t>
            </a:r>
            <a:endParaRPr lang="it-IT" dirty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rgbClr val="002060"/>
                </a:solidFill>
              </a:rPr>
              <a:t>il </a:t>
            </a:r>
            <a:r>
              <a:rPr lang="it-IT" dirty="0">
                <a:solidFill>
                  <a:srgbClr val="002060"/>
                </a:solidFill>
              </a:rPr>
              <a:t>tuo carrello si riempie di </a:t>
            </a:r>
            <a:r>
              <a:rPr lang="it-IT" dirty="0">
                <a:solidFill>
                  <a:srgbClr val="0000FF"/>
                </a:solidFill>
              </a:rPr>
              <a:t>prodotti etichettati </a:t>
            </a:r>
            <a:r>
              <a:rPr lang="it-IT" dirty="0">
                <a:solidFill>
                  <a:srgbClr val="002060"/>
                </a:solidFill>
              </a:rPr>
              <a:t>(il famoso </a:t>
            </a:r>
            <a:r>
              <a:rPr lang="it-IT" b="1" dirty="0">
                <a:solidFill>
                  <a:srgbClr val="002060"/>
                </a:solidFill>
              </a:rPr>
              <a:t>codice a barre</a:t>
            </a:r>
            <a:r>
              <a:rPr lang="it-IT" dirty="0">
                <a:solidFill>
                  <a:srgbClr val="002060"/>
                </a:solidFill>
              </a:rPr>
              <a:t>, che indica grazie alle sue cifre, il produttore e il suo codice specifico</a:t>
            </a:r>
            <a:r>
              <a:rPr lang="it-IT" dirty="0" smtClean="0">
                <a:solidFill>
                  <a:srgbClr val="002060"/>
                </a:solidFill>
              </a:rPr>
              <a:t>),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rgbClr val="002060"/>
                </a:solidFill>
              </a:rPr>
              <a:t>ti </a:t>
            </a:r>
            <a:r>
              <a:rPr lang="it-IT" dirty="0">
                <a:solidFill>
                  <a:srgbClr val="002060"/>
                </a:solidFill>
              </a:rPr>
              <a:t>dirigi alla cassa, dove ogni </a:t>
            </a:r>
            <a:r>
              <a:rPr lang="it-IT" dirty="0">
                <a:solidFill>
                  <a:srgbClr val="0000FF"/>
                </a:solidFill>
              </a:rPr>
              <a:t>etichetta</a:t>
            </a:r>
            <a:r>
              <a:rPr lang="it-IT" dirty="0">
                <a:solidFill>
                  <a:srgbClr val="002060"/>
                </a:solidFill>
              </a:rPr>
              <a:t> sarà </a:t>
            </a:r>
            <a:r>
              <a:rPr lang="it-IT" dirty="0">
                <a:solidFill>
                  <a:srgbClr val="0000FF"/>
                </a:solidFill>
              </a:rPr>
              <a:t>scannerizzata</a:t>
            </a:r>
            <a:r>
              <a:rPr lang="it-IT" dirty="0">
                <a:solidFill>
                  <a:srgbClr val="002060"/>
                </a:solidFill>
              </a:rPr>
              <a:t> con </a:t>
            </a:r>
            <a:r>
              <a:rPr lang="it-IT" dirty="0" smtClean="0">
                <a:solidFill>
                  <a:srgbClr val="002060"/>
                </a:solidFill>
              </a:rPr>
              <a:t>un laser </a:t>
            </a:r>
            <a:r>
              <a:rPr lang="it-IT" dirty="0">
                <a:solidFill>
                  <a:srgbClr val="002060"/>
                </a:solidFill>
              </a:rPr>
              <a:t>e il </a:t>
            </a:r>
            <a:r>
              <a:rPr lang="it-IT" b="1" dirty="0">
                <a:solidFill>
                  <a:srgbClr val="002060"/>
                </a:solidFill>
              </a:rPr>
              <a:t>prezzo</a:t>
            </a:r>
            <a:r>
              <a:rPr lang="it-IT" dirty="0">
                <a:solidFill>
                  <a:srgbClr val="002060"/>
                </a:solidFill>
              </a:rPr>
              <a:t> totale apparirà </a:t>
            </a:r>
            <a:r>
              <a:rPr lang="it-IT" dirty="0" smtClean="0">
                <a:solidFill>
                  <a:srgbClr val="002060"/>
                </a:solidFill>
              </a:rPr>
              <a:t>sullo schermo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rgbClr val="002060"/>
                </a:solidFill>
              </a:rPr>
              <a:t>paghi</a:t>
            </a:r>
            <a:r>
              <a:rPr lang="it-IT" dirty="0">
                <a:solidFill>
                  <a:srgbClr val="002060"/>
                </a:solidFill>
              </a:rPr>
              <a:t> con </a:t>
            </a:r>
            <a:r>
              <a:rPr lang="it-IT" dirty="0">
                <a:solidFill>
                  <a:srgbClr val="0000FF"/>
                </a:solidFill>
              </a:rPr>
              <a:t>carta di credito</a:t>
            </a:r>
            <a:r>
              <a:rPr lang="it-IT" dirty="0">
                <a:solidFill>
                  <a:srgbClr val="002060"/>
                </a:solidFill>
              </a:rPr>
              <a:t>, </a:t>
            </a:r>
            <a:r>
              <a:rPr lang="it-IT" dirty="0">
                <a:solidFill>
                  <a:srgbClr val="0000FF"/>
                </a:solidFill>
              </a:rPr>
              <a:t>assegno</a:t>
            </a:r>
            <a:r>
              <a:rPr lang="it-IT" dirty="0">
                <a:solidFill>
                  <a:srgbClr val="002060"/>
                </a:solidFill>
              </a:rPr>
              <a:t> o </a:t>
            </a:r>
            <a:r>
              <a:rPr lang="it-IT" dirty="0" smtClean="0">
                <a:solidFill>
                  <a:srgbClr val="0000FF"/>
                </a:solidFill>
              </a:rPr>
              <a:t>contanti</a:t>
            </a:r>
            <a:r>
              <a:rPr lang="it-IT" dirty="0">
                <a:solidFill>
                  <a:srgbClr val="002060"/>
                </a:solidFill>
              </a:rPr>
              <a:t>.</a:t>
            </a:r>
          </a:p>
          <a:p>
            <a:pPr algn="just"/>
            <a:endParaRPr lang="it-IT" sz="1100" dirty="0" smtClean="0">
              <a:solidFill>
                <a:srgbClr val="002060"/>
              </a:solidFill>
            </a:endParaRPr>
          </a:p>
          <a:p>
            <a:pPr algn="just"/>
            <a:r>
              <a:rPr lang="it-IT" b="1" dirty="0" smtClean="0">
                <a:solidFill>
                  <a:srgbClr val="002060"/>
                </a:solidFill>
              </a:rPr>
              <a:t>Tutte </a:t>
            </a:r>
            <a:r>
              <a:rPr lang="it-IT" b="1" dirty="0">
                <a:solidFill>
                  <a:srgbClr val="002060"/>
                </a:solidFill>
              </a:rPr>
              <a:t>queste tappe, tutte queste operazioni hanno utilizzato </a:t>
            </a:r>
            <a:r>
              <a:rPr lang="it-IT" b="1" dirty="0">
                <a:solidFill>
                  <a:srgbClr val="C00000"/>
                </a:solidFill>
              </a:rPr>
              <a:t>numerose nozioni </a:t>
            </a:r>
            <a:r>
              <a:rPr lang="it-IT" b="1" dirty="0">
                <a:solidFill>
                  <a:srgbClr val="002060"/>
                </a:solidFill>
              </a:rPr>
              <a:t>ed</a:t>
            </a:r>
            <a:r>
              <a:rPr lang="it-IT" b="1" dirty="0">
                <a:solidFill>
                  <a:srgbClr val="C00000"/>
                </a:solidFill>
              </a:rPr>
              <a:t> equazioni matematiche</a:t>
            </a:r>
            <a:r>
              <a:rPr lang="it-IT" dirty="0">
                <a:solidFill>
                  <a:srgbClr val="002060"/>
                </a:solidFill>
              </a:rPr>
              <a:t> </a:t>
            </a:r>
          </a:p>
          <a:p>
            <a:pPr algn="just"/>
            <a:endParaRPr lang="it-IT" sz="1100" dirty="0" smtClean="0">
              <a:solidFill>
                <a:srgbClr val="002060"/>
              </a:solidFill>
            </a:endParaRPr>
          </a:p>
          <a:p>
            <a:pPr algn="just"/>
            <a:r>
              <a:rPr lang="it-IT" dirty="0" smtClean="0">
                <a:solidFill>
                  <a:srgbClr val="002060"/>
                </a:solidFill>
              </a:rPr>
              <a:t>Sempre </a:t>
            </a:r>
            <a:r>
              <a:rPr lang="it-IT" dirty="0">
                <a:solidFill>
                  <a:srgbClr val="002060"/>
                </a:solidFill>
              </a:rPr>
              <a:t>durante la spesa, all’improvviso ti accorgi </a:t>
            </a:r>
            <a:r>
              <a:rPr lang="it-IT" dirty="0" smtClean="0">
                <a:solidFill>
                  <a:srgbClr val="002060"/>
                </a:solidFill>
              </a:rPr>
              <a:t>che</a:t>
            </a:r>
          </a:p>
          <a:p>
            <a:pPr algn="just"/>
            <a:r>
              <a:rPr lang="it-IT" dirty="0" smtClean="0">
                <a:solidFill>
                  <a:srgbClr val="002060"/>
                </a:solidFill>
              </a:rPr>
              <a:t> </a:t>
            </a:r>
            <a:r>
              <a:rPr lang="it-IT" dirty="0">
                <a:solidFill>
                  <a:srgbClr val="002060"/>
                </a:solidFill>
              </a:rPr>
              <a:t>il negozio propone delle offerte promozionali, con </a:t>
            </a:r>
            <a:r>
              <a:rPr lang="it-IT" dirty="0" smtClean="0">
                <a:solidFill>
                  <a:srgbClr val="002060"/>
                </a:solidFill>
              </a:rPr>
              <a:t>il</a:t>
            </a:r>
          </a:p>
          <a:p>
            <a:pPr algn="just"/>
            <a:r>
              <a:rPr lang="it-IT" dirty="0" smtClean="0">
                <a:solidFill>
                  <a:srgbClr val="0000FF"/>
                </a:solidFill>
              </a:rPr>
              <a:t>30</a:t>
            </a:r>
            <a:r>
              <a:rPr lang="it-IT" dirty="0">
                <a:solidFill>
                  <a:srgbClr val="0000FF"/>
                </a:solidFill>
              </a:rPr>
              <a:t>% </a:t>
            </a:r>
            <a:r>
              <a:rPr lang="it-IT" dirty="0">
                <a:solidFill>
                  <a:srgbClr val="002060"/>
                </a:solidFill>
              </a:rPr>
              <a:t>di </a:t>
            </a:r>
            <a:r>
              <a:rPr lang="it-IT" dirty="0">
                <a:solidFill>
                  <a:srgbClr val="0000FF"/>
                </a:solidFill>
              </a:rPr>
              <a:t>riduzione</a:t>
            </a:r>
            <a:r>
              <a:rPr lang="it-IT" dirty="0">
                <a:solidFill>
                  <a:srgbClr val="002060"/>
                </a:solidFill>
              </a:rPr>
              <a:t> e che lo </a:t>
            </a:r>
            <a:r>
              <a:rPr lang="it-IT" dirty="0">
                <a:solidFill>
                  <a:srgbClr val="0000FF"/>
                </a:solidFill>
              </a:rPr>
              <a:t>sconto</a:t>
            </a:r>
            <a:r>
              <a:rPr lang="it-IT" dirty="0">
                <a:solidFill>
                  <a:srgbClr val="002060"/>
                </a:solidFill>
              </a:rPr>
              <a:t> aumenta </a:t>
            </a:r>
            <a:r>
              <a:rPr lang="it-IT" dirty="0" smtClean="0">
                <a:solidFill>
                  <a:srgbClr val="002060"/>
                </a:solidFill>
              </a:rPr>
              <a:t>all’acquisto</a:t>
            </a:r>
          </a:p>
          <a:p>
            <a:pPr algn="just"/>
            <a:r>
              <a:rPr lang="it-IT" dirty="0" smtClean="0">
                <a:solidFill>
                  <a:srgbClr val="002060"/>
                </a:solidFill>
              </a:rPr>
              <a:t>di </a:t>
            </a:r>
            <a:r>
              <a:rPr lang="it-IT" dirty="0">
                <a:solidFill>
                  <a:srgbClr val="002060"/>
                </a:solidFill>
              </a:rPr>
              <a:t>due articoli </a:t>
            </a:r>
            <a:r>
              <a:rPr lang="it-IT" dirty="0" smtClean="0">
                <a:solidFill>
                  <a:srgbClr val="002060"/>
                </a:solidFill>
              </a:rPr>
              <a:t>similari e capisci </a:t>
            </a:r>
            <a:r>
              <a:rPr lang="it-IT" dirty="0">
                <a:solidFill>
                  <a:srgbClr val="002060"/>
                </a:solidFill>
              </a:rPr>
              <a:t>che il 10% di riduzione </a:t>
            </a:r>
            <a:endParaRPr lang="it-IT" dirty="0" smtClean="0">
              <a:solidFill>
                <a:srgbClr val="002060"/>
              </a:solidFill>
            </a:endParaRPr>
          </a:p>
          <a:p>
            <a:pPr algn="just"/>
            <a:r>
              <a:rPr lang="it-IT" dirty="0" smtClean="0">
                <a:solidFill>
                  <a:srgbClr val="002060"/>
                </a:solidFill>
              </a:rPr>
              <a:t>su </a:t>
            </a:r>
            <a:r>
              <a:rPr lang="it-IT" dirty="0">
                <a:solidFill>
                  <a:srgbClr val="002060"/>
                </a:solidFill>
              </a:rPr>
              <a:t>un prodotto e il 20% sul secondo prodotto uguale </a:t>
            </a:r>
            <a:endParaRPr lang="it-IT" dirty="0" smtClean="0">
              <a:solidFill>
                <a:srgbClr val="002060"/>
              </a:solidFill>
            </a:endParaRPr>
          </a:p>
          <a:p>
            <a:pPr algn="just"/>
            <a:r>
              <a:rPr lang="it-IT" dirty="0" smtClean="0">
                <a:solidFill>
                  <a:srgbClr val="002060"/>
                </a:solidFill>
              </a:rPr>
              <a:t>non </a:t>
            </a:r>
            <a:r>
              <a:rPr lang="it-IT" dirty="0">
                <a:solidFill>
                  <a:srgbClr val="002060"/>
                </a:solidFill>
              </a:rPr>
              <a:t>danno una riduzione totale del 30%.</a:t>
            </a:r>
          </a:p>
          <a:p>
            <a:pPr algn="just"/>
            <a:endParaRPr lang="it-IT" sz="1000" dirty="0" smtClean="0">
              <a:solidFill>
                <a:srgbClr val="002060"/>
              </a:solidFill>
            </a:endParaRPr>
          </a:p>
          <a:p>
            <a:pPr algn="just"/>
            <a:r>
              <a:rPr lang="it-IT" dirty="0" smtClean="0">
                <a:solidFill>
                  <a:srgbClr val="002060"/>
                </a:solidFill>
              </a:rPr>
              <a:t>Ecco </a:t>
            </a:r>
            <a:r>
              <a:rPr lang="it-IT" dirty="0">
                <a:solidFill>
                  <a:srgbClr val="002060"/>
                </a:solidFill>
              </a:rPr>
              <a:t>allora l’utilità</a:t>
            </a:r>
            <a:r>
              <a:rPr lang="it-IT" b="1" dirty="0">
                <a:solidFill>
                  <a:srgbClr val="002060"/>
                </a:solidFill>
              </a:rPr>
              <a:t> di </a:t>
            </a:r>
            <a:r>
              <a:rPr lang="it-IT" b="1" dirty="0">
                <a:solidFill>
                  <a:srgbClr val="C00000"/>
                </a:solidFill>
              </a:rPr>
              <a:t>saper fare calcoli mentali </a:t>
            </a:r>
            <a:r>
              <a:rPr lang="it-IT" b="1" dirty="0">
                <a:solidFill>
                  <a:srgbClr val="002060"/>
                </a:solidFill>
              </a:rPr>
              <a:t>e di </a:t>
            </a:r>
            <a:r>
              <a:rPr lang="it-IT" b="1" dirty="0">
                <a:solidFill>
                  <a:srgbClr val="C00000"/>
                </a:solidFill>
              </a:rPr>
              <a:t>aver studiato le percentuali</a:t>
            </a:r>
            <a:r>
              <a:rPr lang="it-IT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96958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6381329"/>
            <a:ext cx="9144000" cy="4766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522" y="6381329"/>
            <a:ext cx="1191676" cy="476671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1483973" y="6495147"/>
            <a:ext cx="42401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Domenica Di Sorbo – Dirigente Tecnico</a:t>
            </a:r>
            <a:endParaRPr lang="it-IT" sz="10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6948264" y="6453336"/>
            <a:ext cx="2043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Riccione, 20 ottobre 2017</a:t>
            </a:r>
            <a:endParaRPr lang="it-IT" sz="1400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d:\users\mi14492\AppData\Local\Microsoft\Windows\Temporary Internet Files\Content.IE5\KP3F0LXC\pencil-icon-512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428790">
            <a:off x="1469900" y="716949"/>
            <a:ext cx="754514" cy="754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107504" y="1268760"/>
            <a:ext cx="888274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C00000"/>
                </a:solidFill>
              </a:rPr>
              <a:t>L’acquisto </a:t>
            </a:r>
            <a:r>
              <a:rPr lang="it-IT" b="1" dirty="0">
                <a:solidFill>
                  <a:srgbClr val="C00000"/>
                </a:solidFill>
              </a:rPr>
              <a:t>di una casa o di un </a:t>
            </a:r>
            <a:r>
              <a:rPr lang="it-IT" b="1" dirty="0" smtClean="0">
                <a:solidFill>
                  <a:srgbClr val="C00000"/>
                </a:solidFill>
              </a:rPr>
              <a:t>appartamento</a:t>
            </a:r>
          </a:p>
          <a:p>
            <a:pPr algn="ctr"/>
            <a:endParaRPr lang="it-IT" b="1" dirty="0" smtClean="0">
              <a:solidFill>
                <a:srgbClr val="002060"/>
              </a:solidFill>
            </a:endParaRPr>
          </a:p>
          <a:p>
            <a:r>
              <a:rPr lang="it-IT" dirty="0" smtClean="0">
                <a:solidFill>
                  <a:srgbClr val="002060"/>
                </a:solidFill>
              </a:rPr>
              <a:t>Hai </a:t>
            </a:r>
            <a:r>
              <a:rPr lang="it-IT" dirty="0">
                <a:solidFill>
                  <a:srgbClr val="002060"/>
                </a:solidFill>
              </a:rPr>
              <a:t>deciso di acquistare un bene immobile, ma ecco che per il rimborso ti propongono delle rate con </a:t>
            </a:r>
            <a:r>
              <a:rPr lang="it-IT" dirty="0">
                <a:solidFill>
                  <a:srgbClr val="0000FF"/>
                </a:solidFill>
              </a:rPr>
              <a:t>tasso </a:t>
            </a:r>
            <a:r>
              <a:rPr lang="it-IT" dirty="0" smtClean="0">
                <a:solidFill>
                  <a:srgbClr val="0000FF"/>
                </a:solidFill>
              </a:rPr>
              <a:t>d’interesse</a:t>
            </a:r>
          </a:p>
          <a:p>
            <a:endParaRPr lang="it-IT" dirty="0">
              <a:solidFill>
                <a:srgbClr val="0000FF"/>
              </a:solidFill>
            </a:endParaRPr>
          </a:p>
          <a:p>
            <a:pPr algn="just"/>
            <a:r>
              <a:rPr lang="it-IT" dirty="0">
                <a:solidFill>
                  <a:srgbClr val="002060"/>
                </a:solidFill>
              </a:rPr>
              <a:t>Per sapere esattamente quello che </a:t>
            </a:r>
            <a:r>
              <a:rPr lang="it-IT" dirty="0">
                <a:solidFill>
                  <a:srgbClr val="0000FF"/>
                </a:solidFill>
              </a:rPr>
              <a:t>pagherai</a:t>
            </a:r>
            <a:r>
              <a:rPr lang="it-IT" dirty="0">
                <a:solidFill>
                  <a:srgbClr val="002060"/>
                </a:solidFill>
              </a:rPr>
              <a:t>, quello che dovrai </a:t>
            </a:r>
            <a:r>
              <a:rPr lang="it-IT" dirty="0">
                <a:solidFill>
                  <a:srgbClr val="0000FF"/>
                </a:solidFill>
              </a:rPr>
              <a:t>risparmiare</a:t>
            </a:r>
            <a:r>
              <a:rPr lang="it-IT" dirty="0">
                <a:solidFill>
                  <a:srgbClr val="002060"/>
                </a:solidFill>
              </a:rPr>
              <a:t>, quello che dovrai </a:t>
            </a:r>
            <a:r>
              <a:rPr lang="it-IT" dirty="0">
                <a:solidFill>
                  <a:srgbClr val="0000FF"/>
                </a:solidFill>
              </a:rPr>
              <a:t>rimborsare</a:t>
            </a:r>
            <a:r>
              <a:rPr lang="it-IT" dirty="0">
                <a:solidFill>
                  <a:srgbClr val="002060"/>
                </a:solidFill>
              </a:rPr>
              <a:t>, il </a:t>
            </a:r>
            <a:r>
              <a:rPr lang="it-IT" b="1" dirty="0">
                <a:solidFill>
                  <a:srgbClr val="002060"/>
                </a:solidFill>
              </a:rPr>
              <a:t>calcolo del tasso d’interesse è fondamentale</a:t>
            </a:r>
            <a:r>
              <a:rPr lang="it-IT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endParaRPr lang="it-IT" dirty="0">
              <a:solidFill>
                <a:srgbClr val="002060"/>
              </a:solidFill>
            </a:endParaRPr>
          </a:p>
          <a:p>
            <a:pPr algn="just"/>
            <a:r>
              <a:rPr lang="it-IT" dirty="0">
                <a:solidFill>
                  <a:srgbClr val="002060"/>
                </a:solidFill>
              </a:rPr>
              <a:t>Nell’ottica di acquistare una casa, decidi di farla realizzare con un progetto</a:t>
            </a:r>
            <a:r>
              <a:rPr lang="it-IT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endParaRPr lang="it-IT" dirty="0">
              <a:solidFill>
                <a:srgbClr val="002060"/>
              </a:solidFill>
            </a:endParaRPr>
          </a:p>
          <a:p>
            <a:pPr algn="just"/>
            <a:r>
              <a:rPr lang="it-IT" dirty="0">
                <a:solidFill>
                  <a:srgbClr val="002060"/>
                </a:solidFill>
              </a:rPr>
              <a:t>Devi saper </a:t>
            </a:r>
            <a:r>
              <a:rPr lang="it-IT" dirty="0">
                <a:solidFill>
                  <a:srgbClr val="0000FF"/>
                </a:solidFill>
              </a:rPr>
              <a:t>utilizzare una scala</a:t>
            </a:r>
            <a:r>
              <a:rPr lang="it-IT" dirty="0">
                <a:solidFill>
                  <a:srgbClr val="002060"/>
                </a:solidFill>
              </a:rPr>
              <a:t>, calcolare gli </a:t>
            </a:r>
            <a:r>
              <a:rPr lang="it-IT" dirty="0">
                <a:solidFill>
                  <a:srgbClr val="0000FF"/>
                </a:solidFill>
              </a:rPr>
              <a:t>angoli</a:t>
            </a:r>
            <a:r>
              <a:rPr lang="it-IT" dirty="0">
                <a:solidFill>
                  <a:srgbClr val="002060"/>
                </a:solidFill>
              </a:rPr>
              <a:t>, immaginare dei mobili in scala per portare a compimento il progetto</a:t>
            </a:r>
            <a:r>
              <a:rPr lang="it-IT" dirty="0" smtClean="0">
                <a:solidFill>
                  <a:srgbClr val="002060"/>
                </a:solidFill>
              </a:rPr>
              <a:t>.</a:t>
            </a:r>
          </a:p>
          <a:p>
            <a:endParaRPr lang="it-IT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401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users\mi14492\Desktop\is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36176" y="548680"/>
            <a:ext cx="2552700" cy="324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tangolo 7"/>
          <p:cNvSpPr/>
          <p:nvPr/>
        </p:nvSpPr>
        <p:spPr>
          <a:xfrm>
            <a:off x="0" y="6381329"/>
            <a:ext cx="9144000" cy="4766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522" y="6381329"/>
            <a:ext cx="1191676" cy="476671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1483973" y="6495147"/>
            <a:ext cx="42401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Domenica Di Sorbo – Dirigente Tecnico</a:t>
            </a:r>
            <a:endParaRPr lang="it-IT" sz="10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6948264" y="6453336"/>
            <a:ext cx="2043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Riccione, 20 ottobre 2017</a:t>
            </a:r>
            <a:endParaRPr lang="it-IT" sz="1400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d:\users\mi14492\AppData\Local\Microsoft\Windows\Temporary Internet Files\Content.IE5\KP3F0LXC\pencil-icon-512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428790">
            <a:off x="3156094" y="1179534"/>
            <a:ext cx="754514" cy="754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495213" y="1556792"/>
            <a:ext cx="84969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rgbClr val="002060"/>
              </a:solidFill>
            </a:endParaRPr>
          </a:p>
          <a:p>
            <a:pPr algn="ctr"/>
            <a:r>
              <a:rPr lang="it-IT" b="1" dirty="0">
                <a:solidFill>
                  <a:srgbClr val="C00000"/>
                </a:solidFill>
              </a:rPr>
              <a:t>Per </a:t>
            </a:r>
            <a:r>
              <a:rPr lang="it-IT" b="1" dirty="0" smtClean="0">
                <a:solidFill>
                  <a:srgbClr val="C00000"/>
                </a:solidFill>
              </a:rPr>
              <a:t>cucinare</a:t>
            </a:r>
          </a:p>
          <a:p>
            <a:pPr algn="ctr"/>
            <a:endParaRPr lang="it-IT" b="1" dirty="0">
              <a:solidFill>
                <a:srgbClr val="002060"/>
              </a:solidFill>
            </a:endParaRPr>
          </a:p>
          <a:p>
            <a:pPr algn="just"/>
            <a:endParaRPr lang="it-IT" dirty="0" smtClean="0">
              <a:solidFill>
                <a:srgbClr val="002060"/>
              </a:solidFill>
            </a:endParaRPr>
          </a:p>
          <a:p>
            <a:pPr algn="just"/>
            <a:r>
              <a:rPr lang="it-IT" dirty="0" smtClean="0">
                <a:solidFill>
                  <a:srgbClr val="002060"/>
                </a:solidFill>
              </a:rPr>
              <a:t>Cucinare </a:t>
            </a:r>
            <a:r>
              <a:rPr lang="it-IT" dirty="0">
                <a:solidFill>
                  <a:srgbClr val="002060"/>
                </a:solidFill>
              </a:rPr>
              <a:t>e fare matematica allo stesso tempo, è possibile</a:t>
            </a:r>
            <a:r>
              <a:rPr lang="it-IT" dirty="0" smtClean="0">
                <a:solidFill>
                  <a:srgbClr val="002060"/>
                </a:solidFill>
              </a:rPr>
              <a:t>!</a:t>
            </a:r>
          </a:p>
          <a:p>
            <a:pPr algn="just"/>
            <a:endParaRPr lang="it-IT" dirty="0" smtClean="0">
              <a:solidFill>
                <a:srgbClr val="002060"/>
              </a:solidFill>
            </a:endParaRPr>
          </a:p>
          <a:p>
            <a:pPr algn="just"/>
            <a:endParaRPr lang="it-IT" dirty="0" smtClean="0">
              <a:solidFill>
                <a:srgbClr val="002060"/>
              </a:solidFill>
            </a:endParaRPr>
          </a:p>
          <a:p>
            <a:pPr algn="just"/>
            <a:endParaRPr lang="it-IT" dirty="0" smtClean="0">
              <a:solidFill>
                <a:srgbClr val="002060"/>
              </a:solidFill>
            </a:endParaRPr>
          </a:p>
          <a:p>
            <a:pPr algn="just"/>
            <a:r>
              <a:rPr lang="it-IT" dirty="0" smtClean="0">
                <a:solidFill>
                  <a:srgbClr val="002060"/>
                </a:solidFill>
              </a:rPr>
              <a:t>L’utilizzo </a:t>
            </a:r>
            <a:r>
              <a:rPr lang="it-IT" dirty="0">
                <a:solidFill>
                  <a:srgbClr val="002060"/>
                </a:solidFill>
              </a:rPr>
              <a:t>delle </a:t>
            </a:r>
            <a:r>
              <a:rPr lang="it-IT" b="1" dirty="0">
                <a:solidFill>
                  <a:srgbClr val="002060"/>
                </a:solidFill>
              </a:rPr>
              <a:t>nozioni di matematica in cucina è quasi obbligatorio e spesso si utilizzano le </a:t>
            </a:r>
            <a:r>
              <a:rPr lang="it-IT" b="1" dirty="0">
                <a:solidFill>
                  <a:srgbClr val="C00000"/>
                </a:solidFill>
              </a:rPr>
              <a:t>proporzioni</a:t>
            </a:r>
            <a:r>
              <a:rPr lang="it-IT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endParaRPr lang="it-IT" dirty="0">
              <a:solidFill>
                <a:srgbClr val="002060"/>
              </a:solidFill>
            </a:endParaRPr>
          </a:p>
          <a:p>
            <a:pPr algn="just"/>
            <a:r>
              <a:rPr lang="it-IT" dirty="0" smtClean="0">
                <a:solidFill>
                  <a:srgbClr val="002060"/>
                </a:solidFill>
              </a:rPr>
              <a:t>Allo </a:t>
            </a:r>
            <a:r>
              <a:rPr lang="it-IT" dirty="0">
                <a:solidFill>
                  <a:srgbClr val="002060"/>
                </a:solidFill>
              </a:rPr>
              <a:t>stesso modo, devi conoscere le </a:t>
            </a:r>
            <a:r>
              <a:rPr lang="it-IT" dirty="0">
                <a:solidFill>
                  <a:srgbClr val="0000FF"/>
                </a:solidFill>
              </a:rPr>
              <a:t>regole di base per le conversioni del peso </a:t>
            </a:r>
            <a:r>
              <a:rPr lang="it-IT" dirty="0">
                <a:solidFill>
                  <a:srgbClr val="002060"/>
                </a:solidFill>
              </a:rPr>
              <a:t>(da grammi a libbre e viceversa), della </a:t>
            </a:r>
            <a:r>
              <a:rPr lang="it-IT" dirty="0">
                <a:solidFill>
                  <a:srgbClr val="0000FF"/>
                </a:solidFill>
              </a:rPr>
              <a:t>temperatura</a:t>
            </a:r>
            <a:r>
              <a:rPr lang="it-IT" dirty="0">
                <a:solidFill>
                  <a:srgbClr val="002060"/>
                </a:solidFill>
              </a:rPr>
              <a:t> (Celsius e Fahrenheit, se spulci le ricette sui siti americani) o semplicemente per </a:t>
            </a:r>
            <a:r>
              <a:rPr lang="it-IT" dirty="0">
                <a:solidFill>
                  <a:srgbClr val="0000FF"/>
                </a:solidFill>
              </a:rPr>
              <a:t>sommare</a:t>
            </a:r>
            <a:r>
              <a:rPr lang="it-IT" dirty="0">
                <a:solidFill>
                  <a:srgbClr val="002060"/>
                </a:solidFill>
              </a:rPr>
              <a:t> o </a:t>
            </a:r>
            <a:r>
              <a:rPr lang="it-IT" dirty="0">
                <a:solidFill>
                  <a:srgbClr val="0000FF"/>
                </a:solidFill>
              </a:rPr>
              <a:t>dividere</a:t>
            </a:r>
            <a:r>
              <a:rPr lang="it-IT" dirty="0">
                <a:solidFill>
                  <a:srgbClr val="002060"/>
                </a:solidFill>
              </a:rPr>
              <a:t> gli ingredienti (es: mescolate 2/3 di 500 g. di farina, aggiungete due uova, del latte e poi aggiungete il terzo di farina rimanente</a:t>
            </a:r>
            <a:r>
              <a:rPr lang="it-IT" dirty="0" smtClean="0">
                <a:solidFill>
                  <a:srgbClr val="002060"/>
                </a:solidFill>
              </a:rPr>
              <a:t>)</a:t>
            </a:r>
            <a:endParaRPr lang="it-IT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872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6381329"/>
            <a:ext cx="9144000" cy="4766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522" y="6381329"/>
            <a:ext cx="1191676" cy="476671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1483973" y="6495147"/>
            <a:ext cx="42401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Domenica Di Sorbo – Dirigente Tecnico</a:t>
            </a:r>
            <a:endParaRPr lang="it-IT" sz="10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6948264" y="6453336"/>
            <a:ext cx="2043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Riccione, 20 ottobre 2017</a:t>
            </a:r>
            <a:endParaRPr lang="it-IT" sz="1400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d:\users\mi14492\AppData\Local\Microsoft\Windows\Temporary Internet Files\Content.IE5\KP3F0LXC\pencil-icon-512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428790">
            <a:off x="2724046" y="1293014"/>
            <a:ext cx="754514" cy="754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241522" y="2492896"/>
            <a:ext cx="86409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C00000"/>
                </a:solidFill>
              </a:rPr>
              <a:t>Per fare del </a:t>
            </a:r>
            <a:r>
              <a:rPr lang="it-IT" b="1" dirty="0" smtClean="0">
                <a:solidFill>
                  <a:srgbClr val="C00000"/>
                </a:solidFill>
              </a:rPr>
              <a:t>bricolage</a:t>
            </a:r>
          </a:p>
          <a:p>
            <a:pPr algn="ctr"/>
            <a:endParaRPr lang="it-IT" b="1" dirty="0">
              <a:solidFill>
                <a:srgbClr val="002060"/>
              </a:solidFill>
            </a:endParaRPr>
          </a:p>
          <a:p>
            <a:pPr algn="just"/>
            <a:r>
              <a:rPr lang="it-IT" dirty="0">
                <a:solidFill>
                  <a:srgbClr val="002060"/>
                </a:solidFill>
              </a:rPr>
              <a:t>Che sia per piccoli o per grandi lavori, la </a:t>
            </a:r>
            <a:r>
              <a:rPr lang="it-IT" dirty="0">
                <a:solidFill>
                  <a:srgbClr val="0000FF"/>
                </a:solidFill>
              </a:rPr>
              <a:t>matematica</a:t>
            </a:r>
            <a:r>
              <a:rPr lang="it-IT" dirty="0">
                <a:solidFill>
                  <a:srgbClr val="002060"/>
                </a:solidFill>
              </a:rPr>
              <a:t> sarà la tua migliore alleate al momento del bricolage</a:t>
            </a:r>
            <a:r>
              <a:rPr lang="it-IT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endParaRPr lang="it-IT" dirty="0">
              <a:solidFill>
                <a:srgbClr val="002060"/>
              </a:solidFill>
            </a:endParaRPr>
          </a:p>
          <a:p>
            <a:pPr algn="just"/>
            <a:r>
              <a:rPr lang="it-IT" dirty="0">
                <a:solidFill>
                  <a:srgbClr val="002060"/>
                </a:solidFill>
              </a:rPr>
              <a:t>Che tu debba </a:t>
            </a:r>
            <a:r>
              <a:rPr lang="it-IT" dirty="0">
                <a:solidFill>
                  <a:srgbClr val="0000FF"/>
                </a:solidFill>
              </a:rPr>
              <a:t>mescolare</a:t>
            </a:r>
            <a:r>
              <a:rPr lang="it-IT" dirty="0">
                <a:solidFill>
                  <a:srgbClr val="002060"/>
                </a:solidFill>
              </a:rPr>
              <a:t> diversi prodotti, o che tu debba </a:t>
            </a:r>
            <a:r>
              <a:rPr lang="it-IT" dirty="0">
                <a:solidFill>
                  <a:srgbClr val="0000FF"/>
                </a:solidFill>
              </a:rPr>
              <a:t>calcolare</a:t>
            </a:r>
            <a:r>
              <a:rPr lang="it-IT" dirty="0">
                <a:solidFill>
                  <a:srgbClr val="002060"/>
                </a:solidFill>
              </a:rPr>
              <a:t> un angolo per costruire una parete, </a:t>
            </a:r>
            <a:r>
              <a:rPr lang="it-IT" b="1" dirty="0">
                <a:solidFill>
                  <a:srgbClr val="002060"/>
                </a:solidFill>
              </a:rPr>
              <a:t>devi saper fare le proporzioni</a:t>
            </a:r>
            <a:r>
              <a:rPr lang="it-IT" dirty="0">
                <a:solidFill>
                  <a:srgbClr val="002060"/>
                </a:solidFill>
              </a:rPr>
              <a:t>, ma anche trovare gli </a:t>
            </a:r>
            <a:r>
              <a:rPr lang="it-IT" dirty="0">
                <a:solidFill>
                  <a:srgbClr val="0000FF"/>
                </a:solidFill>
              </a:rPr>
              <a:t>angoli</a:t>
            </a:r>
            <a:r>
              <a:rPr lang="it-IT" dirty="0">
                <a:solidFill>
                  <a:srgbClr val="002060"/>
                </a:solidFill>
              </a:rPr>
              <a:t> (seno, coseno, angolo retto), calcolare l’ipotenusa di un triangolo, prevedere il numero di assi per costruire uno scaffale, etc</a:t>
            </a:r>
            <a:r>
              <a:rPr lang="it-IT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endParaRPr lang="it-IT" dirty="0">
              <a:solidFill>
                <a:srgbClr val="002060"/>
              </a:solidFill>
            </a:endParaRPr>
          </a:p>
          <a:p>
            <a:pPr algn="just"/>
            <a:r>
              <a:rPr lang="it-IT" dirty="0">
                <a:solidFill>
                  <a:srgbClr val="C00000"/>
                </a:solidFill>
              </a:rPr>
              <a:t>Si tratta di </a:t>
            </a:r>
            <a:r>
              <a:rPr lang="it-IT" b="1" dirty="0" smtClean="0">
                <a:solidFill>
                  <a:srgbClr val="C00000"/>
                </a:solidFill>
              </a:rPr>
              <a:t>situazioni </a:t>
            </a:r>
            <a:r>
              <a:rPr lang="it-IT" b="1" dirty="0">
                <a:solidFill>
                  <a:srgbClr val="C00000"/>
                </a:solidFill>
              </a:rPr>
              <a:t>talmente naturali </a:t>
            </a:r>
            <a:r>
              <a:rPr lang="it-IT" dirty="0">
                <a:solidFill>
                  <a:srgbClr val="C00000"/>
                </a:solidFill>
              </a:rPr>
              <a:t>che </a:t>
            </a:r>
            <a:r>
              <a:rPr lang="it-IT" b="1" dirty="0">
                <a:solidFill>
                  <a:srgbClr val="C00000"/>
                </a:solidFill>
              </a:rPr>
              <a:t>non</a:t>
            </a:r>
            <a:r>
              <a:rPr lang="it-IT" dirty="0">
                <a:solidFill>
                  <a:srgbClr val="C00000"/>
                </a:solidFill>
              </a:rPr>
              <a:t> ci rendiamo nemmeno conto di come, proprio </a:t>
            </a:r>
            <a:r>
              <a:rPr lang="it-IT" b="1" dirty="0">
                <a:solidFill>
                  <a:srgbClr val="C00000"/>
                </a:solidFill>
              </a:rPr>
              <a:t>grazie all’apprendimento della matematica</a:t>
            </a:r>
            <a:r>
              <a:rPr lang="it-IT" dirty="0">
                <a:solidFill>
                  <a:srgbClr val="C00000"/>
                </a:solidFill>
              </a:rPr>
              <a:t>, ci </a:t>
            </a:r>
            <a:r>
              <a:rPr lang="it-IT" b="1" dirty="0">
                <a:solidFill>
                  <a:srgbClr val="C00000"/>
                </a:solidFill>
              </a:rPr>
              <a:t>sia possibile effettuare </a:t>
            </a:r>
            <a:r>
              <a:rPr lang="it-IT" dirty="0">
                <a:solidFill>
                  <a:srgbClr val="C00000"/>
                </a:solidFill>
              </a:rPr>
              <a:t>tutte queste operazioni e trasformare la nostra abitazione</a:t>
            </a:r>
            <a:r>
              <a:rPr lang="it-IT" dirty="0" smtClean="0">
                <a:solidFill>
                  <a:srgbClr val="C00000"/>
                </a:solidFill>
              </a:rPr>
              <a:t>.</a:t>
            </a:r>
            <a:endParaRPr lang="it-IT" dirty="0">
              <a:solidFill>
                <a:srgbClr val="C00000"/>
              </a:solidFill>
            </a:endParaRPr>
          </a:p>
        </p:txBody>
      </p:sp>
      <p:pic>
        <p:nvPicPr>
          <p:cNvPr id="3074" name="Picture 2" descr="d:\users\mi14492\Desktop\is (3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93776" y="632625"/>
            <a:ext cx="3400227" cy="2213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7311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media4.picsearch.com/is?YqKpQknZhntJ8EhjnyYDfe_GTdKnK3z5WZ-lBs6gpHs&amp;height=34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823909"/>
            <a:ext cx="1585806" cy="1738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d:\users\mi14492\Desktop\is (4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41598"/>
            <a:ext cx="3779912" cy="2826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tangolo 7"/>
          <p:cNvSpPr/>
          <p:nvPr/>
        </p:nvSpPr>
        <p:spPr>
          <a:xfrm>
            <a:off x="0" y="6381329"/>
            <a:ext cx="9144000" cy="4766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522" y="6381329"/>
            <a:ext cx="1191676" cy="476671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1483973" y="6495147"/>
            <a:ext cx="42401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Domenica Di Sorbo – Dirigente Tecnico</a:t>
            </a:r>
            <a:endParaRPr lang="it-IT" sz="10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6948264" y="6453336"/>
            <a:ext cx="2043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Riccione, 20 ottobre 2017</a:t>
            </a:r>
            <a:endParaRPr lang="it-IT" sz="1400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d:\users\mi14492\AppData\Local\Microsoft\Windows\Temporary Internet Files\Content.IE5\KP3F0LXC\pencil-icon-512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428790">
            <a:off x="2364006" y="1916322"/>
            <a:ext cx="754514" cy="754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187937" y="2619636"/>
            <a:ext cx="864096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                                                        Per </a:t>
            </a:r>
            <a:r>
              <a:rPr lang="it-IT" b="1" dirty="0">
                <a:solidFill>
                  <a:srgbClr val="C00000"/>
                </a:solidFill>
              </a:rPr>
              <a:t>i tuoi </a:t>
            </a:r>
            <a:r>
              <a:rPr lang="it-IT" b="1" dirty="0" smtClean="0">
                <a:solidFill>
                  <a:srgbClr val="C00000"/>
                </a:solidFill>
              </a:rPr>
              <a:t>viaggi</a:t>
            </a:r>
          </a:p>
          <a:p>
            <a:pPr algn="ctr"/>
            <a:endParaRPr lang="it-IT" b="1" dirty="0">
              <a:solidFill>
                <a:srgbClr val="002060"/>
              </a:solidFill>
            </a:endParaRPr>
          </a:p>
          <a:p>
            <a:pPr algn="just"/>
            <a:endParaRPr lang="it-IT" sz="1000" dirty="0" smtClean="0">
              <a:solidFill>
                <a:srgbClr val="002060"/>
              </a:solidFill>
            </a:endParaRPr>
          </a:p>
          <a:p>
            <a:pPr algn="just"/>
            <a:r>
              <a:rPr lang="it-IT" dirty="0" smtClean="0">
                <a:solidFill>
                  <a:srgbClr val="002060"/>
                </a:solidFill>
              </a:rPr>
              <a:t>Al giorno </a:t>
            </a:r>
            <a:r>
              <a:rPr lang="it-IT" dirty="0">
                <a:solidFill>
                  <a:srgbClr val="002060"/>
                </a:solidFill>
              </a:rPr>
              <a:t>d’oggi, il GPS è integrato nelle macchine o è presente nei nostri </a:t>
            </a:r>
            <a:r>
              <a:rPr lang="it-IT" dirty="0" err="1">
                <a:solidFill>
                  <a:srgbClr val="002060"/>
                </a:solidFill>
              </a:rPr>
              <a:t>smartphone</a:t>
            </a:r>
            <a:r>
              <a:rPr lang="it-IT" dirty="0">
                <a:solidFill>
                  <a:srgbClr val="002060"/>
                </a:solidFill>
              </a:rPr>
              <a:t>, e </a:t>
            </a:r>
            <a:r>
              <a:rPr lang="it-IT" dirty="0" smtClean="0">
                <a:solidFill>
                  <a:srgbClr val="002060"/>
                </a:solidFill>
              </a:rPr>
              <a:t>qui </a:t>
            </a:r>
            <a:r>
              <a:rPr lang="it-IT" dirty="0">
                <a:solidFill>
                  <a:srgbClr val="002060"/>
                </a:solidFill>
              </a:rPr>
              <a:t>qui la matematica è presente</a:t>
            </a:r>
            <a:r>
              <a:rPr lang="it-IT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endParaRPr lang="it-IT" sz="1000" dirty="0">
              <a:solidFill>
                <a:srgbClr val="002060"/>
              </a:solidFill>
            </a:endParaRPr>
          </a:p>
          <a:p>
            <a:pPr algn="just"/>
            <a:r>
              <a:rPr lang="it-IT" dirty="0">
                <a:solidFill>
                  <a:srgbClr val="002060"/>
                </a:solidFill>
              </a:rPr>
              <a:t>Ma prima dell’avvento di tutta questa tecnologia, c’erano la </a:t>
            </a:r>
            <a:r>
              <a:rPr lang="it-IT" dirty="0">
                <a:solidFill>
                  <a:srgbClr val="0000FF"/>
                </a:solidFill>
              </a:rPr>
              <a:t>bussola</a:t>
            </a:r>
            <a:r>
              <a:rPr lang="it-IT" dirty="0">
                <a:solidFill>
                  <a:srgbClr val="002060"/>
                </a:solidFill>
              </a:rPr>
              <a:t>, il </a:t>
            </a:r>
            <a:r>
              <a:rPr lang="it-IT" dirty="0">
                <a:solidFill>
                  <a:srgbClr val="0000FF"/>
                </a:solidFill>
              </a:rPr>
              <a:t>goniometro</a:t>
            </a:r>
            <a:r>
              <a:rPr lang="it-IT" dirty="0">
                <a:solidFill>
                  <a:srgbClr val="002060"/>
                </a:solidFill>
              </a:rPr>
              <a:t>, il </a:t>
            </a:r>
            <a:r>
              <a:rPr lang="it-IT" dirty="0">
                <a:solidFill>
                  <a:srgbClr val="0000FF"/>
                </a:solidFill>
              </a:rPr>
              <a:t>sestante</a:t>
            </a:r>
            <a:r>
              <a:rPr lang="it-IT" dirty="0">
                <a:solidFill>
                  <a:srgbClr val="002060"/>
                </a:solidFill>
              </a:rPr>
              <a:t> e </a:t>
            </a:r>
            <a:r>
              <a:rPr lang="it-IT" dirty="0">
                <a:solidFill>
                  <a:srgbClr val="0000FF"/>
                </a:solidFill>
              </a:rPr>
              <a:t>l’astrolabio</a:t>
            </a:r>
            <a:r>
              <a:rPr lang="it-IT" dirty="0">
                <a:solidFill>
                  <a:srgbClr val="002060"/>
                </a:solidFill>
              </a:rPr>
              <a:t>: utilizzando il </a:t>
            </a:r>
            <a:r>
              <a:rPr lang="it-IT" b="1" dirty="0">
                <a:solidFill>
                  <a:srgbClr val="002060"/>
                </a:solidFill>
              </a:rPr>
              <a:t>metodo della triangolazione </a:t>
            </a:r>
            <a:r>
              <a:rPr lang="it-IT" dirty="0">
                <a:solidFill>
                  <a:srgbClr val="002060"/>
                </a:solidFill>
              </a:rPr>
              <a:t>possiamo determinare a che </a:t>
            </a:r>
            <a:r>
              <a:rPr lang="it-IT" dirty="0">
                <a:solidFill>
                  <a:srgbClr val="0000FF"/>
                </a:solidFill>
              </a:rPr>
              <a:t>distanza</a:t>
            </a:r>
            <a:r>
              <a:rPr lang="it-IT" dirty="0">
                <a:solidFill>
                  <a:srgbClr val="002060"/>
                </a:solidFill>
              </a:rPr>
              <a:t> ci troviamo da un punto fisso o in che </a:t>
            </a:r>
            <a:r>
              <a:rPr lang="it-IT" dirty="0">
                <a:solidFill>
                  <a:srgbClr val="0000FF"/>
                </a:solidFill>
              </a:rPr>
              <a:t>direzione</a:t>
            </a:r>
            <a:r>
              <a:rPr lang="it-IT" dirty="0">
                <a:solidFill>
                  <a:srgbClr val="002060"/>
                </a:solidFill>
              </a:rPr>
              <a:t> ci dirigiamo</a:t>
            </a:r>
            <a:r>
              <a:rPr lang="it-IT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endParaRPr lang="it-IT" sz="1000" dirty="0">
              <a:solidFill>
                <a:srgbClr val="002060"/>
              </a:solidFill>
            </a:endParaRPr>
          </a:p>
          <a:p>
            <a:pPr algn="just"/>
            <a:r>
              <a:rPr lang="it-IT" dirty="0">
                <a:solidFill>
                  <a:srgbClr val="002060"/>
                </a:solidFill>
              </a:rPr>
              <a:t>La triangolazione (oggi perfezionata con l’ausilio dei satelliti), con il calcolo di angoli e distanze, è ancora oggi molto utile in cartografia e in navigazione… </a:t>
            </a:r>
            <a:r>
              <a:rPr lang="it-IT" dirty="0" smtClean="0">
                <a:solidFill>
                  <a:srgbClr val="002060"/>
                </a:solidFill>
              </a:rPr>
              <a:t>basta chiedere </a:t>
            </a:r>
            <a:r>
              <a:rPr lang="it-IT" dirty="0">
                <a:solidFill>
                  <a:srgbClr val="002060"/>
                </a:solidFill>
              </a:rPr>
              <a:t>a quelli </a:t>
            </a:r>
            <a:r>
              <a:rPr lang="it-IT" b="1" dirty="0">
                <a:solidFill>
                  <a:srgbClr val="002060"/>
                </a:solidFill>
              </a:rPr>
              <a:t>che fanno il giro del mondo a vela come farebbero se non sapessero situare un punto su una carta</a:t>
            </a:r>
            <a:r>
              <a:rPr lang="it-IT" dirty="0">
                <a:solidFill>
                  <a:srgbClr val="002060"/>
                </a:solidFill>
              </a:rPr>
              <a:t>!</a:t>
            </a:r>
          </a:p>
        </p:txBody>
      </p:sp>
      <p:pic>
        <p:nvPicPr>
          <p:cNvPr id="1028" name="Picture 4" descr="https://media5.picsearch.com/is?shVvR-XxLZfLzY8sHnEb5sD-SjOZqCJ07Z_lf7mkQOw&amp;height=27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917" y="332656"/>
            <a:ext cx="2095897" cy="1708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6503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6381329"/>
            <a:ext cx="9144000" cy="4766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522" y="6381329"/>
            <a:ext cx="1191676" cy="476671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1483973" y="6495147"/>
            <a:ext cx="42401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Domenica Di Sorbo – Dirigente Tecnico</a:t>
            </a:r>
            <a:endParaRPr lang="it-IT" sz="10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6948264" y="6453336"/>
            <a:ext cx="2043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Riccione, 20 ottobre 2017</a:t>
            </a:r>
            <a:endParaRPr lang="it-IT" sz="1400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d:\users\mi14492\AppData\Local\Microsoft\Windows\Temporary Internet Files\Content.IE5\KP3F0LXC\pencil-icon-512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587027">
            <a:off x="4961279" y="1221183"/>
            <a:ext cx="782216" cy="782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sellaDiTesto 8"/>
          <p:cNvSpPr txBox="1"/>
          <p:nvPr/>
        </p:nvSpPr>
        <p:spPr>
          <a:xfrm>
            <a:off x="308880" y="1844824"/>
            <a:ext cx="852623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C00000"/>
                </a:solidFill>
              </a:rPr>
              <a:t>…e poi in</a:t>
            </a:r>
            <a:endParaRPr lang="it-IT" b="1" dirty="0">
              <a:solidFill>
                <a:srgbClr val="C00000"/>
              </a:solidFill>
            </a:endParaRPr>
          </a:p>
          <a:p>
            <a:pPr algn="just"/>
            <a:endParaRPr lang="it-IT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rgbClr val="002060"/>
                </a:solidFill>
              </a:rPr>
              <a:t>psicologia</a:t>
            </a:r>
            <a:r>
              <a:rPr lang="it-IT" dirty="0" smtClean="0">
                <a:solidFill>
                  <a:srgbClr val="002060"/>
                </a:solidFill>
              </a:rPr>
              <a:t> </a:t>
            </a:r>
            <a:r>
              <a:rPr lang="it-IT" dirty="0">
                <a:solidFill>
                  <a:srgbClr val="002060"/>
                </a:solidFill>
              </a:rPr>
              <a:t>e in </a:t>
            </a:r>
            <a:r>
              <a:rPr lang="it-IT" b="1" dirty="0" smtClean="0">
                <a:solidFill>
                  <a:srgbClr val="002060"/>
                </a:solidFill>
              </a:rPr>
              <a:t>sociologia</a:t>
            </a:r>
            <a:r>
              <a:rPr lang="it-IT" dirty="0">
                <a:solidFill>
                  <a:srgbClr val="002060"/>
                </a:solidFill>
              </a:rPr>
              <a:t>: tutti i risultati sono </a:t>
            </a:r>
            <a:r>
              <a:rPr lang="it-IT" dirty="0">
                <a:solidFill>
                  <a:srgbClr val="0000FF"/>
                </a:solidFill>
              </a:rPr>
              <a:t>analizzati</a:t>
            </a:r>
            <a:r>
              <a:rPr lang="it-IT" dirty="0">
                <a:solidFill>
                  <a:srgbClr val="002060"/>
                </a:solidFill>
              </a:rPr>
              <a:t> e </a:t>
            </a:r>
            <a:r>
              <a:rPr lang="it-IT" dirty="0" smtClean="0">
                <a:solidFill>
                  <a:srgbClr val="0000FF"/>
                </a:solidFill>
              </a:rPr>
              <a:t>comparati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it-IT" b="1" dirty="0" err="1" smtClean="0">
                <a:solidFill>
                  <a:srgbClr val="002060"/>
                </a:solidFill>
              </a:rPr>
              <a:t>acquagym</a:t>
            </a:r>
            <a:r>
              <a:rPr lang="it-IT" dirty="0">
                <a:solidFill>
                  <a:srgbClr val="002060"/>
                </a:solidFill>
              </a:rPr>
              <a:t>: devi imparare a contare e a tenere a mente il </a:t>
            </a:r>
            <a:r>
              <a:rPr lang="it-IT" dirty="0">
                <a:solidFill>
                  <a:srgbClr val="0000FF"/>
                </a:solidFill>
              </a:rPr>
              <a:t>numero</a:t>
            </a:r>
            <a:r>
              <a:rPr lang="it-IT" dirty="0">
                <a:solidFill>
                  <a:srgbClr val="002060"/>
                </a:solidFill>
              </a:rPr>
              <a:t> di </a:t>
            </a:r>
            <a:r>
              <a:rPr lang="it-IT" dirty="0">
                <a:solidFill>
                  <a:srgbClr val="0000FF"/>
                </a:solidFill>
              </a:rPr>
              <a:t>movimenti</a:t>
            </a:r>
            <a:r>
              <a:rPr lang="it-IT" dirty="0">
                <a:solidFill>
                  <a:srgbClr val="002060"/>
                </a:solidFill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rgbClr val="002060"/>
                </a:solidFill>
              </a:rPr>
              <a:t>biologia</a:t>
            </a:r>
            <a:r>
              <a:rPr lang="it-IT" dirty="0">
                <a:solidFill>
                  <a:srgbClr val="002060"/>
                </a:solidFill>
              </a:rPr>
              <a:t>: la matematica è utile per trovare il numero di </a:t>
            </a:r>
            <a:r>
              <a:rPr lang="it-IT" dirty="0">
                <a:solidFill>
                  <a:srgbClr val="0000FF"/>
                </a:solidFill>
              </a:rPr>
              <a:t>molecole</a:t>
            </a:r>
            <a:r>
              <a:rPr lang="it-IT" dirty="0">
                <a:solidFill>
                  <a:srgbClr val="002060"/>
                </a:solidFill>
              </a:rPr>
              <a:t> prodotte in una reazione chimica.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rgbClr val="002060"/>
                </a:solidFill>
              </a:rPr>
              <a:t>sartoria</a:t>
            </a:r>
            <a:r>
              <a:rPr lang="it-IT" dirty="0">
                <a:solidFill>
                  <a:srgbClr val="002060"/>
                </a:solidFill>
              </a:rPr>
              <a:t>: </a:t>
            </a:r>
            <a:r>
              <a:rPr lang="it-IT" dirty="0" smtClean="0">
                <a:solidFill>
                  <a:srgbClr val="002060"/>
                </a:solidFill>
              </a:rPr>
              <a:t>la </a:t>
            </a:r>
            <a:r>
              <a:rPr lang="it-IT" dirty="0">
                <a:solidFill>
                  <a:srgbClr val="002060"/>
                </a:solidFill>
              </a:rPr>
              <a:t>matematica </a:t>
            </a:r>
            <a:r>
              <a:rPr lang="it-IT" dirty="0" smtClean="0">
                <a:solidFill>
                  <a:srgbClr val="002060"/>
                </a:solidFill>
              </a:rPr>
              <a:t>interviene per </a:t>
            </a:r>
            <a:r>
              <a:rPr lang="it-IT" dirty="0">
                <a:solidFill>
                  <a:srgbClr val="002060"/>
                </a:solidFill>
              </a:rPr>
              <a:t>individuare la </a:t>
            </a:r>
            <a:r>
              <a:rPr lang="it-IT" dirty="0">
                <a:solidFill>
                  <a:srgbClr val="0000FF"/>
                </a:solidFill>
              </a:rPr>
              <a:t>simmetria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>
                <a:solidFill>
                  <a:srgbClr val="0000FF"/>
                </a:solidFill>
              </a:rPr>
              <a:t>assiale</a:t>
            </a:r>
            <a:r>
              <a:rPr lang="it-IT" dirty="0">
                <a:solidFill>
                  <a:srgbClr val="002060"/>
                </a:solidFill>
              </a:rPr>
              <a:t>, per effettuare dei tagli di angoli, etc</a:t>
            </a:r>
            <a:r>
              <a:rPr lang="it-IT" dirty="0" smtClean="0">
                <a:solidFill>
                  <a:srgbClr val="002060"/>
                </a:solidFill>
              </a:rPr>
              <a:t>.</a:t>
            </a:r>
            <a:endParaRPr lang="it-IT" dirty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it-IT" dirty="0">
              <a:solidFill>
                <a:srgbClr val="002060"/>
              </a:solidFill>
            </a:endParaRPr>
          </a:p>
          <a:p>
            <a:pPr algn="just"/>
            <a:r>
              <a:rPr lang="it-IT" dirty="0" smtClean="0">
                <a:solidFill>
                  <a:srgbClr val="002060"/>
                </a:solidFill>
              </a:rPr>
              <a:t>..ovviamente ho trascurato tutti quei settori che ‘contengono’ la matematica: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dirty="0" smtClean="0">
                <a:solidFill>
                  <a:srgbClr val="002060"/>
                </a:solidFill>
              </a:rPr>
              <a:t>Architettura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dirty="0" smtClean="0">
                <a:solidFill>
                  <a:srgbClr val="002060"/>
                </a:solidFill>
              </a:rPr>
              <a:t>Ingegneria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dirty="0" smtClean="0">
                <a:solidFill>
                  <a:srgbClr val="002060"/>
                </a:solidFill>
              </a:rPr>
              <a:t>Ambiente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dirty="0" smtClean="0">
                <a:solidFill>
                  <a:srgbClr val="002060"/>
                </a:solidFill>
              </a:rPr>
              <a:t>Astronomia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dirty="0" smtClean="0">
                <a:solidFill>
                  <a:srgbClr val="002060"/>
                </a:solidFill>
              </a:rPr>
              <a:t>…</a:t>
            </a:r>
          </a:p>
        </p:txBody>
      </p:sp>
      <p:pic>
        <p:nvPicPr>
          <p:cNvPr id="5122" name="Picture 2" descr="d:\users\mi14492\Desktop\is (10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725144"/>
            <a:ext cx="1625600" cy="147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s://media3.picsearch.com/is?s8ZLDha2O5OhmjtPpS8Mo6ddSCVXJxvfUnkCBfH3fg8&amp;height=29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2744" y="595003"/>
            <a:ext cx="1449413" cy="182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d:\users\mi14492\Desktop\is (7)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734981"/>
            <a:ext cx="1448568" cy="1423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d:\users\mi14492\Desktop\is (9)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0871" y="3247583"/>
            <a:ext cx="316017" cy="362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https://media4.picsearch.com/is?eVdsgcYorRhCNRXrUpgtiKlV69kWsR9EBcype8wo1ck&amp;height=30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54970" y="5061291"/>
            <a:ext cx="1373907" cy="1392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https://media4.picsearch.com/is?asz8aFO2VOziVzG-XjWE2HHg9f5bOCc1ZCjFq8bnzQE&amp;height=25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31411" y="5138978"/>
            <a:ext cx="1686816" cy="1236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34" name="Picture 14" descr="https://media1.picsearch.com/is?Kkk8WXSCk2FPp7B1Iwwhw_Cjz9gJuGNPCzot9KNMYiQ&amp;height=22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6888" y="595003"/>
            <a:ext cx="2558933" cy="1703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9588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6381329"/>
            <a:ext cx="9144000" cy="4766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522" y="6381329"/>
            <a:ext cx="1191676" cy="476671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1483973" y="6495147"/>
            <a:ext cx="42401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Domenica Di Sorbo – Dirigente Tecnico</a:t>
            </a:r>
            <a:endParaRPr lang="it-IT" sz="10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6948264" y="6453336"/>
            <a:ext cx="2043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Riccione, 20 ottobre 2017</a:t>
            </a:r>
            <a:endParaRPr lang="it-IT" sz="1400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d:\users\mi14492\AppData\Local\Microsoft\Windows\Temporary Internet Files\Content.IE5\KP3F0LXC\pencil-icon-512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7004232">
            <a:off x="3139843" y="1348770"/>
            <a:ext cx="782216" cy="782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sellaDiTesto 8"/>
          <p:cNvSpPr txBox="1"/>
          <p:nvPr/>
        </p:nvSpPr>
        <p:spPr>
          <a:xfrm>
            <a:off x="218289" y="2348880"/>
            <a:ext cx="860824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C00000"/>
                </a:solidFill>
              </a:rPr>
              <a:t>…e ancora a</a:t>
            </a:r>
            <a:endParaRPr lang="it-IT" b="1" dirty="0">
              <a:solidFill>
                <a:srgbClr val="C00000"/>
              </a:solidFill>
            </a:endParaRPr>
          </a:p>
          <a:p>
            <a:pPr algn="just"/>
            <a:endParaRPr lang="it-IT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it-IT" b="1" dirty="0" smtClean="0">
                <a:solidFill>
                  <a:srgbClr val="002060"/>
                </a:solidFill>
              </a:rPr>
              <a:t>scacchi</a:t>
            </a:r>
            <a:r>
              <a:rPr lang="it-IT" dirty="0">
                <a:solidFill>
                  <a:srgbClr val="002060"/>
                </a:solidFill>
              </a:rPr>
              <a:t>: con la matematica sei avvantaggiato ad </a:t>
            </a:r>
            <a:r>
              <a:rPr lang="it-IT" dirty="0" smtClean="0">
                <a:solidFill>
                  <a:srgbClr val="002060"/>
                </a:solidFill>
              </a:rPr>
              <a:t>avere istinto</a:t>
            </a:r>
            <a:r>
              <a:rPr lang="it-IT" dirty="0">
                <a:solidFill>
                  <a:srgbClr val="002060"/>
                </a:solidFill>
              </a:rPr>
              <a:t> di </a:t>
            </a:r>
            <a:r>
              <a:rPr lang="it-IT" dirty="0" smtClean="0">
                <a:solidFill>
                  <a:srgbClr val="002060"/>
                </a:solidFill>
              </a:rPr>
              <a:t>anticipazione e </a:t>
            </a:r>
            <a:r>
              <a:rPr lang="it-IT" b="1" dirty="0">
                <a:solidFill>
                  <a:srgbClr val="002060"/>
                </a:solidFill>
              </a:rPr>
              <a:t>calcolare lo spostamento </a:t>
            </a:r>
            <a:r>
              <a:rPr lang="it-IT" dirty="0">
                <a:solidFill>
                  <a:srgbClr val="002060"/>
                </a:solidFill>
              </a:rPr>
              <a:t>dei tuoi pezzi sulla scacchiera</a:t>
            </a:r>
            <a:r>
              <a:rPr lang="it-IT" dirty="0" smtClean="0">
                <a:solidFill>
                  <a:srgbClr val="002060"/>
                </a:solidFill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rgbClr val="002060"/>
                </a:solidFill>
              </a:rPr>
              <a:t>teatro</a:t>
            </a:r>
            <a:r>
              <a:rPr lang="it-IT" dirty="0">
                <a:solidFill>
                  <a:srgbClr val="002060"/>
                </a:solidFill>
              </a:rPr>
              <a:t>: la matematica ti aiuta a trovare dei </a:t>
            </a:r>
            <a:r>
              <a:rPr lang="it-IT" b="1" dirty="0">
                <a:solidFill>
                  <a:srgbClr val="002060"/>
                </a:solidFill>
              </a:rPr>
              <a:t>punti di riferimento nello spazio</a:t>
            </a:r>
            <a:r>
              <a:rPr lang="it-IT" dirty="0">
                <a:solidFill>
                  <a:srgbClr val="002060"/>
                </a:solidFill>
              </a:rPr>
              <a:t>, ma anche a </a:t>
            </a:r>
            <a:r>
              <a:rPr lang="it-IT" b="1" dirty="0">
                <a:solidFill>
                  <a:srgbClr val="002060"/>
                </a:solidFill>
              </a:rPr>
              <a:t>prevedere la durata </a:t>
            </a:r>
            <a:r>
              <a:rPr lang="it-IT" dirty="0">
                <a:solidFill>
                  <a:srgbClr val="002060"/>
                </a:solidFill>
              </a:rPr>
              <a:t>di uno spettacolo, o a </a:t>
            </a:r>
            <a:r>
              <a:rPr lang="it-IT" b="1" dirty="0">
                <a:solidFill>
                  <a:srgbClr val="002060"/>
                </a:solidFill>
              </a:rPr>
              <a:t>calcolare l’intensità </a:t>
            </a:r>
            <a:r>
              <a:rPr lang="it-IT" dirty="0">
                <a:solidFill>
                  <a:srgbClr val="002060"/>
                </a:solidFill>
              </a:rPr>
              <a:t>di una luce.</a:t>
            </a:r>
          </a:p>
          <a:p>
            <a:pPr algn="just"/>
            <a:endParaRPr lang="it-IT" dirty="0">
              <a:solidFill>
                <a:srgbClr val="002060"/>
              </a:solidFill>
            </a:endParaRPr>
          </a:p>
          <a:p>
            <a:pPr algn="just"/>
            <a:endParaRPr lang="it-IT" dirty="0" smtClean="0">
              <a:solidFill>
                <a:srgbClr val="002060"/>
              </a:solidFill>
            </a:endParaRPr>
          </a:p>
          <a:p>
            <a:pPr algn="just"/>
            <a:r>
              <a:rPr lang="it-IT" dirty="0" smtClean="0">
                <a:solidFill>
                  <a:srgbClr val="002060"/>
                </a:solidFill>
              </a:rPr>
              <a:t>Nelle </a:t>
            </a:r>
            <a:r>
              <a:rPr lang="it-IT" dirty="0">
                <a:solidFill>
                  <a:srgbClr val="002060"/>
                </a:solidFill>
              </a:rPr>
              <a:t>immersioni subacquee: per conoscere </a:t>
            </a:r>
            <a:r>
              <a:rPr lang="it-IT" dirty="0">
                <a:solidFill>
                  <a:srgbClr val="0000FF"/>
                </a:solidFill>
              </a:rPr>
              <a:t>regolarmente</a:t>
            </a:r>
            <a:r>
              <a:rPr lang="it-IT" dirty="0">
                <a:solidFill>
                  <a:srgbClr val="002060"/>
                </a:solidFill>
              </a:rPr>
              <a:t> le tue </a:t>
            </a:r>
            <a:r>
              <a:rPr lang="it-IT" dirty="0">
                <a:solidFill>
                  <a:srgbClr val="0000FF"/>
                </a:solidFill>
              </a:rPr>
              <a:t>costanti</a:t>
            </a:r>
            <a:r>
              <a:rPr lang="it-IT" dirty="0">
                <a:solidFill>
                  <a:srgbClr val="002060"/>
                </a:solidFill>
              </a:rPr>
              <a:t>, per non metterti in pericolo, per </a:t>
            </a:r>
            <a:r>
              <a:rPr lang="it-IT" dirty="0">
                <a:solidFill>
                  <a:srgbClr val="0000FF"/>
                </a:solidFill>
              </a:rPr>
              <a:t>valutare</a:t>
            </a:r>
            <a:r>
              <a:rPr lang="it-IT" dirty="0">
                <a:solidFill>
                  <a:srgbClr val="002060"/>
                </a:solidFill>
              </a:rPr>
              <a:t> la </a:t>
            </a:r>
            <a:r>
              <a:rPr lang="it-IT" dirty="0">
                <a:solidFill>
                  <a:srgbClr val="0000FF"/>
                </a:solidFill>
              </a:rPr>
              <a:t>profondità</a:t>
            </a:r>
            <a:r>
              <a:rPr lang="it-IT" dirty="0">
                <a:solidFill>
                  <a:srgbClr val="002060"/>
                </a:solidFill>
              </a:rPr>
              <a:t>, la </a:t>
            </a:r>
            <a:r>
              <a:rPr lang="it-IT" dirty="0">
                <a:solidFill>
                  <a:srgbClr val="0000FF"/>
                </a:solidFill>
              </a:rPr>
              <a:t>quantità</a:t>
            </a:r>
            <a:r>
              <a:rPr lang="it-IT" dirty="0">
                <a:solidFill>
                  <a:srgbClr val="002060"/>
                </a:solidFill>
              </a:rPr>
              <a:t> di </a:t>
            </a:r>
            <a:r>
              <a:rPr lang="it-IT" dirty="0">
                <a:solidFill>
                  <a:srgbClr val="0000FF"/>
                </a:solidFill>
              </a:rPr>
              <a:t>aria</a:t>
            </a:r>
            <a:r>
              <a:rPr lang="it-IT" dirty="0">
                <a:solidFill>
                  <a:srgbClr val="002060"/>
                </a:solidFill>
              </a:rPr>
              <a:t> a </a:t>
            </a:r>
            <a:r>
              <a:rPr lang="it-IT" dirty="0">
                <a:solidFill>
                  <a:srgbClr val="0000FF"/>
                </a:solidFill>
              </a:rPr>
              <a:t>disposizione</a:t>
            </a:r>
            <a:r>
              <a:rPr lang="it-IT" dirty="0">
                <a:solidFill>
                  <a:srgbClr val="002060"/>
                </a:solidFill>
              </a:rPr>
              <a:t>, per valutare il tempo da aspettare prima di immergerti nuovamente, </a:t>
            </a:r>
            <a:r>
              <a:rPr lang="it-IT" b="1" dirty="0">
                <a:solidFill>
                  <a:srgbClr val="002060"/>
                </a:solidFill>
              </a:rPr>
              <a:t>bisogna avere un minimo di spirito matematico e di logica</a:t>
            </a:r>
            <a:r>
              <a:rPr lang="it-IT" b="1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endParaRPr lang="it-IT" dirty="0">
              <a:solidFill>
                <a:srgbClr val="002060"/>
              </a:solidFill>
            </a:endParaRPr>
          </a:p>
        </p:txBody>
      </p:sp>
      <p:pic>
        <p:nvPicPr>
          <p:cNvPr id="6147" name="Picture 3" descr="d:\users\mi14492\Desktop\is (6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31" y="494928"/>
            <a:ext cx="2092000" cy="20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https://media3.picsearch.com/is?Dbu3dImYqScf_DS3X4Z941-P3MwLHfzN-jZzW46pqjk&amp;height=19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2160" y="709536"/>
            <a:ext cx="2667000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2628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lementare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1112</TotalTime>
  <Words>637</Words>
  <Application>Microsoft Office PowerPoint</Application>
  <PresentationFormat>Presentazione su schermo (4:3)</PresentationFormat>
  <Paragraphs>145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MATEM</cp:lastModifiedBy>
  <cp:revision>71</cp:revision>
  <dcterms:created xsi:type="dcterms:W3CDTF">2017-02-28T14:39:38Z</dcterms:created>
  <dcterms:modified xsi:type="dcterms:W3CDTF">2017-11-02T12:00:05Z</dcterms:modified>
</cp:coreProperties>
</file>