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70" r:id="rId2"/>
    <p:sldId id="410" r:id="rId3"/>
    <p:sldId id="411" r:id="rId4"/>
    <p:sldId id="418" r:id="rId5"/>
    <p:sldId id="421" r:id="rId6"/>
    <p:sldId id="289" r:id="rId7"/>
    <p:sldId id="394" r:id="rId8"/>
    <p:sldId id="347" r:id="rId9"/>
    <p:sldId id="422" r:id="rId10"/>
    <p:sldId id="423" r:id="rId11"/>
    <p:sldId id="424" r:id="rId12"/>
    <p:sldId id="425" r:id="rId13"/>
    <p:sldId id="426" r:id="rId14"/>
    <p:sldId id="427" r:id="rId15"/>
    <p:sldId id="430" r:id="rId16"/>
    <p:sldId id="431" r:id="rId17"/>
    <p:sldId id="432" r:id="rId18"/>
    <p:sldId id="433" r:id="rId19"/>
    <p:sldId id="441" r:id="rId20"/>
    <p:sldId id="435" r:id="rId21"/>
    <p:sldId id="436" r:id="rId22"/>
    <p:sldId id="438" r:id="rId23"/>
    <p:sldId id="442" r:id="rId24"/>
    <p:sldId id="439" r:id="rId25"/>
    <p:sldId id="295" r:id="rId26"/>
    <p:sldId id="359" r:id="rId27"/>
    <p:sldId id="360" r:id="rId28"/>
    <p:sldId id="296" r:id="rId29"/>
    <p:sldId id="449" r:id="rId30"/>
    <p:sldId id="443" r:id="rId31"/>
    <p:sldId id="444" r:id="rId32"/>
    <p:sldId id="445" r:id="rId33"/>
    <p:sldId id="446" r:id="rId34"/>
    <p:sldId id="447" r:id="rId35"/>
    <p:sldId id="448" r:id="rId36"/>
    <p:sldId id="408" r:id="rId37"/>
    <p:sldId id="452" r:id="rId38"/>
    <p:sldId id="453" r:id="rId39"/>
    <p:sldId id="451" r:id="rId40"/>
    <p:sldId id="450" r:id="rId41"/>
    <p:sldId id="294" r:id="rId42"/>
    <p:sldId id="332" r:id="rId43"/>
    <p:sldId id="333" r:id="rId44"/>
    <p:sldId id="334" r:id="rId45"/>
    <p:sldId id="335" r:id="rId46"/>
    <p:sldId id="337" r:id="rId47"/>
    <p:sldId id="339" r:id="rId48"/>
    <p:sldId id="409" r:id="rId4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o Romeni" initials="" lastIdx="1" clrIdx="0"/>
  <p:cmAuthor id="1" name="Nicola De Pasquale" initials="" lastIdx="4" clrIdx="1"/>
  <p:cmAuthor id="2" name="Valentina Gabusi" initials="" lastIdx="1" clrIdx="2"/>
  <p:cmAuthor id="3" name="referee" initials="r" lastIdx="2"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4A062-DB40-4E8D-9DC8-ECD143FD2E33}" type="datetimeFigureOut">
              <a:rPr lang="it-IT" smtClean="0"/>
              <a:pPr/>
              <a:t>28/09/2017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5C2DB-BF55-4CA2-8487-8F1CB409E4AC}" type="slidenum">
              <a:rPr lang="it-IT" smtClean="0"/>
              <a:pPr/>
              <a:t>‹N›</a:t>
            </a:fld>
            <a:endParaRPr lang="it-IT"/>
          </a:p>
        </p:txBody>
      </p:sp>
    </p:spTree>
    <p:extLst>
      <p:ext uri="{BB962C8B-B14F-4D97-AF65-F5344CB8AC3E}">
        <p14:creationId xmlns:p14="http://schemas.microsoft.com/office/powerpoint/2010/main" val="2283633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eaLnBrk="0" hangingPunct="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eaLnBrk="1" hangingPunct="1">
              <a:spcBef>
                <a:spcPct val="0"/>
              </a:spcBef>
              <a:buFont typeface="Times New Roman" pitchFamily="16" charset="0"/>
              <a:buNone/>
            </a:pPr>
            <a:fld id="{F5EC1282-60BA-4A44-8AF1-876B4DFD46F9}" type="slidenum">
              <a:rPr lang="it-IT" altLang="it-IT" smtClean="0">
                <a:latin typeface="Calibri" pitchFamily="34" charset="0"/>
                <a:cs typeface="Arial Unicode MS" charset="0"/>
              </a:rPr>
              <a:pPr eaLnBrk="1" hangingPunct="1">
                <a:spcBef>
                  <a:spcPct val="0"/>
                </a:spcBef>
                <a:buFont typeface="Times New Roman" pitchFamily="16" charset="0"/>
                <a:buNone/>
              </a:pPr>
              <a:t>37</a:t>
            </a:fld>
            <a:endParaRPr lang="it-IT" altLang="it-IT" smtClean="0">
              <a:latin typeface="Calibri" pitchFamily="34" charset="0"/>
              <a:cs typeface="Arial Unicode MS" charset="0"/>
            </a:endParaRPr>
          </a:p>
        </p:txBody>
      </p:sp>
      <p:sp>
        <p:nvSpPr>
          <p:cNvPr id="48131" name="Rectangle 1"/>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headEnd/>
            <a:tailEnd/>
          </a:ln>
        </p:spPr>
      </p:sp>
      <p:sp>
        <p:nvSpPr>
          <p:cNvPr id="48132" name="Rectangle 2"/>
          <p:cNvSpPr>
            <a:spLocks noGrp="1" noChangeArrowheads="1"/>
          </p:cNvSpPr>
          <p:nvPr>
            <p:ph type="body" idx="1"/>
          </p:nvPr>
        </p:nvSpPr>
        <p:spPr>
          <a:xfrm>
            <a:off x="685800" y="4343400"/>
            <a:ext cx="5486400" cy="402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it-IT" altLang="it-IT"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89280515-4EC5-4624-867E-0EC78113EDFB}" type="slidenum">
              <a:rPr lang="it-IT" smtClean="0"/>
              <a:pPr/>
              <a:t>46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113184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294023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1597649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85907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347984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141288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315341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139357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328137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247995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EAE785-138C-4318-9C60-3D8DC7A62124}" type="datetimeFigureOut">
              <a:rPr lang="it-IT" smtClean="0"/>
              <a:pPr/>
              <a:t>28/09/2017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E4C4C0B-7060-4D69-9047-F8506477B6AD}" type="slidenum">
              <a:rPr lang="it-IT" smtClean="0"/>
              <a:pPr/>
              <a:t>‹N›</a:t>
            </a:fld>
            <a:endParaRPr lang="it-IT"/>
          </a:p>
        </p:txBody>
      </p:sp>
    </p:spTree>
    <p:extLst>
      <p:ext uri="{BB962C8B-B14F-4D97-AF65-F5344CB8AC3E}">
        <p14:creationId xmlns:p14="http://schemas.microsoft.com/office/powerpoint/2010/main" val="141629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EAE785-138C-4318-9C60-3D8DC7A62124}" type="datetimeFigureOut">
              <a:rPr lang="it-IT" smtClean="0"/>
              <a:pPr/>
              <a:t>28/09/2017</a:t>
            </a:fld>
            <a:endParaRPr lang="it-IT"/>
          </a:p>
        </p:txBody>
      </p:sp>
      <p:sp>
        <p:nvSpPr>
          <p:cNvPr id="5" name="Segnaposto piè di pagina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C4C0B-7060-4D69-9047-F8506477B6AD}" type="slidenum">
              <a:rPr lang="it-IT" smtClean="0"/>
              <a:pPr/>
              <a:t>‹N›</a:t>
            </a:fld>
            <a:endParaRPr lang="it-IT"/>
          </a:p>
        </p:txBody>
      </p:sp>
    </p:spTree>
    <p:extLst>
      <p:ext uri="{BB962C8B-B14F-4D97-AF65-F5344CB8AC3E}">
        <p14:creationId xmlns:p14="http://schemas.microsoft.com/office/powerpoint/2010/main" val="3271682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google.it/imgres?imgurl=http://icanhascheezburger.wordpress.com/files/2007/07/mouse.jpg&amp;imgrefurl=http://www.colborne2016.com/category/uncategorized/&amp;usg=__E9m4uMlftdgplN3ceh9e0SkvWxo=&amp;h=376&amp;w=500&amp;sz=108&amp;hl=it&amp;start=1&amp;sig2=STLu-bzAp2wFsFNU07lmhw&amp;um=1&amp;itbs=1&amp;tbnid=9AiCWB7PxPKtbM:&amp;tbnh=98&amp;tbnw=130&amp;prev=/images?q=I'm+a+mouse&amp;hl=it&amp;rlz=1W1ADBR_it&amp;sa=G&amp;um=1&amp;ei=GFlkS92XD6SkmwP54ZEj" TargetMode="Externa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hyperlink" Target="http://www.matematica.it/paol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ottotitolo 5"/>
          <p:cNvSpPr>
            <a:spLocks noGrp="1"/>
          </p:cNvSpPr>
          <p:nvPr>
            <p:ph type="subTitle" idx="1"/>
          </p:nvPr>
        </p:nvSpPr>
        <p:spPr>
          <a:xfrm>
            <a:off x="0" y="0"/>
            <a:ext cx="9144000" cy="1892829"/>
          </a:xfrm>
          <a:solidFill>
            <a:srgbClr val="002060"/>
          </a:solidFill>
          <a:extLst>
            <a:ext uri="{FAA26D3D-D897-4be2-8F04-BA451C77F1D7}">
              <ma14:placeholderFlag xmlns:mc="http://schemas.openxmlformats.org/markup-compatibility/2006" xmlns:mv="urn:schemas-microsoft-com:mac:vml" xmlns="" xmlns:ma14="http://schemas.microsoft.com/office/mac/drawingml/2011/main" val="1"/>
            </a:ext>
          </a:extLst>
        </p:spPr>
        <p:txBody>
          <a:bodyPr>
            <a:normAutofit lnSpcReduction="10000"/>
          </a:bodyPr>
          <a:lstStyle/>
          <a:p>
            <a:r>
              <a:rPr lang="it-IT" sz="4000" b="1" dirty="0">
                <a:solidFill>
                  <a:srgbClr val="FFFF00"/>
                </a:solidFill>
                <a:latin typeface="Arial" panose="020B0604020202020204" pitchFamily="34" charset="0"/>
                <a:cs typeface="Arial" panose="020B0604020202020204" pitchFamily="34" charset="0"/>
              </a:rPr>
              <a:t>Un'esperienza di elaborazione dati in un primo biennio di scuola secondaria di secondo grado</a:t>
            </a:r>
          </a:p>
          <a:p>
            <a:pPr>
              <a:defRPr/>
            </a:pPr>
            <a:endParaRPr lang="it-IT"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sellaDiTesto 3"/>
          <p:cNvSpPr txBox="1"/>
          <p:nvPr/>
        </p:nvSpPr>
        <p:spPr>
          <a:xfrm>
            <a:off x="778157" y="2759953"/>
            <a:ext cx="7934036" cy="1631216"/>
          </a:xfrm>
          <a:prstGeom prst="rect">
            <a:avLst/>
          </a:prstGeom>
          <a:noFill/>
        </p:spPr>
        <p:txBody>
          <a:bodyPr wrap="square" rtlCol="0">
            <a:spAutoFit/>
          </a:bodyPr>
          <a:lstStyle/>
          <a:p>
            <a:pPr marL="0" indent="0" algn="ctr" eaLnBrk="1" hangingPunct="1">
              <a:defRPr/>
            </a:pPr>
            <a:endParaRPr lang="it-IT" sz="2400" i="1" dirty="0">
              <a:solidFill>
                <a:schemeClr val="tx2">
                  <a:lumMod val="50000"/>
                </a:schemeClr>
              </a:solidFill>
              <a:effectLst>
                <a:outerShdw blurRad="38100" dist="38100" dir="2700000" algn="tl">
                  <a:srgbClr val="000000">
                    <a:alpha val="43137"/>
                  </a:srgbClr>
                </a:outerShdw>
              </a:effectLst>
            </a:endParaRPr>
          </a:p>
          <a:p>
            <a:pPr marL="0" indent="0" algn="ctr" eaLnBrk="1" hangingPunct="1">
              <a:defRPr/>
            </a:pPr>
            <a:r>
              <a:rPr lang="it-IT" sz="2800" b="1" i="1" dirty="0" smtClean="0">
                <a:solidFill>
                  <a:schemeClr val="tx2">
                    <a:lumMod val="50000"/>
                  </a:schemeClr>
                </a:solidFill>
              </a:rPr>
              <a:t>Domingo Paola</a:t>
            </a:r>
          </a:p>
          <a:p>
            <a:pPr algn="ctr">
              <a:defRPr/>
            </a:pPr>
            <a:r>
              <a:rPr lang="it-IT" sz="2400" b="1" dirty="0" smtClean="0">
                <a:solidFill>
                  <a:schemeClr val="tx2">
                    <a:lumMod val="50000"/>
                  </a:schemeClr>
                </a:solidFill>
                <a:latin typeface="Arial" charset="0"/>
              </a:rPr>
              <a:t>Liceo «</a:t>
            </a:r>
            <a:r>
              <a:rPr lang="it-IT" sz="2400" b="1" dirty="0" err="1" smtClean="0">
                <a:solidFill>
                  <a:schemeClr val="tx2">
                    <a:lumMod val="50000"/>
                  </a:schemeClr>
                </a:solidFill>
                <a:latin typeface="Arial" charset="0"/>
              </a:rPr>
              <a:t>G.Bruno</a:t>
            </a:r>
            <a:r>
              <a:rPr lang="it-IT" sz="2400" b="1" dirty="0" smtClean="0">
                <a:solidFill>
                  <a:schemeClr val="tx2">
                    <a:lumMod val="50000"/>
                  </a:schemeClr>
                </a:solidFill>
                <a:latin typeface="Arial" charset="0"/>
              </a:rPr>
              <a:t>» - Albenga</a:t>
            </a:r>
          </a:p>
          <a:p>
            <a:pPr algn="ctr">
              <a:defRPr/>
            </a:pPr>
            <a:r>
              <a:rPr lang="it-IT" sz="2400" b="1" dirty="0" smtClean="0">
                <a:solidFill>
                  <a:schemeClr val="tx2">
                    <a:lumMod val="50000"/>
                  </a:schemeClr>
                </a:solidFill>
                <a:latin typeface="Arial" charset="0"/>
              </a:rPr>
              <a:t>G.R.E.M.G – Dipartimento Matematica - Genova</a:t>
            </a:r>
            <a:endParaRPr lang="it-IT" sz="2400" b="1" dirty="0">
              <a:solidFill>
                <a:schemeClr val="tx2">
                  <a:lumMod val="50000"/>
                </a:schemeClr>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492896"/>
            <a:ext cx="8892988" cy="1384995"/>
          </a:xfrm>
          <a:prstGeom prst="rect">
            <a:avLst/>
          </a:prstGeom>
          <a:solidFill>
            <a:srgbClr val="002060"/>
          </a:solidFill>
        </p:spPr>
        <p:txBody>
          <a:bodyPr wrap="square" rtlCol="0">
            <a:spAutoFit/>
          </a:bodyPr>
          <a:lstStyle/>
          <a:p>
            <a:r>
              <a:rPr lang="it-IT"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elaborare i dati in modo da rappresentarli su uno stesso piano cartesiano per avere una visione grafica d’insieme?</a:t>
            </a:r>
            <a:endParaRPr lang="it-IT"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45084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spTree>
    <p:extLst>
      <p:ext uri="{BB962C8B-B14F-4D97-AF65-F5344CB8AC3E}">
        <p14:creationId xmlns:p14="http://schemas.microsoft.com/office/powerpoint/2010/main" val="7139920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943254"/>
            <a:ext cx="9144000" cy="1200329"/>
          </a:xfrm>
          <a:prstGeom prst="rect">
            <a:avLst/>
          </a:prstGeom>
          <a:solidFill>
            <a:srgbClr val="002060"/>
          </a:solidFill>
        </p:spPr>
        <p:txBody>
          <a:bodyPr wrap="square" rtlCol="0">
            <a:spAutoFit/>
          </a:bodyPr>
          <a:lstStyle/>
          <a:p>
            <a:r>
              <a:rPr lang="it-IT"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Ciò che interessa sono le variazioni percentuali … i numeri indice</a:t>
            </a:r>
            <a:endParaRPr lang="it-IT"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670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34"/>
            <a:ext cx="9144000" cy="6899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9284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336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114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16313"/>
            <a:ext cx="9143999" cy="6878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5776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6858"/>
            <a:ext cx="9144000" cy="699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2092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5516" y="1575246"/>
            <a:ext cx="8892988" cy="3046988"/>
          </a:xfrm>
          <a:prstGeom prst="rect">
            <a:avLst/>
          </a:prstGeom>
          <a:solidFill>
            <a:srgbClr val="002060"/>
          </a:solidFill>
        </p:spPr>
        <p:txBody>
          <a:bodyPr wrap="square" rtlCol="0">
            <a:spAutoFit/>
          </a:bodyPr>
          <a:lstStyle/>
          <a:p>
            <a:r>
              <a:rPr lang="it-IT"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Quale scegliereste, e perché, fra le due rappresentazioni (numeri indice a base mobile e numeri indice a base fissa) per inserire su un articolo di giornale che voglia dare un’idea della variazione dei prezzi dal 1950 a oggi?</a:t>
            </a:r>
            <a:endParaRPr lang="it-IT"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677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174428" cy="388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7752" y="2622899"/>
            <a:ext cx="5626248" cy="430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8987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15516" y="1575246"/>
            <a:ext cx="8892988" cy="3046988"/>
          </a:xfrm>
          <a:prstGeom prst="rect">
            <a:avLst/>
          </a:prstGeom>
          <a:solidFill>
            <a:srgbClr val="002060"/>
          </a:solidFill>
        </p:spPr>
        <p:txBody>
          <a:bodyPr wrap="square" rtlCol="0">
            <a:spAutoFit/>
          </a:bodyPr>
          <a:lstStyle/>
          <a:p>
            <a:r>
              <a:rPr lang="it-IT"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è variato nel tempo il costo di un paniere fissato?</a:t>
            </a:r>
          </a:p>
          <a:p>
            <a:r>
              <a:rPr lang="it-IT"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è variato il potere di acquisto del denaro?</a:t>
            </a:r>
          </a:p>
          <a:p>
            <a:r>
              <a:rPr lang="it-IT"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Come è variato il potere di acquisto del salario?</a:t>
            </a:r>
            <a:endParaRPr lang="it-IT"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5587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98453" y="1"/>
            <a:ext cx="7920880" cy="584775"/>
          </a:xfrm>
          <a:prstGeom prst="rect">
            <a:avLst/>
          </a:prstGeom>
          <a:solidFill>
            <a:srgbClr val="FF0000"/>
          </a:solidFill>
        </p:spPr>
        <p:txBody>
          <a:bodyPr wrap="square" rtlCol="0">
            <a:spAutoFit/>
          </a:bodyPr>
          <a:lstStyle/>
          <a:p>
            <a:pPr algn="ctr"/>
            <a:r>
              <a:rPr lang="it-IT" sz="3200" b="1" dirty="0" smtClean="0">
                <a:solidFill>
                  <a:schemeClr val="bg1"/>
                </a:solidFill>
                <a:effectLst>
                  <a:outerShdw blurRad="50800" dist="38100" dir="5400000" algn="t" rotWithShape="0">
                    <a:prstClr val="black">
                      <a:alpha val="40000"/>
                    </a:prstClr>
                  </a:outerShdw>
                </a:effectLst>
              </a:rPr>
              <a:t>Compiti e criticità della scuola oggi</a:t>
            </a:r>
            <a:endParaRPr lang="it-IT" sz="3200" b="1" dirty="0">
              <a:solidFill>
                <a:schemeClr val="bg1"/>
              </a:solidFill>
              <a:effectLst>
                <a:outerShdw blurRad="50800" dist="38100" dir="5400000" algn="t" rotWithShape="0">
                  <a:prstClr val="black">
                    <a:alpha val="40000"/>
                  </a:prstClr>
                </a:outerShdw>
              </a:effectLst>
            </a:endParaRPr>
          </a:p>
        </p:txBody>
      </p:sp>
      <p:sp>
        <p:nvSpPr>
          <p:cNvPr id="9" name="CasellaDiTesto 8"/>
          <p:cNvSpPr txBox="1"/>
          <p:nvPr/>
        </p:nvSpPr>
        <p:spPr>
          <a:xfrm>
            <a:off x="19522" y="948690"/>
            <a:ext cx="9001000" cy="1692771"/>
          </a:xfrm>
          <a:prstGeom prst="rect">
            <a:avLst/>
          </a:prstGeom>
          <a:solidFill>
            <a:srgbClr val="002060"/>
          </a:solidFill>
        </p:spPr>
        <p:txBody>
          <a:bodyPr wrap="square" rtlCol="0">
            <a:spAutoFit/>
          </a:bodyPr>
          <a:lstStyle/>
          <a:p>
            <a:pPr marL="457200" indent="-457200" algn="just">
              <a:buFont typeface="Arial" panose="020B0604020202020204" pitchFamily="34" charset="0"/>
              <a:buChar char="•"/>
            </a:pPr>
            <a:r>
              <a:rPr lang="it-IT" sz="2600" b="1" dirty="0" smtClean="0">
                <a:solidFill>
                  <a:srgbClr val="FFFF00"/>
                </a:solidFill>
                <a:effectLst>
                  <a:outerShdw blurRad="38100" dist="38100" dir="2700000" algn="tl">
                    <a:srgbClr val="000000">
                      <a:alpha val="43137"/>
                    </a:srgbClr>
                  </a:outerShdw>
                </a:effectLst>
              </a:rPr>
              <a:t>Favorire l’esercizio del pensiero critico e lo sviluppo di competenze argomentative attraverso attività di carattere collaborativo e cooperativo e il passaggio da forme di conoscenza tacite a consapevoli</a:t>
            </a:r>
            <a:endParaRPr lang="it-IT" sz="2600" b="1" dirty="0">
              <a:solidFill>
                <a:srgbClr val="FFFF00"/>
              </a:solidFill>
              <a:effectLst>
                <a:outerShdw blurRad="38100" dist="38100" dir="2700000" algn="tl">
                  <a:srgbClr val="000000">
                    <a:alpha val="43137"/>
                  </a:srgbClr>
                </a:outerShdw>
              </a:effectLst>
            </a:endParaRPr>
          </a:p>
        </p:txBody>
      </p:sp>
      <p:sp>
        <p:nvSpPr>
          <p:cNvPr id="10" name="CasellaDiTesto 9"/>
          <p:cNvSpPr txBox="1"/>
          <p:nvPr/>
        </p:nvSpPr>
        <p:spPr>
          <a:xfrm>
            <a:off x="19522" y="3205718"/>
            <a:ext cx="9001000" cy="1292662"/>
          </a:xfrm>
          <a:prstGeom prst="rect">
            <a:avLst/>
          </a:prstGeom>
          <a:solidFill>
            <a:srgbClr val="002060"/>
          </a:solidFill>
        </p:spPr>
        <p:txBody>
          <a:bodyPr wrap="square" rtlCol="0">
            <a:spAutoFit/>
          </a:bodyPr>
          <a:lstStyle/>
          <a:p>
            <a:pPr marL="457200" indent="-457200" algn="just">
              <a:buFont typeface="Arial" panose="020B0604020202020204" pitchFamily="34" charset="0"/>
              <a:buChar char="•"/>
            </a:pPr>
            <a:r>
              <a:rPr lang="it-IT" sz="2600" b="1" dirty="0" smtClean="0">
                <a:solidFill>
                  <a:srgbClr val="FFFF00"/>
                </a:solidFill>
                <a:effectLst>
                  <a:outerShdw blurRad="38100" dist="38100" dir="2700000" algn="tl">
                    <a:srgbClr val="000000">
                      <a:alpha val="43137"/>
                    </a:srgbClr>
                  </a:outerShdw>
                </a:effectLst>
              </a:rPr>
              <a:t>Aiutare gli studenti a costruirsi significati per gli oggetti di studio riequilibrando l’eccessiva attenzione data agli aspetti sintattici rispetto a quelli semantici</a:t>
            </a:r>
            <a:endParaRPr lang="it-IT" sz="2600" b="1" dirty="0">
              <a:solidFill>
                <a:srgbClr val="FFFF00"/>
              </a:solidFill>
              <a:effectLst>
                <a:outerShdw blurRad="38100" dist="38100" dir="2700000" algn="tl">
                  <a:srgbClr val="000000">
                    <a:alpha val="43137"/>
                  </a:srgbClr>
                </a:outerShdw>
              </a:effectLst>
            </a:endParaRPr>
          </a:p>
        </p:txBody>
      </p:sp>
      <p:sp>
        <p:nvSpPr>
          <p:cNvPr id="11" name="CasellaDiTesto 10"/>
          <p:cNvSpPr txBox="1"/>
          <p:nvPr/>
        </p:nvSpPr>
        <p:spPr>
          <a:xfrm>
            <a:off x="27334" y="4929267"/>
            <a:ext cx="9001000" cy="892552"/>
          </a:xfrm>
          <a:prstGeom prst="rect">
            <a:avLst/>
          </a:prstGeom>
          <a:solidFill>
            <a:srgbClr val="002060"/>
          </a:solidFill>
        </p:spPr>
        <p:txBody>
          <a:bodyPr wrap="square" rtlCol="0">
            <a:spAutoFit/>
          </a:bodyPr>
          <a:lstStyle/>
          <a:p>
            <a:pPr marL="457200" indent="-457200" algn="just">
              <a:buFont typeface="Arial" panose="020B0604020202020204" pitchFamily="34" charset="0"/>
              <a:buChar char="•"/>
            </a:pPr>
            <a:r>
              <a:rPr lang="it-IT" sz="2600" b="1" dirty="0" smtClean="0">
                <a:solidFill>
                  <a:srgbClr val="FFFF00"/>
                </a:solidFill>
                <a:effectLst>
                  <a:outerShdw blurRad="38100" dist="38100" dir="2700000" algn="tl">
                    <a:srgbClr val="000000">
                      <a:alpha val="43137"/>
                    </a:srgbClr>
                  </a:outerShdw>
                </a:effectLst>
              </a:rPr>
              <a:t>Evitare la selezione, sia quella esplicita sia quella implicita, nascosta</a:t>
            </a:r>
            <a:endParaRPr lang="it-IT" sz="2600" b="1" dirty="0">
              <a:solidFill>
                <a:srgbClr val="FFFF00"/>
              </a:solidFill>
              <a:effectLst>
                <a:outerShdw blurRad="38100" dist="38100" dir="2700000" algn="tl">
                  <a:srgbClr val="000000">
                    <a:alpha val="43137"/>
                  </a:srgbClr>
                </a:outerShdw>
              </a:effectLst>
            </a:endParaRPr>
          </a:p>
        </p:txBody>
      </p:sp>
      <p:sp>
        <p:nvSpPr>
          <p:cNvPr id="12" name="CasellaDiTesto 11"/>
          <p:cNvSpPr txBox="1"/>
          <p:nvPr/>
        </p:nvSpPr>
        <p:spPr>
          <a:xfrm>
            <a:off x="0" y="6119336"/>
            <a:ext cx="9144000" cy="553998"/>
          </a:xfrm>
          <a:prstGeom prst="rect">
            <a:avLst/>
          </a:prstGeom>
          <a:solidFill>
            <a:srgbClr val="FF0000"/>
          </a:solidFill>
        </p:spPr>
        <p:txBody>
          <a:bodyPr wrap="square" rtlCol="0">
            <a:spAutoFit/>
          </a:bodyPr>
          <a:lstStyle/>
          <a:p>
            <a:pPr algn="ctr"/>
            <a:r>
              <a:rPr lang="it-IT" sz="3000" b="1" dirty="0" smtClean="0">
                <a:solidFill>
                  <a:schemeClr val="bg1"/>
                </a:solidFill>
                <a:effectLst>
                  <a:outerShdw blurRad="50800" dist="38100" dir="5400000" algn="t" rotWithShape="0">
                    <a:prstClr val="black">
                      <a:alpha val="40000"/>
                    </a:prstClr>
                  </a:outerShdw>
                </a:effectLst>
              </a:rPr>
              <a:t>Quali scelte didattiche sono coerenti con tali obiettivi?</a:t>
            </a:r>
            <a:endParaRPr lang="it-IT" sz="3000" b="1"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773294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80">
                                          <p:stCondLst>
                                            <p:cond delay="0"/>
                                          </p:stCondLst>
                                        </p:cTn>
                                        <p:tgtEl>
                                          <p:spTgt spid="10"/>
                                        </p:tgtEl>
                                      </p:cBhvr>
                                    </p:animEffect>
                                    <p:anim calcmode="lin" valueType="num">
                                      <p:cBhvr>
                                        <p:cTn id="2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gtEl>
                                      </p:cBhvr>
                                      <p:to x="100000" y="60000"/>
                                    </p:animScale>
                                    <p:animScale>
                                      <p:cBhvr>
                                        <p:cTn id="32" dur="166" decel="50000">
                                          <p:stCondLst>
                                            <p:cond delay="676"/>
                                          </p:stCondLst>
                                        </p:cTn>
                                        <p:tgtEl>
                                          <p:spTgt spid="10"/>
                                        </p:tgtEl>
                                      </p:cBhvr>
                                      <p:to x="100000" y="100000"/>
                                    </p:animScale>
                                    <p:animScale>
                                      <p:cBhvr>
                                        <p:cTn id="33" dur="26">
                                          <p:stCondLst>
                                            <p:cond delay="1312"/>
                                          </p:stCondLst>
                                        </p:cTn>
                                        <p:tgtEl>
                                          <p:spTgt spid="10"/>
                                        </p:tgtEl>
                                      </p:cBhvr>
                                      <p:to x="100000" y="80000"/>
                                    </p:animScale>
                                    <p:animScale>
                                      <p:cBhvr>
                                        <p:cTn id="34" dur="166" decel="50000">
                                          <p:stCondLst>
                                            <p:cond delay="1338"/>
                                          </p:stCondLst>
                                        </p:cTn>
                                        <p:tgtEl>
                                          <p:spTgt spid="10"/>
                                        </p:tgtEl>
                                      </p:cBhvr>
                                      <p:to x="100000" y="100000"/>
                                    </p:animScale>
                                    <p:animScale>
                                      <p:cBhvr>
                                        <p:cTn id="35" dur="26">
                                          <p:stCondLst>
                                            <p:cond delay="1642"/>
                                          </p:stCondLst>
                                        </p:cTn>
                                        <p:tgtEl>
                                          <p:spTgt spid="10"/>
                                        </p:tgtEl>
                                      </p:cBhvr>
                                      <p:to x="100000" y="90000"/>
                                    </p:animScale>
                                    <p:animScale>
                                      <p:cBhvr>
                                        <p:cTn id="36" dur="166" decel="50000">
                                          <p:stCondLst>
                                            <p:cond delay="1668"/>
                                          </p:stCondLst>
                                        </p:cTn>
                                        <p:tgtEl>
                                          <p:spTgt spid="10"/>
                                        </p:tgtEl>
                                      </p:cBhvr>
                                      <p:to x="100000" y="100000"/>
                                    </p:animScale>
                                    <p:animScale>
                                      <p:cBhvr>
                                        <p:cTn id="37" dur="26">
                                          <p:stCondLst>
                                            <p:cond delay="1808"/>
                                          </p:stCondLst>
                                        </p:cTn>
                                        <p:tgtEl>
                                          <p:spTgt spid="10"/>
                                        </p:tgtEl>
                                      </p:cBhvr>
                                      <p:to x="100000" y="95000"/>
                                    </p:animScale>
                                    <p:animScale>
                                      <p:cBhvr>
                                        <p:cTn id="38" dur="166" decel="50000">
                                          <p:stCondLst>
                                            <p:cond delay="1834"/>
                                          </p:stCondLst>
                                        </p:cTn>
                                        <p:tgtEl>
                                          <p:spTgt spid="10"/>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1"/>
            <a:ext cx="3689873" cy="6903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165" y="1282239"/>
            <a:ext cx="7205984" cy="479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61706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
            <a:ext cx="3259567" cy="688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0744" y="1259038"/>
            <a:ext cx="7197329" cy="4421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852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 y="2"/>
            <a:ext cx="3560781" cy="6901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7491" y="1330644"/>
            <a:ext cx="7208106" cy="4327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5996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061"/>
            <a:ext cx="8965884" cy="669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0" y="4293096"/>
            <a:ext cx="9036496" cy="646331"/>
          </a:xfrm>
          <a:prstGeom prst="rect">
            <a:avLst/>
          </a:prstGeom>
          <a:solidFill>
            <a:srgbClr val="002060"/>
          </a:solid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 confronto tra diverse «crisi»</a:t>
            </a:r>
            <a:endParaRPr lang="it-IT"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31785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a:xfrm>
            <a:off x="628813" y="116632"/>
            <a:ext cx="7632848" cy="1202485"/>
          </a:xfrm>
          <a:prstGeom prst="rect">
            <a:avLst/>
          </a:prstGeom>
          <a:solidFill>
            <a:srgbClr val="C0000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Prosecuzione </a:t>
            </a:r>
            <a:r>
              <a:rPr lang="it-IT"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valutazione) dell’attività</a:t>
            </a:r>
            <a:endParaRPr lang="it-IT"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asellaDiTesto 4"/>
          <p:cNvSpPr txBox="1"/>
          <p:nvPr/>
        </p:nvSpPr>
        <p:spPr>
          <a:xfrm>
            <a:off x="107504" y="1988840"/>
            <a:ext cx="8892988" cy="3046988"/>
          </a:xfrm>
          <a:prstGeom prst="rect">
            <a:avLst/>
          </a:prstGeom>
          <a:solidFill>
            <a:srgbClr val="002060"/>
          </a:solidFill>
        </p:spPr>
        <p:txBody>
          <a:bodyPr wrap="square" rtlCol="0">
            <a:spAutoFit/>
          </a:bodyPr>
          <a:lstStyle/>
          <a:p>
            <a:pPr marL="514350" indent="-514350">
              <a:buAutoNum type="alphaLcParenR"/>
            </a:pPr>
            <a:r>
              <a:rPr lang="it-IT"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Scrittura di un articolo per il giornalino di istituto sulla variazione del potere di acquisto del denaro e del salario nel tempo</a:t>
            </a:r>
          </a:p>
          <a:p>
            <a:pPr marL="514350" indent="-514350">
              <a:buAutoNum type="alphaLcParenR"/>
            </a:pPr>
            <a:r>
              <a:rPr lang="it-IT"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Dibattito argomentativo con esposizione di una tesi, un’antitesi e una sintesi</a:t>
            </a:r>
            <a:endParaRPr lang="it-IT"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485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pPr>
              <a:defRPr/>
            </a:pPr>
            <a:fld id="{A045A0E4-E856-4336-B4BE-D03D3C1CBC28}" type="slidenum">
              <a:rPr lang="it-IT" smtClean="0"/>
              <a:pPr>
                <a:defRPr/>
              </a:pPr>
              <a:t>25</a:t>
            </a:fld>
            <a:endParaRPr lang="it-IT" dirty="0"/>
          </a:p>
        </p:txBody>
      </p:sp>
      <p:sp>
        <p:nvSpPr>
          <p:cNvPr id="6" name="CasellaDiTesto 5"/>
          <p:cNvSpPr txBox="1"/>
          <p:nvPr/>
        </p:nvSpPr>
        <p:spPr>
          <a:xfrm>
            <a:off x="0" y="2276874"/>
            <a:ext cx="9144000" cy="2308324"/>
          </a:xfrm>
          <a:prstGeom prst="rect">
            <a:avLst/>
          </a:prstGeom>
          <a:solidFill>
            <a:srgbClr val="002060"/>
          </a:solid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«dibattito» </a:t>
            </a:r>
          </a:p>
          <a:p>
            <a:pPr algn="ctr"/>
            <a:r>
              <a:rPr lang="it-IT"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 lo sviluppo di competenze argomentative</a:t>
            </a:r>
          </a:p>
          <a:p>
            <a:pPr algn="ctr"/>
            <a:r>
              <a:rPr lang="it-IT" sz="3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it-IT"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per l’esercizio del pensiero critico</a:t>
            </a:r>
            <a:endParaRPr lang="it-IT"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6982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pPr>
              <a:defRPr/>
            </a:pPr>
            <a:fld id="{A045A0E4-E856-4336-B4BE-D03D3C1CBC28}" type="slidenum">
              <a:rPr lang="it-IT" smtClean="0"/>
              <a:pPr>
                <a:defRPr/>
              </a:pPr>
              <a:t>26</a:t>
            </a:fld>
            <a:endParaRPr lang="it-IT" dirty="0"/>
          </a:p>
        </p:txBody>
      </p:sp>
      <p:sp>
        <p:nvSpPr>
          <p:cNvPr id="6" name="CasellaDiTesto 5"/>
          <p:cNvSpPr txBox="1"/>
          <p:nvPr/>
        </p:nvSpPr>
        <p:spPr>
          <a:xfrm>
            <a:off x="0" y="2"/>
            <a:ext cx="9144000" cy="646331"/>
          </a:xfrm>
          <a:prstGeom prst="rect">
            <a:avLst/>
          </a:prstGeom>
          <a:solidFill>
            <a:srgbClr val="002060"/>
          </a:solid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rPr>
              <a:t>Organizzazione della classe</a:t>
            </a:r>
            <a:endParaRPr lang="it-IT" sz="3200" b="1" dirty="0">
              <a:solidFill>
                <a:srgbClr val="FFFF00"/>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323" y="1786475"/>
            <a:ext cx="17526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1083676" y="3443739"/>
            <a:ext cx="1973580" cy="369332"/>
          </a:xfrm>
          <a:prstGeom prst="rect">
            <a:avLst/>
          </a:prstGeom>
          <a:noFill/>
        </p:spPr>
        <p:txBody>
          <a:bodyPr wrap="square" rtlCol="0">
            <a:spAutoFit/>
          </a:bodyPr>
          <a:lstStyle/>
          <a:p>
            <a:r>
              <a:rPr lang="it-IT" dirty="0" smtClean="0"/>
              <a:t>TESI</a:t>
            </a:r>
            <a:endParaRPr lang="it-IT"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9403" y="1931367"/>
            <a:ext cx="1844186" cy="170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asellaDiTesto 9"/>
          <p:cNvSpPr txBox="1"/>
          <p:nvPr/>
        </p:nvSpPr>
        <p:spPr>
          <a:xfrm>
            <a:off x="5925616" y="3462875"/>
            <a:ext cx="1973580" cy="369332"/>
          </a:xfrm>
          <a:prstGeom prst="rect">
            <a:avLst/>
          </a:prstGeom>
          <a:noFill/>
        </p:spPr>
        <p:txBody>
          <a:bodyPr wrap="square" rtlCol="0">
            <a:spAutoFit/>
          </a:bodyPr>
          <a:lstStyle/>
          <a:p>
            <a:r>
              <a:rPr lang="it-IT" dirty="0" smtClean="0"/>
              <a:t>ANTITESI</a:t>
            </a:r>
            <a:endParaRPr lang="it-IT" dirty="0"/>
          </a:p>
        </p:txBody>
      </p:sp>
      <p:cxnSp>
        <p:nvCxnSpPr>
          <p:cNvPr id="11" name="Connettore 2 10"/>
          <p:cNvCxnSpPr/>
          <p:nvPr/>
        </p:nvCxnSpPr>
        <p:spPr>
          <a:xfrm>
            <a:off x="2291307" y="3709096"/>
            <a:ext cx="661596" cy="693291"/>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a:off x="5320275" y="3885990"/>
            <a:ext cx="978256" cy="65318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3346695" y="6218701"/>
            <a:ext cx="1973580" cy="369332"/>
          </a:xfrm>
          <a:prstGeom prst="rect">
            <a:avLst/>
          </a:prstGeom>
          <a:noFill/>
        </p:spPr>
        <p:txBody>
          <a:bodyPr wrap="square" rtlCol="0">
            <a:spAutoFit/>
          </a:bodyPr>
          <a:lstStyle/>
          <a:p>
            <a:r>
              <a:rPr lang="it-IT" dirty="0" smtClean="0"/>
              <a:t>SINTESI</a:t>
            </a:r>
            <a:endParaRPr lang="it-IT" dirty="0"/>
          </a:p>
        </p:txBody>
      </p:sp>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4281" y="4402387"/>
            <a:ext cx="2340854" cy="1816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8036" y="1786475"/>
            <a:ext cx="1990164" cy="1843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6177" y="4539170"/>
            <a:ext cx="26765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asellaDiTesto 16"/>
          <p:cNvSpPr txBox="1"/>
          <p:nvPr/>
        </p:nvSpPr>
        <p:spPr>
          <a:xfrm>
            <a:off x="6588224" y="5972480"/>
            <a:ext cx="1973580" cy="369332"/>
          </a:xfrm>
          <a:prstGeom prst="rect">
            <a:avLst/>
          </a:prstGeom>
          <a:noFill/>
        </p:spPr>
        <p:txBody>
          <a:bodyPr wrap="square" rtlCol="0">
            <a:spAutoFit/>
          </a:bodyPr>
          <a:lstStyle/>
          <a:p>
            <a:r>
              <a:rPr lang="it-IT" dirty="0" smtClean="0"/>
              <a:t>PUBBLICO</a:t>
            </a:r>
            <a:endParaRPr lang="it-IT" dirty="0"/>
          </a:p>
        </p:txBody>
      </p:sp>
      <p:sp>
        <p:nvSpPr>
          <p:cNvPr id="18" name="CasellaDiTesto 17"/>
          <p:cNvSpPr txBox="1"/>
          <p:nvPr/>
        </p:nvSpPr>
        <p:spPr>
          <a:xfrm>
            <a:off x="3240893" y="1028733"/>
            <a:ext cx="1973580" cy="369332"/>
          </a:xfrm>
          <a:prstGeom prst="rect">
            <a:avLst/>
          </a:prstGeom>
          <a:noFill/>
        </p:spPr>
        <p:txBody>
          <a:bodyPr wrap="square" rtlCol="0">
            <a:spAutoFit/>
          </a:bodyPr>
          <a:lstStyle/>
          <a:p>
            <a:r>
              <a:rPr lang="it-IT" dirty="0" smtClean="0"/>
              <a:t>GIORNALISTI</a:t>
            </a:r>
            <a:endParaRPr lang="it-IT" dirty="0"/>
          </a:p>
        </p:txBody>
      </p:sp>
    </p:spTree>
    <p:extLst>
      <p:ext uri="{BB962C8B-B14F-4D97-AF65-F5344CB8AC3E}">
        <p14:creationId xmlns:p14="http://schemas.microsoft.com/office/powerpoint/2010/main" val="11756982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pPr>
              <a:defRPr/>
            </a:pPr>
            <a:fld id="{A045A0E4-E856-4336-B4BE-D03D3C1CBC28}" type="slidenum">
              <a:rPr lang="it-IT" smtClean="0"/>
              <a:pPr>
                <a:defRPr/>
              </a:pPr>
              <a:t>27</a:t>
            </a:fld>
            <a:endParaRPr lang="it-IT" dirty="0"/>
          </a:p>
        </p:txBody>
      </p:sp>
      <p:sp>
        <p:nvSpPr>
          <p:cNvPr id="6" name="CasellaDiTesto 5"/>
          <p:cNvSpPr txBox="1"/>
          <p:nvPr/>
        </p:nvSpPr>
        <p:spPr>
          <a:xfrm>
            <a:off x="8539" y="260649"/>
            <a:ext cx="9098949" cy="1815882"/>
          </a:xfrm>
          <a:prstGeom prst="rect">
            <a:avLst/>
          </a:prstGeom>
          <a:solidFill>
            <a:srgbClr val="002060"/>
          </a:solidFill>
        </p:spPr>
        <p:txBody>
          <a:bodyPr wrap="square" rtlCol="0">
            <a:spAutoFit/>
          </a:bodyPr>
          <a:lstStyle/>
          <a:p>
            <a:pPr algn="ctr"/>
            <a:r>
              <a:rPr lang="it-IT"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Tesi</a:t>
            </a:r>
          </a:p>
          <a:p>
            <a:pPr algn="ctr"/>
            <a:r>
              <a:rPr lang="it-IT"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l’Italia ha conosciuto negli anni Sessanta un livello di benessere mai più raggiunto in seguito. Si può anzi sostenere che, dopo quegli anni, il tenore di vita sia mediamente diminuito fino a conoscere, nei nostri anni, una delle crisi più profonde che hanno interessato la vita degli italiani</a:t>
            </a:r>
            <a:r>
              <a:rPr lang="it-IT" sz="2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it-IT" sz="20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asellaDiTesto 6"/>
          <p:cNvSpPr txBox="1"/>
          <p:nvPr/>
        </p:nvSpPr>
        <p:spPr>
          <a:xfrm>
            <a:off x="8539" y="3332990"/>
            <a:ext cx="9135461" cy="2000548"/>
          </a:xfrm>
          <a:prstGeom prst="rect">
            <a:avLst/>
          </a:prstGeom>
          <a:solidFill>
            <a:srgbClr val="FF0000"/>
          </a:solidFill>
        </p:spPr>
        <p:txBody>
          <a:bodyPr wrap="square" rtlCol="0">
            <a:spAutoFit/>
          </a:bodyPr>
          <a:lstStyle/>
          <a:p>
            <a:pPr algn="ctr"/>
            <a:r>
              <a:rPr lang="it-IT" sz="3200" b="1" dirty="0" smtClean="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Antitesi</a:t>
            </a:r>
          </a:p>
          <a:p>
            <a:pPr algn="ctr"/>
            <a:r>
              <a:rPr lang="it-IT"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Nonostante la grave crisi economica che ha investito l’Italia negli ultimi anni, si può sostenere che il tenore di vita degli italiani sia mediamente e consistentemente aumentato dalla metà del secolo scorso a oggi.</a:t>
            </a:r>
          </a:p>
          <a:p>
            <a:pPr algn="ctr"/>
            <a:endParaRPr lang="it-IT" sz="32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6982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827584" y="164638"/>
            <a:ext cx="7632848" cy="1202485"/>
          </a:xfrm>
          <a:solidFill>
            <a:srgbClr val="C00000"/>
          </a:solidFill>
        </p:spPr>
        <p:txBody>
          <a:bodyPr>
            <a:noAutofit/>
          </a:bodyPr>
          <a:lstStyle/>
          <a:p>
            <a:r>
              <a:rPr lang="it-IT"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Modalità di valutazione</a:t>
            </a:r>
            <a:endParaRPr lang="it-IT"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sellaDiTesto 2"/>
          <p:cNvSpPr txBox="1"/>
          <p:nvPr/>
        </p:nvSpPr>
        <p:spPr>
          <a:xfrm>
            <a:off x="107505" y="1807286"/>
            <a:ext cx="8928992" cy="461665"/>
          </a:xfrm>
          <a:prstGeom prst="rect">
            <a:avLst/>
          </a:prstGeom>
          <a:solidFill>
            <a:srgbClr val="002060"/>
          </a:solidFill>
        </p:spPr>
        <p:txBody>
          <a:bodyPr wrap="square" rtlCol="0">
            <a:spAutoFit/>
          </a:bodyPr>
          <a:lstStyle/>
          <a:p>
            <a:r>
              <a:rPr lang="it-IT"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Esplicitazione chiara e consapevole della tesi da sostenere</a:t>
            </a:r>
            <a:endParaRPr lang="it-IT"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asellaDiTesto 4"/>
          <p:cNvSpPr txBox="1"/>
          <p:nvPr/>
        </p:nvSpPr>
        <p:spPr>
          <a:xfrm>
            <a:off x="0" y="2948947"/>
            <a:ext cx="9144000" cy="446276"/>
          </a:xfrm>
          <a:prstGeom prst="rect">
            <a:avLst/>
          </a:prstGeom>
          <a:solidFill>
            <a:srgbClr val="002060"/>
          </a:solidFill>
        </p:spPr>
        <p:txBody>
          <a:bodyPr wrap="square" rtlCol="0">
            <a:spAutoFit/>
          </a:bodyPr>
          <a:lstStyle/>
          <a:p>
            <a:r>
              <a:rPr lang="it-IT" sz="23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Correttezza, pertinenza e ricchezza delle conoscenze utilizzate</a:t>
            </a:r>
            <a:endParaRPr lang="it-IT" sz="23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asellaDiTesto 5"/>
          <p:cNvSpPr txBox="1"/>
          <p:nvPr/>
        </p:nvSpPr>
        <p:spPr>
          <a:xfrm>
            <a:off x="339299" y="4197086"/>
            <a:ext cx="8423237" cy="461665"/>
          </a:xfrm>
          <a:prstGeom prst="rect">
            <a:avLst/>
          </a:prstGeom>
          <a:solidFill>
            <a:srgbClr val="002060"/>
          </a:solidFill>
        </p:spPr>
        <p:txBody>
          <a:bodyPr wrap="square" rtlCol="0">
            <a:spAutoFit/>
          </a:bodyPr>
          <a:lstStyle/>
          <a:p>
            <a:r>
              <a:rPr lang="it-IT" sz="24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Chiarezza ed efficacia del linguaggio utilizzato</a:t>
            </a:r>
            <a:endParaRPr lang="it-IT" sz="24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5936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pPr>
              <a:defRPr/>
            </a:pPr>
            <a:fld id="{A045A0E4-E856-4336-B4BE-D03D3C1CBC28}" type="slidenum">
              <a:rPr lang="it-IT" smtClean="0"/>
              <a:pPr>
                <a:defRPr/>
              </a:pPr>
              <a:t>29</a:t>
            </a:fld>
            <a:endParaRPr lang="it-IT" dirty="0"/>
          </a:p>
        </p:txBody>
      </p:sp>
      <p:sp>
        <p:nvSpPr>
          <p:cNvPr id="6" name="CasellaDiTesto 5"/>
          <p:cNvSpPr txBox="1"/>
          <p:nvPr/>
        </p:nvSpPr>
        <p:spPr>
          <a:xfrm>
            <a:off x="0" y="2276874"/>
            <a:ext cx="9144000" cy="1200329"/>
          </a:xfrm>
          <a:prstGeom prst="rect">
            <a:avLst/>
          </a:prstGeom>
          <a:solidFill>
            <a:srgbClr val="002060"/>
          </a:solidFill>
        </p:spPr>
        <p:txBody>
          <a:bodyPr wrap="square" rtlCol="0">
            <a:spAutoFit/>
          </a:bodyPr>
          <a:lstStyle/>
          <a:p>
            <a:pPr algn="ctr"/>
            <a:r>
              <a:rPr lang="it-IT" sz="3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Qualche caduta di … stile nell’informazione di oggi</a:t>
            </a:r>
            <a:endParaRPr lang="it-IT"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1305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412776"/>
            <a:ext cx="9144000" cy="3293209"/>
          </a:xfrm>
          <a:prstGeom prst="rect">
            <a:avLst/>
          </a:prstGeom>
          <a:solidFill>
            <a:srgbClr val="002060"/>
          </a:solidFill>
        </p:spPr>
        <p:txBody>
          <a:bodyPr wrap="square" rtlCol="0">
            <a:spAutoFit/>
          </a:bodyPr>
          <a:lstStyle/>
          <a:p>
            <a:pPr algn="ctr"/>
            <a:r>
              <a:rPr lang="it-IT" sz="2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Ipotesi di lavoro</a:t>
            </a:r>
          </a:p>
          <a:p>
            <a:pPr marL="514350" indent="-514350" algn="just">
              <a:buAutoNum type="alphaUcPeriod"/>
            </a:pPr>
            <a:r>
              <a:rPr lang="it-IT" sz="2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Proporre attività che impegnino gli studenti nella produzione personale e nella riflessione critica sui punti di forza e di debolezza di quanto prodotto (</a:t>
            </a:r>
            <a:r>
              <a:rPr lang="it-IT" sz="26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didattica laboratoriale</a:t>
            </a:r>
            <a:r>
              <a:rPr lang="it-IT" sz="2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514350" indent="-514350" algn="just">
              <a:buAutoNum type="alphaUcPeriod"/>
            </a:pPr>
            <a:r>
              <a:rPr lang="it-IT" sz="2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Puntare su una valutazione che abbia finalità eminentemente formative (</a:t>
            </a:r>
            <a:r>
              <a:rPr lang="it-IT" sz="2600" b="1" i="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soggettività dell’azione di valutazione</a:t>
            </a:r>
            <a:r>
              <a:rPr lang="it-IT" sz="26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500259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asellaDiTesto 4"/>
          <p:cNvSpPr txBox="1">
            <a:spLocks noChangeArrowheads="1"/>
          </p:cNvSpPr>
          <p:nvPr/>
        </p:nvSpPr>
        <p:spPr bwMode="auto">
          <a:xfrm>
            <a:off x="0" y="0"/>
            <a:ext cx="9144000" cy="2677656"/>
          </a:xfrm>
          <a:prstGeom prst="rect">
            <a:avLst/>
          </a:prstGeom>
          <a:solidFill>
            <a:srgbClr val="002060"/>
          </a:solidFill>
          <a:ln>
            <a:noFill/>
          </a:ln>
          <a:extLst/>
        </p:spPr>
        <p:txBody>
          <a:bodyPr>
            <a:spAutoFit/>
          </a:bodyPr>
          <a:lstStyle/>
          <a:p>
            <a:pPr algn="ctr"/>
            <a:r>
              <a:rPr lang="it-IT" altLang="it-IT" sz="2400" b="1" dirty="0">
                <a:solidFill>
                  <a:srgbClr val="FFFF00"/>
                </a:solidFill>
              </a:rPr>
              <a:t>CAMERA DEI DEPUTATI</a:t>
            </a:r>
          </a:p>
          <a:p>
            <a:pPr algn="ctr"/>
            <a:r>
              <a:rPr lang="it-IT" altLang="it-IT" sz="2400" b="1" dirty="0">
                <a:solidFill>
                  <a:srgbClr val="FFFF00"/>
                </a:solidFill>
              </a:rPr>
              <a:t>Assemblea</a:t>
            </a:r>
          </a:p>
          <a:p>
            <a:pPr algn="ctr"/>
            <a:r>
              <a:rPr lang="it-IT" altLang="it-IT" sz="2400" b="1" dirty="0">
                <a:solidFill>
                  <a:srgbClr val="FFFF00"/>
                </a:solidFill>
              </a:rPr>
              <a:t>Seduta di mercoledì 10 marzo 2010</a:t>
            </a:r>
          </a:p>
          <a:p>
            <a:pPr algn="ctr"/>
            <a:r>
              <a:rPr lang="it-IT" altLang="it-IT" sz="2400" b="1" dirty="0">
                <a:solidFill>
                  <a:srgbClr val="FFFF00"/>
                </a:solidFill>
              </a:rPr>
              <a:t>Interrogazione a </a:t>
            </a:r>
            <a:r>
              <a:rPr lang="it-IT" altLang="it-IT" sz="2400" b="1" dirty="0">
                <a:solidFill>
                  <a:srgbClr val="FFFF00"/>
                </a:solidFill>
                <a:effectLst>
                  <a:outerShdw blurRad="38100" dist="38100" dir="2700000" algn="tl">
                    <a:srgbClr val="000000">
                      <a:alpha val="43137"/>
                    </a:srgbClr>
                  </a:outerShdw>
                </a:effectLst>
              </a:rPr>
              <a:t>risposta</a:t>
            </a:r>
            <a:r>
              <a:rPr lang="it-IT" altLang="it-IT" sz="2400" b="1" dirty="0">
                <a:solidFill>
                  <a:srgbClr val="FFFF00"/>
                </a:solidFill>
              </a:rPr>
              <a:t> immediata n. 3-00957 dell'On. Delia </a:t>
            </a:r>
            <a:r>
              <a:rPr lang="it-IT" altLang="it-IT" sz="2400" b="1" dirty="0" err="1">
                <a:solidFill>
                  <a:srgbClr val="FFFF00"/>
                </a:solidFill>
              </a:rPr>
              <a:t>Murer</a:t>
            </a:r>
            <a:r>
              <a:rPr lang="it-IT" altLang="it-IT" sz="2400" b="1" dirty="0">
                <a:solidFill>
                  <a:srgbClr val="FFFF00"/>
                </a:solidFill>
              </a:rPr>
              <a:t> ed altri sulle iniziative relative ai ritardi verificatisi nelle procedure per il rilascio ed il rinnovo del permesso di soggiorno. Interviene il Ministro dell'interno On. Maroni</a:t>
            </a:r>
            <a:endParaRPr lang="it-IT" altLang="it-IT" sz="2400" dirty="0">
              <a:solidFill>
                <a:srgbClr val="FFFF00"/>
              </a:solidFill>
            </a:endParaRPr>
          </a:p>
        </p:txBody>
      </p:sp>
      <p:sp>
        <p:nvSpPr>
          <p:cNvPr id="20483" name="CasellaDiTesto 5"/>
          <p:cNvSpPr txBox="1">
            <a:spLocks noChangeArrowheads="1"/>
          </p:cNvSpPr>
          <p:nvPr/>
        </p:nvSpPr>
        <p:spPr bwMode="auto">
          <a:xfrm>
            <a:off x="0" y="2786064"/>
            <a:ext cx="9144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2800" b="1" dirty="0"/>
              <a:t>ROBERTO MARONI, </a:t>
            </a:r>
            <a:r>
              <a:rPr lang="it-IT" altLang="it-IT" sz="2800" b="1" i="1" dirty="0"/>
              <a:t>Ministro dell'interno</a:t>
            </a:r>
          </a:p>
          <a:p>
            <a:r>
              <a:rPr lang="it-IT" altLang="it-IT" sz="2800" b="1" dirty="0"/>
              <a:t>[…]  Inoltre, i tempi medi assoluti di conclusione del procedimento si sono progressivamente ridotti, si è passati dai 303 giorni del 2007 (tempi medi per il rilascio del permesso) ai 271 del 2008, ai 101 del 2009, con una riduzione del 67 per cento rispetto al 2007 e del 63 per cento rispetto al 2008, quindi, </a:t>
            </a:r>
            <a:r>
              <a:rPr lang="it-IT" altLang="it-IT" sz="2800" b="1" dirty="0" smtClean="0"/>
              <a:t>di … </a:t>
            </a:r>
            <a:endParaRPr lang="it-IT" altLang="it-IT" sz="2800" b="1" dirty="0"/>
          </a:p>
        </p:txBody>
      </p:sp>
      <p:sp>
        <p:nvSpPr>
          <p:cNvPr id="2" name="CasellaDiTesto 1"/>
          <p:cNvSpPr txBox="1"/>
          <p:nvPr/>
        </p:nvSpPr>
        <p:spPr>
          <a:xfrm>
            <a:off x="5292080" y="5445224"/>
            <a:ext cx="3816424" cy="1077218"/>
          </a:xfrm>
          <a:prstGeom prst="rect">
            <a:avLst/>
          </a:prstGeom>
          <a:noFill/>
        </p:spPr>
        <p:txBody>
          <a:bodyPr wrap="square" rtlCol="0">
            <a:spAutoFit/>
          </a:bodyPr>
          <a:lstStyle/>
          <a:p>
            <a:r>
              <a:rPr lang="it-IT" altLang="it-IT"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oltre il 120 per cento in due anni.</a:t>
            </a:r>
            <a:endParaRPr lang="it-IT" sz="3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4498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26"/>
            <a:ext cx="9144000" cy="6824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5809131" y="645856"/>
            <a:ext cx="3022898" cy="3046988"/>
          </a:xfrm>
          <a:prstGeom prst="rect">
            <a:avLst/>
          </a:prstGeom>
          <a:noFill/>
        </p:spPr>
        <p:txBody>
          <a:bodyPr wrap="square" rtlCol="0">
            <a:spAutoFit/>
          </a:bodyPr>
          <a:lstStyle/>
          <a:p>
            <a:r>
              <a:rPr lang="it-IT" sz="2400" dirty="0" smtClean="0"/>
              <a:t>Personale precario iscritto nelle graduatorie a esaurimento:</a:t>
            </a:r>
          </a:p>
          <a:p>
            <a:endParaRPr lang="it-IT" sz="2400" dirty="0" smtClean="0"/>
          </a:p>
          <a:p>
            <a:r>
              <a:rPr lang="it-IT" sz="2400" dirty="0" smtClean="0"/>
              <a:t>numerosità 154561</a:t>
            </a:r>
          </a:p>
          <a:p>
            <a:endParaRPr lang="it-IT" sz="2400" dirty="0" smtClean="0"/>
          </a:p>
          <a:p>
            <a:r>
              <a:rPr lang="it-IT" sz="2400" dirty="0"/>
              <a:t>e</a:t>
            </a:r>
            <a:r>
              <a:rPr lang="it-IT" sz="2400" dirty="0" smtClean="0"/>
              <a:t>tà media 41 anni</a:t>
            </a:r>
            <a:endParaRPr lang="it-IT" sz="2400" dirty="0"/>
          </a:p>
        </p:txBody>
      </p:sp>
    </p:spTree>
    <p:extLst>
      <p:ext uri="{BB962C8B-B14F-4D97-AF65-F5344CB8AC3E}">
        <p14:creationId xmlns:p14="http://schemas.microsoft.com/office/powerpoint/2010/main" val="5128884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56" y="0"/>
            <a:ext cx="92960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1372964" y="666977"/>
            <a:ext cx="3037675" cy="1200329"/>
          </a:xfrm>
          <a:prstGeom prst="rect">
            <a:avLst/>
          </a:prstGeom>
          <a:noFill/>
        </p:spPr>
        <p:txBody>
          <a:bodyPr wrap="square" rtlCol="0">
            <a:spAutoFit/>
          </a:bodyPr>
          <a:lstStyle/>
          <a:p>
            <a:r>
              <a:rPr lang="it-IT" sz="2400" dirty="0" smtClean="0"/>
              <a:t>Personale di ruolo. </a:t>
            </a:r>
          </a:p>
          <a:p>
            <a:r>
              <a:rPr lang="it-IT" sz="2400" dirty="0" smtClean="0"/>
              <a:t>Età media 51 anni. </a:t>
            </a:r>
          </a:p>
          <a:p>
            <a:r>
              <a:rPr lang="it-IT" sz="2400" dirty="0" smtClean="0"/>
              <a:t>Moda 59 anni.</a:t>
            </a:r>
            <a:endParaRPr lang="it-IT" sz="2400" dirty="0"/>
          </a:p>
        </p:txBody>
      </p:sp>
    </p:spTree>
    <p:extLst>
      <p:ext uri="{BB962C8B-B14F-4D97-AF65-F5344CB8AC3E}">
        <p14:creationId xmlns:p14="http://schemas.microsoft.com/office/powerpoint/2010/main" val="41795560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179" y="-41534"/>
            <a:ext cx="4432151" cy="6899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5201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559398" y="1"/>
            <a:ext cx="7885355" cy="94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pPr>
            <a:r>
              <a:rPr lang="it-IT" altLang="it-IT" sz="3200" dirty="0" smtClean="0">
                <a:solidFill>
                  <a:srgbClr val="FF0000"/>
                </a:solidFill>
                <a:effectLst>
                  <a:outerShdw blurRad="38100" dist="38100" dir="2700000" algn="tl">
                    <a:srgbClr val="000000">
                      <a:alpha val="43137"/>
                    </a:srgbClr>
                  </a:outerShdw>
                </a:effectLst>
                <a:latin typeface="+mn-lt"/>
              </a:rPr>
              <a:t>«Data </a:t>
            </a:r>
            <a:r>
              <a:rPr lang="it-IT" altLang="it-IT" sz="3200" dirty="0" err="1" smtClean="0">
                <a:solidFill>
                  <a:srgbClr val="FF0000"/>
                </a:solidFill>
                <a:effectLst>
                  <a:outerShdw blurRad="38100" dist="38100" dir="2700000" algn="tl">
                    <a:srgbClr val="000000">
                      <a:alpha val="43137"/>
                    </a:srgbClr>
                  </a:outerShdw>
                </a:effectLst>
                <a:latin typeface="+mn-lt"/>
              </a:rPr>
              <a:t>literacy</a:t>
            </a:r>
            <a:r>
              <a:rPr lang="it-IT" altLang="it-IT" sz="3200" dirty="0" smtClean="0">
                <a:solidFill>
                  <a:srgbClr val="FF0000"/>
                </a:solidFill>
                <a:effectLst>
                  <a:outerShdw blurRad="38100" dist="38100" dir="2700000" algn="tl">
                    <a:srgbClr val="000000">
                      <a:alpha val="43137"/>
                    </a:srgbClr>
                  </a:outerShdw>
                </a:effectLst>
                <a:latin typeface="+mn-lt"/>
              </a:rPr>
              <a:t> …»</a:t>
            </a:r>
          </a:p>
          <a:p>
            <a:pPr algn="ctr" eaLnBrk="1" hangingPunct="1">
              <a:lnSpc>
                <a:spcPct val="90000"/>
              </a:lnSpc>
            </a:pPr>
            <a:r>
              <a:rPr lang="it-IT" altLang="it-IT" sz="3200" dirty="0" smtClean="0">
                <a:solidFill>
                  <a:srgbClr val="FF0000"/>
                </a:solidFill>
                <a:effectLst>
                  <a:outerShdw blurRad="38100" dist="38100" dir="2700000" algn="tl">
                    <a:srgbClr val="000000">
                      <a:alpha val="43137"/>
                    </a:srgbClr>
                  </a:outerShdw>
                </a:effectLst>
                <a:latin typeface="+mn-lt"/>
              </a:rPr>
              <a:t>Qualche esempio dai mass media, per iniziare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68923"/>
            <a:ext cx="9158288"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onnettore 1 7"/>
          <p:cNvCxnSpPr/>
          <p:nvPr/>
        </p:nvCxnSpPr>
        <p:spPr bwMode="auto">
          <a:xfrm flipV="1">
            <a:off x="357189" y="2396097"/>
            <a:ext cx="3714750" cy="1071563"/>
          </a:xfrm>
          <a:prstGeom prst="line">
            <a:avLst/>
          </a:prstGeom>
          <a:solidFill>
            <a:srgbClr val="00B8FF"/>
          </a:solidFill>
          <a:ln w="60325" cap="flat" cmpd="sng" algn="ctr">
            <a:solidFill>
              <a:schemeClr val="accent5">
                <a:lumMod val="75000"/>
              </a:schemeClr>
            </a:solidFill>
            <a:prstDash val="solid"/>
            <a:round/>
            <a:headEnd type="none" w="med" len="med"/>
            <a:tailEnd type="none" w="med" len="med"/>
          </a:ln>
          <a:effectLst/>
        </p:spPr>
      </p:cxnSp>
      <p:cxnSp>
        <p:nvCxnSpPr>
          <p:cNvPr id="9" name="Connettore 1 7"/>
          <p:cNvCxnSpPr>
            <a:cxnSpLocks noChangeShapeType="1"/>
          </p:cNvCxnSpPr>
          <p:nvPr/>
        </p:nvCxnSpPr>
        <p:spPr bwMode="auto">
          <a:xfrm>
            <a:off x="4143376" y="2396101"/>
            <a:ext cx="3429001" cy="928687"/>
          </a:xfrm>
          <a:prstGeom prst="line">
            <a:avLst/>
          </a:prstGeom>
          <a:noFill/>
          <a:ln w="5715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779785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746126"/>
            <a:ext cx="8980487" cy="51577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a:spLocks noChangeArrowheads="1"/>
          </p:cNvSpPr>
          <p:nvPr/>
        </p:nvSpPr>
        <p:spPr bwMode="auto">
          <a:xfrm>
            <a:off x="369890" y="5903914"/>
            <a:ext cx="82819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sz="2800" dirty="0"/>
              <a:t>È sufficiente indicare </a:t>
            </a:r>
            <a:r>
              <a:rPr lang="it-IT" altLang="it-IT" sz="2800" dirty="0" smtClean="0"/>
              <a:t>il </a:t>
            </a:r>
            <a:r>
              <a:rPr lang="it-IT" altLang="it-IT" sz="2800" dirty="0"/>
              <a:t>numero medio per stimare l’affollamento delle nostre classi?</a:t>
            </a:r>
          </a:p>
        </p:txBody>
      </p:sp>
      <p:sp>
        <p:nvSpPr>
          <p:cNvPr id="4" name="Titolo 1"/>
          <p:cNvSpPr txBox="1">
            <a:spLocks/>
          </p:cNvSpPr>
          <p:nvPr/>
        </p:nvSpPr>
        <p:spPr bwMode="auto">
          <a:xfrm>
            <a:off x="559398" y="41238"/>
            <a:ext cx="7885355" cy="5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pPr>
            <a:r>
              <a:rPr lang="it-IT" altLang="it-IT" sz="3200" dirty="0" smtClean="0">
                <a:solidFill>
                  <a:srgbClr val="FF0000"/>
                </a:solidFill>
                <a:effectLst>
                  <a:outerShdw blurRad="38100" dist="38100" dir="2700000" algn="tl">
                    <a:srgbClr val="000000">
                      <a:alpha val="43137"/>
                    </a:srgbClr>
                  </a:outerShdw>
                </a:effectLst>
                <a:latin typeface="+mn-lt"/>
              </a:rPr>
              <a:t>Da un’indagine apparsa su «Panorama» </a:t>
            </a:r>
          </a:p>
        </p:txBody>
      </p:sp>
    </p:spTree>
    <p:extLst>
      <p:ext uri="{BB962C8B-B14F-4D97-AF65-F5344CB8AC3E}">
        <p14:creationId xmlns:p14="http://schemas.microsoft.com/office/powerpoint/2010/main" val="4284351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12968" cy="365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46002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E:\Domingo\Lavori 2005-2006\Articoli\Progetto Alice\pelo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313"/>
            <a:ext cx="9018588"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694983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numero diapositiva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lnSpc>
                <a:spcPct val="93000"/>
              </a:lnSpc>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cs typeface="Arial Unicode MS" charset="0"/>
              </a:defRPr>
            </a:lvl1pPr>
            <a:lvl2pPr eaLnBrk="0" hangingPunct="0">
              <a:lnSpc>
                <a:spcPct val="93000"/>
              </a:lnSpc>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Unicode MS" charset="0"/>
              </a:defRPr>
            </a:lvl2pPr>
            <a:lvl3pPr eaLnBrk="0" hangingPunct="0">
              <a:lnSpc>
                <a:spcPct val="93000"/>
              </a:lnSpc>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Unicode MS" charset="0"/>
              </a:defRPr>
            </a:lvl3pPr>
            <a:lvl4pPr eaLnBrk="0" hangingPunct="0">
              <a:lnSpc>
                <a:spcPct val="93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4pPr>
            <a:lvl5pPr eaLnBrk="0" hangingPunct="0">
              <a:lnSpc>
                <a:spcPct val="93000"/>
              </a:lnSpc>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5pPr>
            <a:lvl6pPr marL="2514600" indent="-228600" defTabSz="449263" eaLnBrk="0" fontAlgn="base" hangingPunct="0">
              <a:lnSpc>
                <a:spcPct val="93000"/>
              </a:lnSpc>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6pPr>
            <a:lvl7pPr marL="2971800" indent="-228600" defTabSz="449263" eaLnBrk="0" fontAlgn="base" hangingPunct="0">
              <a:lnSpc>
                <a:spcPct val="93000"/>
              </a:lnSpc>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7pPr>
            <a:lvl8pPr marL="3429000" indent="-228600" defTabSz="449263" eaLnBrk="0" fontAlgn="base" hangingPunct="0">
              <a:lnSpc>
                <a:spcPct val="93000"/>
              </a:lnSpc>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8pPr>
            <a:lvl9pPr marL="3886200" indent="-228600" defTabSz="449263" eaLnBrk="0" fontAlgn="base" hangingPunct="0">
              <a:lnSpc>
                <a:spcPct val="93000"/>
              </a:lnSpc>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Unicode MS" charset="0"/>
              </a:defRPr>
            </a:lvl9pPr>
          </a:lstStyle>
          <a:p>
            <a:pPr eaLnBrk="1" hangingPunct="1">
              <a:spcBef>
                <a:spcPct val="0"/>
              </a:spcBef>
              <a:buFont typeface="Times New Roman" pitchFamily="16" charset="0"/>
              <a:buNone/>
            </a:pPr>
            <a:fld id="{AA18C745-C5CE-48F6-9126-B021062623DE}" type="slidenum">
              <a:rPr lang="it-IT" altLang="it-IT" sz="1200" smtClean="0">
                <a:solidFill>
                  <a:srgbClr val="898989"/>
                </a:solidFill>
              </a:rPr>
              <a:pPr eaLnBrk="1" hangingPunct="1">
                <a:spcBef>
                  <a:spcPct val="0"/>
                </a:spcBef>
                <a:buFont typeface="Times New Roman" pitchFamily="16" charset="0"/>
                <a:buNone/>
              </a:pPr>
              <a:t>38</a:t>
            </a:fld>
            <a:endParaRPr lang="it-IT" altLang="it-IT" sz="1200" smtClean="0">
              <a:solidFill>
                <a:srgbClr val="898989"/>
              </a:solidFill>
            </a:endParaRP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438" y="222250"/>
            <a:ext cx="5697537" cy="64135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10541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2" descr="sempre_pelos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303" y="0"/>
            <a:ext cx="90972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69908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AC2CBA3-426F-4834-9A7C-030C0F5C43DD}" type="slidenum">
              <a:rPr lang="it-IT" smtClean="0"/>
              <a:pPr>
                <a:defRPr/>
              </a:pPr>
              <a:t>4</a:t>
            </a:fld>
            <a:endParaRPr lang="it-IT" dirty="0"/>
          </a:p>
        </p:txBody>
      </p:sp>
      <p:sp>
        <p:nvSpPr>
          <p:cNvPr id="8195" name="CasellaDiTesto 4"/>
          <p:cNvSpPr txBox="1">
            <a:spLocks noChangeArrowheads="1"/>
          </p:cNvSpPr>
          <p:nvPr/>
        </p:nvSpPr>
        <p:spPr bwMode="auto">
          <a:xfrm>
            <a:off x="0" y="0"/>
            <a:ext cx="9144000" cy="1354217"/>
          </a:xfrm>
          <a:prstGeom prst="rect">
            <a:avLst/>
          </a:prstGeom>
          <a:solidFill>
            <a:srgbClr val="002060"/>
          </a:solidFill>
          <a:ln>
            <a:noFill/>
          </a:ln>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it-IT" altLang="it-IT" b="1" dirty="0" smtClean="0">
                <a:solidFill>
                  <a:srgbClr val="FFFF00"/>
                </a:solidFill>
                <a:effectLst>
                  <a:outerShdw blurRad="38100" dist="38100" dir="2700000" algn="tl">
                    <a:srgbClr val="000000">
                      <a:alpha val="43137"/>
                    </a:srgbClr>
                  </a:outerShdw>
                </a:effectLst>
                <a:latin typeface="Arial" charset="0"/>
              </a:rPr>
              <a:t>Competenze disciplinari di </a:t>
            </a:r>
            <a:r>
              <a:rPr lang="it-IT" altLang="it-IT" b="1" dirty="0">
                <a:solidFill>
                  <a:srgbClr val="FFFF00"/>
                </a:solidFill>
                <a:effectLst>
                  <a:outerShdw blurRad="38100" dist="38100" dir="2700000" algn="tl">
                    <a:srgbClr val="000000">
                      <a:alpha val="43137"/>
                    </a:srgbClr>
                  </a:outerShdw>
                </a:effectLst>
                <a:latin typeface="Arial" charset="0"/>
              </a:rPr>
              <a:t>base alla fine </a:t>
            </a:r>
            <a:r>
              <a:rPr lang="it-IT" altLang="it-IT" b="1" dirty="0" smtClean="0">
                <a:solidFill>
                  <a:srgbClr val="FFFF00"/>
                </a:solidFill>
                <a:effectLst>
                  <a:outerShdw blurRad="38100" dist="38100" dir="2700000" algn="tl">
                    <a:srgbClr val="000000">
                      <a:alpha val="43137"/>
                    </a:srgbClr>
                  </a:outerShdw>
                </a:effectLst>
                <a:latin typeface="Arial" charset="0"/>
              </a:rPr>
              <a:t>dell’obbligo scolastico</a:t>
            </a:r>
            <a:endParaRPr lang="it-IT" altLang="it-IT" b="1" dirty="0">
              <a:solidFill>
                <a:srgbClr val="FFFF00"/>
              </a:solidFill>
              <a:effectLst>
                <a:outerShdw blurRad="38100" dist="38100" dir="2700000" algn="tl">
                  <a:srgbClr val="000000">
                    <a:alpha val="43137"/>
                  </a:srgbClr>
                </a:outerShdw>
              </a:effectLst>
              <a:latin typeface="Arial" charset="0"/>
            </a:endParaRPr>
          </a:p>
          <a:p>
            <a:pPr eaLnBrk="1" hangingPunct="1">
              <a:spcBef>
                <a:spcPct val="0"/>
              </a:spcBef>
              <a:buFontTx/>
              <a:buNone/>
            </a:pPr>
            <a:endParaRPr lang="it-IT" altLang="it-IT" sz="1800" dirty="0">
              <a:solidFill>
                <a:srgbClr val="FFFF00"/>
              </a:solidFill>
              <a:effectLst>
                <a:outerShdw blurRad="38100" dist="38100" dir="2700000" algn="tl">
                  <a:srgbClr val="000000">
                    <a:alpha val="43137"/>
                  </a:srgbClr>
                </a:outerShdw>
              </a:effectLst>
              <a:latin typeface="Arial" charset="0"/>
            </a:endParaRPr>
          </a:p>
        </p:txBody>
      </p:sp>
      <p:sp>
        <p:nvSpPr>
          <p:cNvPr id="8196" name="CasellaDiTesto 5"/>
          <p:cNvSpPr txBox="1">
            <a:spLocks noChangeArrowheads="1"/>
          </p:cNvSpPr>
          <p:nvPr/>
        </p:nvSpPr>
        <p:spPr bwMode="auto">
          <a:xfrm>
            <a:off x="0" y="1647826"/>
            <a:ext cx="9144000" cy="584775"/>
          </a:xfrm>
          <a:prstGeom prst="rect">
            <a:avLst/>
          </a:prstGeom>
          <a:solidFill>
            <a:srgbClr val="FF000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a:solidFill>
                  <a:schemeClr val="bg1"/>
                </a:solidFill>
                <a:effectLst>
                  <a:outerShdw blurRad="38100" dist="38100" dir="2700000" algn="tl">
                    <a:srgbClr val="000000">
                      <a:alpha val="43137"/>
                    </a:srgbClr>
                  </a:outerShdw>
                </a:effectLst>
                <a:latin typeface="Arial" charset="0"/>
              </a:rPr>
              <a:t>Quali </a:t>
            </a:r>
            <a:r>
              <a:rPr lang="it-IT" altLang="it-IT" b="1" dirty="0" smtClean="0">
                <a:solidFill>
                  <a:schemeClr val="bg1"/>
                </a:solidFill>
                <a:effectLst>
                  <a:outerShdw blurRad="38100" dist="38100" dir="2700000" algn="tl">
                    <a:srgbClr val="000000">
                      <a:alpha val="43137"/>
                    </a:srgbClr>
                  </a:outerShdw>
                </a:effectLst>
                <a:latin typeface="Arial" charset="0"/>
              </a:rPr>
              <a:t>sono?</a:t>
            </a:r>
            <a:endParaRPr lang="it-IT" altLang="it-IT" sz="1800" dirty="0">
              <a:solidFill>
                <a:schemeClr val="bg1"/>
              </a:solidFill>
              <a:effectLst>
                <a:outerShdw blurRad="38100" dist="38100" dir="2700000" algn="tl">
                  <a:srgbClr val="000000">
                    <a:alpha val="43137"/>
                  </a:srgbClr>
                </a:outerShdw>
              </a:effectLst>
              <a:latin typeface="Arial" charset="0"/>
            </a:endParaRPr>
          </a:p>
        </p:txBody>
      </p:sp>
      <p:sp>
        <p:nvSpPr>
          <p:cNvPr id="8197" name="CasellaDiTesto 6"/>
          <p:cNvSpPr txBox="1">
            <a:spLocks noChangeArrowheads="1"/>
          </p:cNvSpPr>
          <p:nvPr/>
        </p:nvSpPr>
        <p:spPr bwMode="auto">
          <a:xfrm>
            <a:off x="0" y="3140968"/>
            <a:ext cx="9144000" cy="1077218"/>
          </a:xfrm>
          <a:prstGeom prst="rect">
            <a:avLst/>
          </a:prstGeom>
          <a:solidFill>
            <a:srgbClr val="FF000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a:solidFill>
                  <a:schemeClr val="bg1"/>
                </a:solidFill>
                <a:effectLst>
                  <a:outerShdw blurRad="38100" dist="38100" dir="2700000" algn="tl">
                    <a:srgbClr val="000000">
                      <a:alpha val="43137"/>
                    </a:srgbClr>
                  </a:outerShdw>
                </a:effectLst>
                <a:latin typeface="Arial" charset="0"/>
              </a:rPr>
              <a:t>Come contribuire a formarle e a consolidarle</a:t>
            </a:r>
            <a:r>
              <a:rPr lang="it-IT" altLang="it-IT" b="1" dirty="0" smtClean="0">
                <a:solidFill>
                  <a:schemeClr val="bg1"/>
                </a:solidFill>
                <a:effectLst>
                  <a:outerShdw blurRad="38100" dist="38100" dir="2700000" algn="tl">
                    <a:srgbClr val="000000">
                      <a:alpha val="43137"/>
                    </a:srgbClr>
                  </a:outerShdw>
                </a:effectLst>
                <a:latin typeface="Arial" charset="0"/>
              </a:rPr>
              <a:t>?</a:t>
            </a:r>
          </a:p>
          <a:p>
            <a:pPr eaLnBrk="1" hangingPunct="1">
              <a:spcBef>
                <a:spcPct val="0"/>
              </a:spcBef>
              <a:buFontTx/>
              <a:buNone/>
            </a:pPr>
            <a:r>
              <a:rPr lang="it-IT" altLang="it-IT" b="1" dirty="0" smtClean="0">
                <a:solidFill>
                  <a:schemeClr val="bg1"/>
                </a:solidFill>
                <a:effectLst>
                  <a:outerShdw blurRad="38100" dist="38100" dir="2700000" algn="tl">
                    <a:srgbClr val="000000">
                      <a:alpha val="43137"/>
                    </a:srgbClr>
                  </a:outerShdw>
                </a:effectLst>
                <a:latin typeface="Arial" charset="0"/>
              </a:rPr>
              <a:t>Didattica laboratoriale come «via regia»</a:t>
            </a:r>
            <a:endParaRPr lang="it-IT" altLang="it-IT" b="1" dirty="0">
              <a:solidFill>
                <a:schemeClr val="bg1"/>
              </a:solidFill>
              <a:effectLst>
                <a:outerShdw blurRad="38100" dist="38100" dir="2700000" algn="tl">
                  <a:srgbClr val="000000">
                    <a:alpha val="43137"/>
                  </a:srgbClr>
                </a:outerShdw>
              </a:effectLst>
              <a:latin typeface="Arial" charset="0"/>
            </a:endParaRPr>
          </a:p>
        </p:txBody>
      </p:sp>
      <p:sp>
        <p:nvSpPr>
          <p:cNvPr id="8198" name="CasellaDiTesto 7"/>
          <p:cNvSpPr txBox="1">
            <a:spLocks noChangeArrowheads="1"/>
          </p:cNvSpPr>
          <p:nvPr/>
        </p:nvSpPr>
        <p:spPr bwMode="auto">
          <a:xfrm>
            <a:off x="0" y="4365104"/>
            <a:ext cx="9144000" cy="1846659"/>
          </a:xfrm>
          <a:prstGeom prst="rect">
            <a:avLst/>
          </a:prstGeom>
          <a:solidFill>
            <a:srgbClr val="FF000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a:solidFill>
                  <a:schemeClr val="bg1"/>
                </a:solidFill>
                <a:effectLst>
                  <a:outerShdw blurRad="38100" dist="38100" dir="2700000" algn="tl">
                    <a:srgbClr val="000000">
                      <a:alpha val="43137"/>
                    </a:srgbClr>
                  </a:outerShdw>
                </a:effectLst>
                <a:latin typeface="Arial" charset="0"/>
              </a:rPr>
              <a:t>Come valutarle</a:t>
            </a:r>
            <a:r>
              <a:rPr lang="it-IT" altLang="it-IT" b="1" dirty="0" smtClean="0">
                <a:solidFill>
                  <a:schemeClr val="bg1"/>
                </a:solidFill>
                <a:effectLst>
                  <a:outerShdw blurRad="38100" dist="38100" dir="2700000" algn="tl">
                    <a:srgbClr val="000000">
                      <a:alpha val="43137"/>
                    </a:srgbClr>
                  </a:outerShdw>
                </a:effectLst>
                <a:latin typeface="Arial" charset="0"/>
              </a:rPr>
              <a:t>? </a:t>
            </a:r>
            <a:r>
              <a:rPr lang="it-IT" altLang="it-IT" b="1" dirty="0" smtClean="0">
                <a:solidFill>
                  <a:schemeClr val="bg1"/>
                </a:solidFill>
                <a:effectLst>
                  <a:outerShdw blurRad="38100" dist="38100" dir="2700000" algn="tl">
                    <a:srgbClr val="000000">
                      <a:alpha val="43137"/>
                    </a:srgbClr>
                  </a:outerShdw>
                </a:effectLst>
                <a:latin typeface="Arial" charset="0"/>
              </a:rPr>
              <a:t>(problema spinoso, che vedremo nel dettaglio in relazione all’attività che presenterò)</a:t>
            </a:r>
            <a:endParaRPr lang="it-IT" altLang="it-IT" b="1" dirty="0">
              <a:solidFill>
                <a:schemeClr val="bg1"/>
              </a:solidFill>
              <a:effectLst>
                <a:outerShdw blurRad="38100" dist="38100" dir="2700000" algn="tl">
                  <a:srgbClr val="000000">
                    <a:alpha val="43137"/>
                  </a:srgbClr>
                </a:outerShdw>
              </a:effectLst>
              <a:latin typeface="Arial" charset="0"/>
            </a:endParaRPr>
          </a:p>
          <a:p>
            <a:pPr eaLnBrk="1" hangingPunct="1">
              <a:spcBef>
                <a:spcPct val="0"/>
              </a:spcBef>
              <a:buFontTx/>
              <a:buNone/>
            </a:pPr>
            <a:endParaRPr lang="it-IT" altLang="it-IT" sz="1800" dirty="0">
              <a:solidFill>
                <a:schemeClr val="bg1"/>
              </a:solidFill>
              <a:effectLst>
                <a:outerShdw blurRad="38100" dist="38100" dir="2700000" algn="tl">
                  <a:srgbClr val="000000">
                    <a:alpha val="43137"/>
                  </a:srgbClr>
                </a:outerShdw>
              </a:effectLst>
              <a:latin typeface="Arial" charset="0"/>
            </a:endParaRPr>
          </a:p>
        </p:txBody>
      </p:sp>
      <p:pic>
        <p:nvPicPr>
          <p:cNvPr id="8704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85302"/>
            <a:ext cx="1930211" cy="169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3" name="Picture 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5381625"/>
            <a:ext cx="15335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89465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2"/>
          <p:cNvSpPr txBox="1">
            <a:spLocks noChangeArrowheads="1"/>
          </p:cNvSpPr>
          <p:nvPr/>
        </p:nvSpPr>
        <p:spPr bwMode="auto">
          <a:xfrm>
            <a:off x="827584" y="2515330"/>
            <a:ext cx="7572375" cy="707886"/>
          </a:xfrm>
          <a:prstGeom prst="rect">
            <a:avLst/>
          </a:prstGeom>
          <a:solidFill>
            <a:srgbClr val="002060"/>
          </a:solidFill>
          <a:ln>
            <a:noFill/>
          </a:ln>
          <a:extLst/>
        </p:spPr>
        <p:txBody>
          <a:bodyPr>
            <a:spAutoFit/>
          </a:bodyPr>
          <a:lstStyle/>
          <a:p>
            <a:r>
              <a:rPr lang="it-IT" altLang="it-IT" sz="4000" b="1" dirty="0" smtClean="0">
                <a:solidFill>
                  <a:srgbClr val="FFFF00"/>
                </a:solidFill>
                <a:latin typeface="Arial" pitchFamily="34" charset="0"/>
                <a:cs typeface="Arial" pitchFamily="34" charset="0"/>
              </a:rPr>
              <a:t>Concludendo</a:t>
            </a:r>
            <a:r>
              <a:rPr lang="it-IT" altLang="it-IT" sz="4000" b="1" dirty="0" smtClean="0">
                <a:solidFill>
                  <a:srgbClr val="FFFF00"/>
                </a:solidFill>
                <a:latin typeface="Arial" pitchFamily="34" charset="0"/>
                <a:cs typeface="Arial" pitchFamily="34" charset="0"/>
              </a:rPr>
              <a:t>…???</a:t>
            </a:r>
            <a:endParaRPr lang="it-IT" altLang="it-IT" sz="40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1152895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38" y="228058"/>
            <a:ext cx="8554102" cy="6545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4794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a:spLocks noChangeArrowheads="1"/>
          </p:cNvSpPr>
          <p:nvPr/>
        </p:nvSpPr>
        <p:spPr bwMode="auto">
          <a:xfrm>
            <a:off x="0" y="192515"/>
            <a:ext cx="5900820" cy="4708981"/>
          </a:xfrm>
          <a:prstGeom prst="rect">
            <a:avLst/>
          </a:prstGeom>
          <a:solidFill>
            <a:srgbClr val="002060"/>
          </a:solidFill>
          <a:ln>
            <a:noFill/>
          </a:ln>
          <a:extLst/>
        </p:spPr>
        <p:txBody>
          <a:bodyPr wrap="square">
            <a:spAutoFit/>
          </a:bodyPr>
          <a:lstStyle/>
          <a:p>
            <a:pPr algn="just">
              <a:spcBef>
                <a:spcPct val="50000"/>
              </a:spcBef>
            </a:pPr>
            <a:r>
              <a:rPr lang="it-IT" altLang="it-IT" sz="2500" b="1" dirty="0">
                <a:solidFill>
                  <a:srgbClr val="FFFF00"/>
                </a:solidFill>
                <a:effectLst>
                  <a:outerShdw blurRad="38100" dist="38100" dir="2700000" algn="tl">
                    <a:srgbClr val="000000">
                      <a:alpha val="43137"/>
                    </a:srgbClr>
                  </a:outerShdw>
                </a:effectLst>
                <a:latin typeface="Arial" pitchFamily="34" charset="0"/>
                <a:cs typeface="Arial" pitchFamily="34" charset="0"/>
              </a:rPr>
              <a:t>1. La formazione di un curricolo scolastico non può prescindere dal considerare sia la funzione strumentale, sia la funzione culturale della matematica: strumento essenziale per una comprensione quantitativa della realtà da un lato, e dall’altro un sapere logicamente coerente e sistematico, caratterizzato da una forte unità culturale. Entrambi gli aspetti sono essenziali per una formazione equilibrata degli studenti.</a:t>
            </a:r>
          </a:p>
        </p:txBody>
      </p:sp>
      <p:grpSp>
        <p:nvGrpSpPr>
          <p:cNvPr id="3" name="Group 4"/>
          <p:cNvGrpSpPr>
            <a:grpSpLocks/>
          </p:cNvGrpSpPr>
          <p:nvPr/>
        </p:nvGrpSpPr>
        <p:grpSpPr bwMode="auto">
          <a:xfrm>
            <a:off x="5900822" y="848561"/>
            <a:ext cx="3353051" cy="5286375"/>
            <a:chOff x="2264" y="528"/>
            <a:chExt cx="2802" cy="3438"/>
          </a:xfrm>
        </p:grpSpPr>
        <p:grpSp>
          <p:nvGrpSpPr>
            <p:cNvPr id="4" name="Group 5"/>
            <p:cNvGrpSpPr>
              <a:grpSpLocks/>
            </p:cNvGrpSpPr>
            <p:nvPr/>
          </p:nvGrpSpPr>
          <p:grpSpPr bwMode="auto">
            <a:xfrm>
              <a:off x="2264" y="528"/>
              <a:ext cx="2802" cy="3438"/>
              <a:chOff x="2264" y="528"/>
              <a:chExt cx="2802" cy="3438"/>
            </a:xfrm>
          </p:grpSpPr>
          <p:sp>
            <p:nvSpPr>
              <p:cNvPr id="8" name="Rectangle 6"/>
              <p:cNvSpPr>
                <a:spLocks noChangeArrowheads="1"/>
              </p:cNvSpPr>
              <p:nvPr/>
            </p:nvSpPr>
            <p:spPr bwMode="auto">
              <a:xfrm>
                <a:off x="2264" y="528"/>
                <a:ext cx="2710" cy="3429"/>
              </a:xfrm>
              <a:prstGeom prst="rect">
                <a:avLst/>
              </a:prstGeom>
              <a:solidFill>
                <a:srgbClr val="FBDD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grpSp>
            <p:nvGrpSpPr>
              <p:cNvPr id="9" name="Group 7"/>
              <p:cNvGrpSpPr>
                <a:grpSpLocks/>
              </p:cNvGrpSpPr>
              <p:nvPr/>
            </p:nvGrpSpPr>
            <p:grpSpPr bwMode="auto">
              <a:xfrm>
                <a:off x="3191" y="558"/>
                <a:ext cx="1469" cy="1691"/>
                <a:chOff x="3191" y="558"/>
                <a:chExt cx="1469" cy="1691"/>
              </a:xfrm>
            </p:grpSpPr>
            <p:pic>
              <p:nvPicPr>
                <p:cNvPr id="4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9" y="566"/>
                  <a:ext cx="1454" cy="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9"/>
                <p:cNvSpPr>
                  <a:spLocks noChangeArrowheads="1"/>
                </p:cNvSpPr>
                <p:nvPr/>
              </p:nvSpPr>
              <p:spPr bwMode="auto">
                <a:xfrm>
                  <a:off x="3191" y="558"/>
                  <a:ext cx="1469" cy="1691"/>
                </a:xfrm>
                <a:prstGeom prst="rect">
                  <a:avLst/>
                </a:prstGeom>
                <a:noFill/>
                <a:ln w="23813">
                  <a:solidFill>
                    <a:srgbClr val="E25D0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ltLang="it-IT"/>
                </a:p>
              </p:txBody>
            </p:sp>
          </p:grpSp>
          <p:sp>
            <p:nvSpPr>
              <p:cNvPr id="10" name="Rectangle 10"/>
              <p:cNvSpPr>
                <a:spLocks noChangeArrowheads="1"/>
              </p:cNvSpPr>
              <p:nvPr/>
            </p:nvSpPr>
            <p:spPr bwMode="auto">
              <a:xfrm>
                <a:off x="3107" y="2399"/>
                <a:ext cx="1591" cy="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1" name="Rectangle 11"/>
              <p:cNvSpPr>
                <a:spLocks noChangeArrowheads="1"/>
              </p:cNvSpPr>
              <p:nvPr/>
            </p:nvSpPr>
            <p:spPr bwMode="auto">
              <a:xfrm>
                <a:off x="3146" y="2377"/>
                <a:ext cx="1873"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2300" b="1" dirty="0">
                    <a:solidFill>
                      <a:srgbClr val="000000"/>
                    </a:solidFill>
                    <a:latin typeface="Comic Sans MS" pitchFamily="66" charset="0"/>
                  </a:rPr>
                  <a:t>La </a:t>
                </a:r>
                <a:r>
                  <a:rPr lang="en-GB" altLang="it-IT" sz="2300" b="1" dirty="0" err="1">
                    <a:solidFill>
                      <a:srgbClr val="000000"/>
                    </a:solidFill>
                    <a:latin typeface="Comic Sans MS" pitchFamily="66" charset="0"/>
                  </a:rPr>
                  <a:t>Matematica</a:t>
                </a:r>
                <a:r>
                  <a:rPr lang="en-GB" altLang="it-IT" sz="2300" b="1" dirty="0">
                    <a:solidFill>
                      <a:srgbClr val="000000"/>
                    </a:solidFill>
                    <a:latin typeface="Comic Sans MS" pitchFamily="66" charset="0"/>
                  </a:rPr>
                  <a:t> </a:t>
                </a:r>
                <a:endParaRPr lang="en-GB" altLang="it-IT" dirty="0"/>
              </a:p>
            </p:txBody>
          </p:sp>
          <p:sp>
            <p:nvSpPr>
              <p:cNvPr id="12" name="Rectangle 12"/>
              <p:cNvSpPr>
                <a:spLocks noChangeArrowheads="1"/>
              </p:cNvSpPr>
              <p:nvPr/>
            </p:nvSpPr>
            <p:spPr bwMode="auto">
              <a:xfrm>
                <a:off x="3146" y="2625"/>
                <a:ext cx="177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2300" b="1" dirty="0">
                    <a:solidFill>
                      <a:srgbClr val="000000"/>
                    </a:solidFill>
                    <a:latin typeface="Comic Sans MS" pitchFamily="66" charset="0"/>
                  </a:rPr>
                  <a:t>per </a:t>
                </a:r>
                <a:r>
                  <a:rPr lang="en-GB" altLang="it-IT" sz="2300" b="1" dirty="0" err="1">
                    <a:solidFill>
                      <a:srgbClr val="000000"/>
                    </a:solidFill>
                    <a:latin typeface="Comic Sans MS" pitchFamily="66" charset="0"/>
                  </a:rPr>
                  <a:t>il</a:t>
                </a:r>
                <a:r>
                  <a:rPr lang="en-GB" altLang="it-IT" sz="2300" b="1" dirty="0">
                    <a:solidFill>
                      <a:srgbClr val="000000"/>
                    </a:solidFill>
                    <a:latin typeface="Comic Sans MS" pitchFamily="66" charset="0"/>
                  </a:rPr>
                  <a:t> </a:t>
                </a:r>
                <a:r>
                  <a:rPr lang="en-GB" altLang="it-IT" sz="2300" b="1" dirty="0" err="1">
                    <a:solidFill>
                      <a:srgbClr val="000000"/>
                    </a:solidFill>
                    <a:latin typeface="Comic Sans MS" pitchFamily="66" charset="0"/>
                  </a:rPr>
                  <a:t>cittadino</a:t>
                </a:r>
                <a:endParaRPr lang="en-GB" altLang="it-IT" dirty="0"/>
              </a:p>
            </p:txBody>
          </p:sp>
          <p:sp>
            <p:nvSpPr>
              <p:cNvPr id="13" name="Rectangle 13"/>
              <p:cNvSpPr>
                <a:spLocks noChangeArrowheads="1"/>
              </p:cNvSpPr>
              <p:nvPr/>
            </p:nvSpPr>
            <p:spPr bwMode="auto">
              <a:xfrm>
                <a:off x="3152" y="3045"/>
                <a:ext cx="1912"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700" b="1" dirty="0" err="1">
                    <a:solidFill>
                      <a:srgbClr val="000000"/>
                    </a:solidFill>
                    <a:latin typeface="Comic Sans MS" pitchFamily="66" charset="0"/>
                  </a:rPr>
                  <a:t>Attività</a:t>
                </a:r>
                <a:r>
                  <a:rPr lang="en-GB" altLang="it-IT" sz="1700" b="1" dirty="0">
                    <a:solidFill>
                      <a:srgbClr val="000000"/>
                    </a:solidFill>
                    <a:latin typeface="Comic Sans MS" pitchFamily="66" charset="0"/>
                  </a:rPr>
                  <a:t> </a:t>
                </a:r>
                <a:r>
                  <a:rPr lang="en-GB" altLang="it-IT" sz="1700" b="1" dirty="0" err="1">
                    <a:solidFill>
                      <a:srgbClr val="000000"/>
                    </a:solidFill>
                    <a:latin typeface="Comic Sans MS" pitchFamily="66" charset="0"/>
                  </a:rPr>
                  <a:t>didattiche</a:t>
                </a:r>
                <a:r>
                  <a:rPr lang="en-GB" altLang="it-IT" sz="1700" b="1" dirty="0">
                    <a:solidFill>
                      <a:srgbClr val="000000"/>
                    </a:solidFill>
                    <a:latin typeface="Comic Sans MS" pitchFamily="66" charset="0"/>
                  </a:rPr>
                  <a:t> e </a:t>
                </a:r>
                <a:endParaRPr lang="en-GB" altLang="it-IT" dirty="0"/>
              </a:p>
            </p:txBody>
          </p:sp>
          <p:sp>
            <p:nvSpPr>
              <p:cNvPr id="14" name="Rectangle 14"/>
              <p:cNvSpPr>
                <a:spLocks noChangeArrowheads="1"/>
              </p:cNvSpPr>
              <p:nvPr/>
            </p:nvSpPr>
            <p:spPr bwMode="auto">
              <a:xfrm>
                <a:off x="3167" y="3223"/>
                <a:ext cx="189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700" b="1" dirty="0">
                    <a:solidFill>
                      <a:srgbClr val="000000"/>
                    </a:solidFill>
                    <a:latin typeface="Comic Sans MS" pitchFamily="66" charset="0"/>
                  </a:rPr>
                  <a:t>prove di </a:t>
                </a:r>
                <a:r>
                  <a:rPr lang="en-GB" altLang="it-IT" sz="1700" b="1" dirty="0" err="1">
                    <a:solidFill>
                      <a:srgbClr val="000000"/>
                    </a:solidFill>
                    <a:latin typeface="Comic Sans MS" pitchFamily="66" charset="0"/>
                  </a:rPr>
                  <a:t>verifica</a:t>
                </a:r>
                <a:r>
                  <a:rPr lang="en-GB" altLang="it-IT" sz="1700" b="1" dirty="0">
                    <a:solidFill>
                      <a:srgbClr val="000000"/>
                    </a:solidFill>
                    <a:latin typeface="Comic Sans MS" pitchFamily="66" charset="0"/>
                  </a:rPr>
                  <a:t> per </a:t>
                </a:r>
                <a:endParaRPr lang="en-GB" altLang="it-IT" dirty="0"/>
              </a:p>
            </p:txBody>
          </p:sp>
          <p:sp>
            <p:nvSpPr>
              <p:cNvPr id="15" name="Rectangle 15"/>
              <p:cNvSpPr>
                <a:spLocks noChangeArrowheads="1"/>
              </p:cNvSpPr>
              <p:nvPr/>
            </p:nvSpPr>
            <p:spPr bwMode="auto">
              <a:xfrm>
                <a:off x="3167" y="3411"/>
                <a:ext cx="1886"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700" b="1" dirty="0">
                    <a:solidFill>
                      <a:srgbClr val="000000"/>
                    </a:solidFill>
                    <a:latin typeface="Comic Sans MS" pitchFamily="66" charset="0"/>
                  </a:rPr>
                  <a:t>un </a:t>
                </a:r>
                <a:r>
                  <a:rPr lang="en-GB" altLang="it-IT" sz="1700" b="1" dirty="0" err="1">
                    <a:solidFill>
                      <a:srgbClr val="000000"/>
                    </a:solidFill>
                    <a:latin typeface="Comic Sans MS" pitchFamily="66" charset="0"/>
                  </a:rPr>
                  <a:t>nuovo</a:t>
                </a:r>
                <a:r>
                  <a:rPr lang="en-GB" altLang="it-IT" sz="1700" b="1" dirty="0">
                    <a:solidFill>
                      <a:srgbClr val="000000"/>
                    </a:solidFill>
                    <a:latin typeface="Comic Sans MS" pitchFamily="66" charset="0"/>
                  </a:rPr>
                  <a:t> </a:t>
                </a:r>
                <a:r>
                  <a:rPr lang="en-GB" altLang="it-IT" sz="1700" b="1" dirty="0" err="1">
                    <a:solidFill>
                      <a:srgbClr val="000000"/>
                    </a:solidFill>
                    <a:latin typeface="Comic Sans MS" pitchFamily="66" charset="0"/>
                  </a:rPr>
                  <a:t>curricolo</a:t>
                </a:r>
                <a:r>
                  <a:rPr lang="en-GB" altLang="it-IT" sz="1700" b="1" dirty="0">
                    <a:solidFill>
                      <a:srgbClr val="000000"/>
                    </a:solidFill>
                    <a:latin typeface="Comic Sans MS" pitchFamily="66" charset="0"/>
                  </a:rPr>
                  <a:t> di </a:t>
                </a:r>
                <a:endParaRPr lang="en-GB" altLang="it-IT" dirty="0"/>
              </a:p>
            </p:txBody>
          </p:sp>
          <p:sp>
            <p:nvSpPr>
              <p:cNvPr id="16" name="Rectangle 16"/>
              <p:cNvSpPr>
                <a:spLocks noChangeArrowheads="1"/>
              </p:cNvSpPr>
              <p:nvPr/>
            </p:nvSpPr>
            <p:spPr bwMode="auto">
              <a:xfrm>
                <a:off x="3793" y="3568"/>
                <a:ext cx="100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700" b="1" dirty="0" err="1">
                    <a:solidFill>
                      <a:srgbClr val="000000"/>
                    </a:solidFill>
                    <a:latin typeface="Comic Sans MS" pitchFamily="66" charset="0"/>
                  </a:rPr>
                  <a:t>matematica</a:t>
                </a:r>
                <a:endParaRPr lang="en-GB" altLang="it-IT" dirty="0"/>
              </a:p>
            </p:txBody>
          </p:sp>
          <p:sp>
            <p:nvSpPr>
              <p:cNvPr id="17" name="Rectangle 17"/>
              <p:cNvSpPr>
                <a:spLocks noChangeArrowheads="1"/>
              </p:cNvSpPr>
              <p:nvPr/>
            </p:nvSpPr>
            <p:spPr bwMode="auto">
              <a:xfrm>
                <a:off x="3635" y="3751"/>
                <a:ext cx="1401"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700" b="1">
                    <a:solidFill>
                      <a:srgbClr val="000000"/>
                    </a:solidFill>
                    <a:latin typeface="Comic Sans MS" pitchFamily="66" charset="0"/>
                  </a:rPr>
                  <a:t>Ciclo secondario</a:t>
                </a:r>
                <a:endParaRPr lang="en-GB" altLang="it-IT"/>
              </a:p>
            </p:txBody>
          </p:sp>
          <p:sp>
            <p:nvSpPr>
              <p:cNvPr id="18" name="Rectangle 18"/>
              <p:cNvSpPr>
                <a:spLocks noChangeArrowheads="1"/>
              </p:cNvSpPr>
              <p:nvPr/>
            </p:nvSpPr>
            <p:spPr bwMode="auto">
              <a:xfrm>
                <a:off x="2264" y="528"/>
                <a:ext cx="843" cy="3429"/>
              </a:xfrm>
              <a:prstGeom prst="rect">
                <a:avLst/>
              </a:prstGeom>
              <a:solidFill>
                <a:srgbClr val="73926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9" name="Rectangle 19"/>
              <p:cNvSpPr>
                <a:spLocks noChangeArrowheads="1"/>
              </p:cNvSpPr>
              <p:nvPr/>
            </p:nvSpPr>
            <p:spPr bwMode="auto">
              <a:xfrm>
                <a:off x="2264" y="709"/>
                <a:ext cx="845" cy="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20" name="Rectangle 20"/>
              <p:cNvSpPr>
                <a:spLocks noChangeArrowheads="1"/>
              </p:cNvSpPr>
              <p:nvPr/>
            </p:nvSpPr>
            <p:spPr bwMode="auto">
              <a:xfrm>
                <a:off x="2312" y="717"/>
                <a:ext cx="63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dirty="0" err="1">
                    <a:solidFill>
                      <a:srgbClr val="000000"/>
                    </a:solidFill>
                    <a:latin typeface="Comic Sans MS" pitchFamily="66" charset="0"/>
                  </a:rPr>
                  <a:t>Ministero</a:t>
                </a:r>
                <a:r>
                  <a:rPr lang="en-GB" altLang="it-IT" sz="1200" b="1" dirty="0">
                    <a:solidFill>
                      <a:srgbClr val="000000"/>
                    </a:solidFill>
                    <a:latin typeface="Comic Sans MS" pitchFamily="66" charset="0"/>
                  </a:rPr>
                  <a:t> </a:t>
                </a:r>
                <a:endParaRPr lang="en-GB" altLang="it-IT" dirty="0"/>
              </a:p>
            </p:txBody>
          </p:sp>
          <p:sp>
            <p:nvSpPr>
              <p:cNvPr id="21" name="Rectangle 21"/>
              <p:cNvSpPr>
                <a:spLocks noChangeArrowheads="1"/>
              </p:cNvSpPr>
              <p:nvPr/>
            </p:nvSpPr>
            <p:spPr bwMode="auto">
              <a:xfrm>
                <a:off x="2267" y="847"/>
                <a:ext cx="99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dirty="0" err="1">
                    <a:solidFill>
                      <a:srgbClr val="000000"/>
                    </a:solidFill>
                    <a:latin typeface="Comic Sans MS" pitchFamily="66" charset="0"/>
                  </a:rPr>
                  <a:t>dell’Istruzione</a:t>
                </a:r>
                <a:r>
                  <a:rPr lang="en-GB" altLang="it-IT" sz="1200" b="1" dirty="0">
                    <a:solidFill>
                      <a:srgbClr val="000000"/>
                    </a:solidFill>
                    <a:latin typeface="Comic Sans MS" pitchFamily="66" charset="0"/>
                  </a:rPr>
                  <a:t>, </a:t>
                </a:r>
                <a:endParaRPr lang="en-GB" altLang="it-IT" dirty="0"/>
              </a:p>
            </p:txBody>
          </p:sp>
          <p:sp>
            <p:nvSpPr>
              <p:cNvPr id="22" name="Rectangle 22"/>
              <p:cNvSpPr>
                <a:spLocks noChangeArrowheads="1"/>
              </p:cNvSpPr>
              <p:nvPr/>
            </p:nvSpPr>
            <p:spPr bwMode="auto">
              <a:xfrm>
                <a:off x="2293" y="955"/>
                <a:ext cx="92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dirty="0" err="1">
                    <a:solidFill>
                      <a:srgbClr val="000000"/>
                    </a:solidFill>
                    <a:latin typeface="Comic Sans MS" pitchFamily="66" charset="0"/>
                  </a:rPr>
                  <a:t>dell’Università</a:t>
                </a:r>
                <a:r>
                  <a:rPr lang="en-GB" altLang="it-IT" sz="1200" b="1" dirty="0">
                    <a:solidFill>
                      <a:srgbClr val="000000"/>
                    </a:solidFill>
                    <a:latin typeface="Comic Sans MS" pitchFamily="66" charset="0"/>
                  </a:rPr>
                  <a:t> </a:t>
                </a:r>
                <a:endParaRPr lang="en-GB" altLang="it-IT" dirty="0"/>
              </a:p>
            </p:txBody>
          </p:sp>
          <p:sp>
            <p:nvSpPr>
              <p:cNvPr id="23" name="Rectangle 23"/>
              <p:cNvSpPr>
                <a:spLocks noChangeArrowheads="1"/>
              </p:cNvSpPr>
              <p:nvPr/>
            </p:nvSpPr>
            <p:spPr bwMode="auto">
              <a:xfrm>
                <a:off x="2264" y="1074"/>
                <a:ext cx="92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dirty="0">
                    <a:solidFill>
                      <a:srgbClr val="000000"/>
                    </a:solidFill>
                    <a:latin typeface="Comic Sans MS" pitchFamily="66" charset="0"/>
                  </a:rPr>
                  <a:t>e </a:t>
                </a:r>
                <a:r>
                  <a:rPr lang="en-GB" altLang="it-IT" sz="1200" b="1" dirty="0" err="1">
                    <a:solidFill>
                      <a:srgbClr val="000000"/>
                    </a:solidFill>
                    <a:latin typeface="Comic Sans MS" pitchFamily="66" charset="0"/>
                  </a:rPr>
                  <a:t>della</a:t>
                </a:r>
                <a:r>
                  <a:rPr lang="en-GB" altLang="it-IT" sz="1200" b="1" dirty="0">
                    <a:solidFill>
                      <a:srgbClr val="000000"/>
                    </a:solidFill>
                    <a:latin typeface="Comic Sans MS" pitchFamily="66" charset="0"/>
                  </a:rPr>
                  <a:t> </a:t>
                </a:r>
                <a:r>
                  <a:rPr lang="en-GB" altLang="it-IT" sz="1200" b="1" dirty="0" err="1">
                    <a:solidFill>
                      <a:srgbClr val="000000"/>
                    </a:solidFill>
                    <a:latin typeface="Comic Sans MS" pitchFamily="66" charset="0"/>
                  </a:rPr>
                  <a:t>Ricerca</a:t>
                </a:r>
                <a:endParaRPr lang="en-GB" altLang="it-IT" dirty="0"/>
              </a:p>
            </p:txBody>
          </p:sp>
          <p:sp>
            <p:nvSpPr>
              <p:cNvPr id="24" name="Rectangle 24"/>
              <p:cNvSpPr>
                <a:spLocks noChangeArrowheads="1"/>
              </p:cNvSpPr>
              <p:nvPr/>
            </p:nvSpPr>
            <p:spPr bwMode="auto">
              <a:xfrm>
                <a:off x="2312" y="1430"/>
                <a:ext cx="63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Direzione </a:t>
                </a:r>
                <a:endParaRPr lang="en-GB" altLang="it-IT"/>
              </a:p>
            </p:txBody>
          </p:sp>
          <p:sp>
            <p:nvSpPr>
              <p:cNvPr id="25" name="Rectangle 25"/>
              <p:cNvSpPr>
                <a:spLocks noChangeArrowheads="1"/>
              </p:cNvSpPr>
              <p:nvPr/>
            </p:nvSpPr>
            <p:spPr bwMode="auto">
              <a:xfrm>
                <a:off x="2312" y="1549"/>
                <a:ext cx="6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Generale  </a:t>
                </a:r>
                <a:endParaRPr lang="en-GB" altLang="it-IT"/>
              </a:p>
            </p:txBody>
          </p:sp>
          <p:sp>
            <p:nvSpPr>
              <p:cNvPr id="26" name="Rectangle 26"/>
              <p:cNvSpPr>
                <a:spLocks noChangeArrowheads="1"/>
              </p:cNvSpPr>
              <p:nvPr/>
            </p:nvSpPr>
            <p:spPr bwMode="auto">
              <a:xfrm>
                <a:off x="2312" y="1668"/>
                <a:ext cx="80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dirty="0" err="1" smtClean="0">
                    <a:solidFill>
                      <a:srgbClr val="000000"/>
                    </a:solidFill>
                    <a:latin typeface="Comic Sans MS" pitchFamily="66" charset="0"/>
                  </a:rPr>
                  <a:t>Ordinamenti</a:t>
                </a:r>
                <a:r>
                  <a:rPr lang="en-GB" altLang="it-IT" sz="1200" b="1" dirty="0" smtClean="0">
                    <a:solidFill>
                      <a:srgbClr val="000000"/>
                    </a:solidFill>
                    <a:latin typeface="Comic Sans MS" pitchFamily="66" charset="0"/>
                  </a:rPr>
                  <a:t> </a:t>
                </a:r>
                <a:endParaRPr lang="en-GB" altLang="it-IT" dirty="0"/>
              </a:p>
            </p:txBody>
          </p:sp>
          <p:sp>
            <p:nvSpPr>
              <p:cNvPr id="27" name="Rectangle 27"/>
              <p:cNvSpPr>
                <a:spLocks noChangeArrowheads="1"/>
              </p:cNvSpPr>
              <p:nvPr/>
            </p:nvSpPr>
            <p:spPr bwMode="auto">
              <a:xfrm>
                <a:off x="2312" y="1786"/>
                <a:ext cx="58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dirty="0" err="1">
                    <a:solidFill>
                      <a:srgbClr val="000000"/>
                    </a:solidFill>
                    <a:latin typeface="Comic Sans MS" pitchFamily="66" charset="0"/>
                  </a:rPr>
                  <a:t>Scolastici</a:t>
                </a:r>
                <a:endParaRPr lang="en-GB" altLang="it-IT" dirty="0"/>
              </a:p>
            </p:txBody>
          </p:sp>
          <p:sp>
            <p:nvSpPr>
              <p:cNvPr id="28" name="Rectangle 28"/>
              <p:cNvSpPr>
                <a:spLocks noChangeArrowheads="1"/>
              </p:cNvSpPr>
              <p:nvPr/>
            </p:nvSpPr>
            <p:spPr bwMode="auto">
              <a:xfrm>
                <a:off x="2312" y="2143"/>
                <a:ext cx="46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Unione </a:t>
                </a:r>
                <a:endParaRPr lang="en-GB" altLang="it-IT"/>
              </a:p>
            </p:txBody>
          </p:sp>
          <p:sp>
            <p:nvSpPr>
              <p:cNvPr id="29" name="Rectangle 29"/>
              <p:cNvSpPr>
                <a:spLocks noChangeArrowheads="1"/>
              </p:cNvSpPr>
              <p:nvPr/>
            </p:nvSpPr>
            <p:spPr bwMode="auto">
              <a:xfrm>
                <a:off x="2312" y="2262"/>
                <a:ext cx="77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Matematica </a:t>
                </a:r>
                <a:endParaRPr lang="en-GB" altLang="it-IT"/>
              </a:p>
            </p:txBody>
          </p:sp>
          <p:sp>
            <p:nvSpPr>
              <p:cNvPr id="30" name="Rectangle 30"/>
              <p:cNvSpPr>
                <a:spLocks noChangeArrowheads="1"/>
              </p:cNvSpPr>
              <p:nvPr/>
            </p:nvSpPr>
            <p:spPr bwMode="auto">
              <a:xfrm>
                <a:off x="2312" y="2380"/>
                <a:ext cx="48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Italiana</a:t>
                </a:r>
                <a:endParaRPr lang="en-GB" altLang="it-IT"/>
              </a:p>
            </p:txBody>
          </p:sp>
          <p:sp>
            <p:nvSpPr>
              <p:cNvPr id="31" name="Rectangle 31"/>
              <p:cNvSpPr>
                <a:spLocks noChangeArrowheads="1"/>
              </p:cNvSpPr>
              <p:nvPr/>
            </p:nvSpPr>
            <p:spPr bwMode="auto">
              <a:xfrm>
                <a:off x="2312" y="2737"/>
                <a:ext cx="51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Società </a:t>
                </a:r>
                <a:endParaRPr lang="en-GB" altLang="it-IT"/>
              </a:p>
            </p:txBody>
          </p:sp>
          <p:sp>
            <p:nvSpPr>
              <p:cNvPr id="32" name="Rectangle 32"/>
              <p:cNvSpPr>
                <a:spLocks noChangeArrowheads="1"/>
              </p:cNvSpPr>
              <p:nvPr/>
            </p:nvSpPr>
            <p:spPr bwMode="auto">
              <a:xfrm>
                <a:off x="2312" y="2856"/>
                <a:ext cx="7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Italiana di </a:t>
                </a:r>
                <a:endParaRPr lang="en-GB" altLang="it-IT"/>
              </a:p>
            </p:txBody>
          </p:sp>
          <p:sp>
            <p:nvSpPr>
              <p:cNvPr id="33" name="Rectangle 33"/>
              <p:cNvSpPr>
                <a:spLocks noChangeArrowheads="1"/>
              </p:cNvSpPr>
              <p:nvPr/>
            </p:nvSpPr>
            <p:spPr bwMode="auto">
              <a:xfrm>
                <a:off x="2312" y="2974"/>
                <a:ext cx="61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Statistica</a:t>
                </a:r>
                <a:endParaRPr lang="en-GB" altLang="it-IT"/>
              </a:p>
            </p:txBody>
          </p:sp>
          <p:sp>
            <p:nvSpPr>
              <p:cNvPr id="34" name="Rectangle 34"/>
              <p:cNvSpPr>
                <a:spLocks noChangeArrowheads="1"/>
              </p:cNvSpPr>
              <p:nvPr/>
            </p:nvSpPr>
            <p:spPr bwMode="auto">
              <a:xfrm>
                <a:off x="2312" y="3331"/>
                <a:ext cx="36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Liceo </a:t>
                </a:r>
                <a:endParaRPr lang="en-GB" altLang="it-IT"/>
              </a:p>
            </p:txBody>
          </p:sp>
          <p:sp>
            <p:nvSpPr>
              <p:cNvPr id="35" name="Rectangle 35"/>
              <p:cNvSpPr>
                <a:spLocks noChangeArrowheads="1"/>
              </p:cNvSpPr>
              <p:nvPr/>
            </p:nvSpPr>
            <p:spPr bwMode="auto">
              <a:xfrm>
                <a:off x="2312" y="3450"/>
                <a:ext cx="718"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Scientifico </a:t>
                </a:r>
                <a:endParaRPr lang="en-GB" altLang="it-IT"/>
              </a:p>
            </p:txBody>
          </p:sp>
          <p:sp>
            <p:nvSpPr>
              <p:cNvPr id="36" name="Rectangle 36"/>
              <p:cNvSpPr>
                <a:spLocks noChangeArrowheads="1"/>
              </p:cNvSpPr>
              <p:nvPr/>
            </p:nvSpPr>
            <p:spPr bwMode="auto">
              <a:xfrm>
                <a:off x="2312" y="3568"/>
                <a:ext cx="91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Statale        </a:t>
                </a:r>
                <a:endParaRPr lang="en-GB" altLang="it-IT"/>
              </a:p>
            </p:txBody>
          </p:sp>
          <p:sp>
            <p:nvSpPr>
              <p:cNvPr id="37" name="Rectangle 37"/>
              <p:cNvSpPr>
                <a:spLocks noChangeArrowheads="1"/>
              </p:cNvSpPr>
              <p:nvPr/>
            </p:nvSpPr>
            <p:spPr bwMode="auto">
              <a:xfrm>
                <a:off x="2312" y="3687"/>
                <a:ext cx="26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“A. </a:t>
                </a:r>
                <a:endParaRPr lang="en-GB" altLang="it-IT"/>
              </a:p>
            </p:txBody>
          </p:sp>
          <p:sp>
            <p:nvSpPr>
              <p:cNvPr id="38" name="Rectangle 38"/>
              <p:cNvSpPr>
                <a:spLocks noChangeArrowheads="1"/>
              </p:cNvSpPr>
              <p:nvPr/>
            </p:nvSpPr>
            <p:spPr bwMode="auto">
              <a:xfrm>
                <a:off x="2513" y="3687"/>
                <a:ext cx="56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Vallisneri</a:t>
                </a:r>
                <a:endParaRPr lang="en-GB" altLang="it-IT"/>
              </a:p>
            </p:txBody>
          </p:sp>
          <p:sp>
            <p:nvSpPr>
              <p:cNvPr id="39" name="Rectangle 39"/>
              <p:cNvSpPr>
                <a:spLocks noChangeArrowheads="1"/>
              </p:cNvSpPr>
              <p:nvPr/>
            </p:nvSpPr>
            <p:spPr bwMode="auto">
              <a:xfrm>
                <a:off x="2949" y="3687"/>
                <a:ext cx="113"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 </a:t>
                </a:r>
                <a:endParaRPr lang="en-GB" altLang="it-IT"/>
              </a:p>
            </p:txBody>
          </p:sp>
          <p:sp>
            <p:nvSpPr>
              <p:cNvPr id="40" name="Rectangle 40"/>
              <p:cNvSpPr>
                <a:spLocks noChangeArrowheads="1"/>
              </p:cNvSpPr>
              <p:nvPr/>
            </p:nvSpPr>
            <p:spPr bwMode="auto">
              <a:xfrm>
                <a:off x="2312" y="3806"/>
                <a:ext cx="340"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200" b="1">
                    <a:solidFill>
                      <a:srgbClr val="000000"/>
                    </a:solidFill>
                    <a:latin typeface="Comic Sans MS" pitchFamily="66" charset="0"/>
                  </a:rPr>
                  <a:t>Lucca</a:t>
                </a:r>
                <a:endParaRPr lang="en-GB" altLang="it-IT"/>
              </a:p>
            </p:txBody>
          </p:sp>
        </p:grpSp>
        <p:sp>
          <p:nvSpPr>
            <p:cNvPr id="5" name="Rectangle 41"/>
            <p:cNvSpPr>
              <a:spLocks noChangeArrowheads="1"/>
            </p:cNvSpPr>
            <p:nvPr/>
          </p:nvSpPr>
          <p:spPr bwMode="auto">
            <a:xfrm>
              <a:off x="3462" y="1912"/>
              <a:ext cx="1047" cy="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6" name="Rectangle 42"/>
            <p:cNvSpPr>
              <a:spLocks noChangeArrowheads="1"/>
            </p:cNvSpPr>
            <p:nvPr/>
          </p:nvSpPr>
          <p:spPr bwMode="auto">
            <a:xfrm>
              <a:off x="3424" y="1856"/>
              <a:ext cx="108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7" name="Rectangle 43"/>
            <p:cNvSpPr>
              <a:spLocks noChangeArrowheads="1"/>
            </p:cNvSpPr>
            <p:nvPr/>
          </p:nvSpPr>
          <p:spPr bwMode="auto">
            <a:xfrm>
              <a:off x="3263" y="1866"/>
              <a:ext cx="1317"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ltLang="it-IT" sz="1700" dirty="0" err="1">
                  <a:solidFill>
                    <a:srgbClr val="000000"/>
                  </a:solidFill>
                  <a:latin typeface="Impact" pitchFamily="34" charset="0"/>
                </a:rPr>
                <a:t>matematica</a:t>
              </a:r>
              <a:r>
                <a:rPr lang="en-GB" altLang="it-IT" sz="1700" dirty="0">
                  <a:solidFill>
                    <a:srgbClr val="000000"/>
                  </a:solidFill>
                  <a:latin typeface="Impact" pitchFamily="34" charset="0"/>
                </a:rPr>
                <a:t> 2003</a:t>
              </a:r>
              <a:endParaRPr lang="en-GB" altLang="it-IT" dirty="0"/>
            </a:p>
          </p:txBody>
        </p:sp>
      </p:grpSp>
    </p:spTree>
    <p:extLst>
      <p:ext uri="{BB962C8B-B14F-4D97-AF65-F5344CB8AC3E}">
        <p14:creationId xmlns:p14="http://schemas.microsoft.com/office/powerpoint/2010/main" val="8567183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288777" y="1"/>
            <a:ext cx="8855222" cy="2677656"/>
          </a:xfrm>
          <a:prstGeom prst="rect">
            <a:avLst/>
          </a:prstGeom>
          <a:solidFill>
            <a:srgbClr val="002060"/>
          </a:solidFill>
          <a:ln>
            <a:noFill/>
          </a:ln>
          <a:extLst/>
        </p:spPr>
        <p:txBody>
          <a:bodyPr wrap="square">
            <a:spAutoFit/>
          </a:bodyPr>
          <a:lstStyle/>
          <a:p>
            <a:r>
              <a:rPr lang="it-IT" altLang="it-IT"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2. Compito dell’azione didattica è quello di favorire il passaggio da forme di conoscenza tacite, a forme consapevoli, mediante attività di riflessione sulle esperienze individuali e collettive.</a:t>
            </a:r>
          </a:p>
          <a:p>
            <a:r>
              <a:rPr lang="it-IT" altLang="it-IT"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È quello di far comprendere il ruolo e la funzione del sapere </a:t>
            </a:r>
            <a:r>
              <a:rPr lang="it-IT" altLang="it-IT" sz="2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teorico («pensiero critico» …) </a:t>
            </a:r>
            <a:endParaRPr lang="it-IT" altLang="it-IT"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pic>
        <p:nvPicPr>
          <p:cNvPr id="3" name="Picture 7" descr="http://t2.gstatic.com/images?q=tbn:9AiCWB7PxPKtbM:http://icanhascheezburger.wordpress.com/files/2007/07/mous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3" y="3717032"/>
            <a:ext cx="3948939" cy="29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http://www.ausl-cesena.emr.it/Portals/0/Servizi/DSP/psal/ricordi_di_scuol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5" y="3621023"/>
            <a:ext cx="3300843" cy="30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642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a:spLocks noChangeArrowheads="1"/>
          </p:cNvSpPr>
          <p:nvPr/>
        </p:nvSpPr>
        <p:spPr bwMode="auto">
          <a:xfrm>
            <a:off x="7263" y="285749"/>
            <a:ext cx="5544615" cy="1815882"/>
          </a:xfrm>
          <a:prstGeom prst="rect">
            <a:avLst/>
          </a:prstGeom>
          <a:solidFill>
            <a:srgbClr val="002060"/>
          </a:solidFill>
          <a:ln>
            <a:noFill/>
          </a:ln>
          <a:extLst/>
        </p:spPr>
        <p:txBody>
          <a:bodyPr wrap="square">
            <a:spAutoFit/>
          </a:bodyPr>
          <a:lstStyle/>
          <a:p>
            <a:r>
              <a:rPr lang="it-IT" altLang="it-IT"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3. La scuola non può più </a:t>
            </a:r>
          </a:p>
          <a:p>
            <a:r>
              <a:rPr lang="it-IT" altLang="it-IT"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permettersi di essere selettiva:</a:t>
            </a:r>
          </a:p>
          <a:p>
            <a:endParaRPr lang="it-IT" altLang="it-IT" sz="28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a:p>
            <a:r>
              <a:rPr lang="it-IT" altLang="it-IT"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No alla selezione esplicita</a:t>
            </a:r>
          </a:p>
        </p:txBody>
      </p:sp>
      <p:pic>
        <p:nvPicPr>
          <p:cNvPr id="3" name="Picture 5" descr="http://4.bp.blogspot.com/_akj2ZOMC41Y/SbTSgjpfUgI/AAAAAAAAADI/cGu8Im1fKxM/s400/au+coin+di+doisnea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4637"/>
            <a:ext cx="3810000" cy="3143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4"/>
          <p:cNvSpPr txBox="1">
            <a:spLocks noChangeArrowheads="1"/>
          </p:cNvSpPr>
          <p:nvPr/>
        </p:nvSpPr>
        <p:spPr bwMode="auto">
          <a:xfrm>
            <a:off x="4071938" y="4429127"/>
            <a:ext cx="4892550" cy="800219"/>
          </a:xfrm>
          <a:prstGeom prst="rect">
            <a:avLst/>
          </a:prstGeom>
          <a:solidFill>
            <a:srgbClr val="002060"/>
          </a:solidFill>
          <a:ln>
            <a:noFill/>
          </a:ln>
          <a:extLst/>
        </p:spPr>
        <p:txBody>
          <a:bodyPr wrap="square">
            <a:spAutoFit/>
          </a:bodyPr>
          <a:lstStyle/>
          <a:p>
            <a:r>
              <a:rPr lang="it-IT" altLang="it-IT" sz="2800" dirty="0">
                <a:latin typeface="Arial" pitchFamily="34" charset="0"/>
                <a:cs typeface="Arial" pitchFamily="34" charset="0"/>
              </a:rPr>
              <a:t> </a:t>
            </a:r>
            <a:r>
              <a:rPr lang="it-IT" altLang="it-IT" sz="2800" b="1" dirty="0">
                <a:solidFill>
                  <a:srgbClr val="FFFF00"/>
                </a:solidFill>
                <a:effectLst>
                  <a:outerShdw blurRad="38100" dist="38100" dir="2700000" algn="tl">
                    <a:srgbClr val="000000">
                      <a:alpha val="43137"/>
                    </a:srgbClr>
                  </a:outerShdw>
                </a:effectLst>
                <a:latin typeface="Arial" pitchFamily="34" charset="0"/>
                <a:cs typeface="Arial" pitchFamily="34" charset="0"/>
              </a:rPr>
              <a:t>No alla selezione nascosta</a:t>
            </a:r>
          </a:p>
          <a:p>
            <a:endParaRPr lang="it-IT" altLang="it-IT" dirty="0"/>
          </a:p>
        </p:txBody>
      </p:sp>
      <p:pic>
        <p:nvPicPr>
          <p:cNvPr id="5" name="Picture 7" descr="http://www.didierbeck.com/pics/200504/noproble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2784309"/>
            <a:ext cx="2592288" cy="400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7372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429129" y="2"/>
            <a:ext cx="4714875" cy="4031873"/>
          </a:xfrm>
          <a:prstGeom prst="rect">
            <a:avLst/>
          </a:prstGeom>
          <a:solidFill>
            <a:srgbClr val="002060"/>
          </a:solidFill>
        </p:spPr>
        <p:txBody>
          <a:bodyPr>
            <a:spAutoFit/>
          </a:bodyPr>
          <a:lstStyle/>
          <a:p>
            <a:pPr>
              <a:defRPr/>
            </a:pPr>
            <a:r>
              <a:rPr lang="it-IT" sz="3200" b="1" dirty="0">
                <a:solidFill>
                  <a:srgbClr val="FFFF00"/>
                </a:solidFill>
                <a:effectLst>
                  <a:outerShdw blurRad="38100" dist="38100" dir="2700000" algn="tl">
                    <a:srgbClr val="000000">
                      <a:alpha val="43137"/>
                    </a:srgbClr>
                  </a:outerShdw>
                </a:effectLst>
                <a:latin typeface="+mn-lt"/>
              </a:rPr>
              <a:t>4.</a:t>
            </a:r>
          </a:p>
          <a:p>
            <a:pPr>
              <a:defRPr/>
            </a:pPr>
            <a:r>
              <a:rPr lang="it-IT" sz="3200" b="1" dirty="0">
                <a:solidFill>
                  <a:srgbClr val="FFFF00"/>
                </a:solidFill>
                <a:effectLst>
                  <a:outerShdw blurRad="38100" dist="38100" dir="2700000" algn="tl">
                    <a:srgbClr val="000000">
                      <a:alpha val="43137"/>
                    </a:srgbClr>
                  </a:outerShdw>
                </a:effectLst>
                <a:latin typeface="+mn-lt"/>
              </a:rPr>
              <a:t>Per svolgere oggi la professione docente è necessario, insieme a un costante e moderato esercizio critico della ragione, un …meditato  ottimismo della volontà</a:t>
            </a:r>
          </a:p>
        </p:txBody>
      </p:sp>
      <p:pic>
        <p:nvPicPr>
          <p:cNvPr id="3" name="Picture 4" descr="http://www.psychologytoday.com/files/u109/einstein-albert-do-not-worry-9900884_1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 y="932724"/>
            <a:ext cx="4429125"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1940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731520" y="598522"/>
            <a:ext cx="8208085" cy="523220"/>
          </a:xfrm>
          <a:prstGeom prst="rect">
            <a:avLst/>
          </a:prstGeom>
          <a:solidFill>
            <a:srgbClr val="FF0000"/>
          </a:solidFill>
        </p:spPr>
        <p:txBody>
          <a:bodyPr wrap="square" rtlCol="0">
            <a:spAutoFit/>
          </a:bodyPr>
          <a:lstStyle/>
          <a:p>
            <a:r>
              <a:rPr lang="it-IT"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problema è l’addestramento </a:t>
            </a:r>
            <a:r>
              <a:rPr lang="it-IT" sz="2800" b="1" i="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imposto</a:t>
            </a:r>
            <a:endPar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sellaDiTesto 3"/>
          <p:cNvSpPr txBox="1"/>
          <p:nvPr/>
        </p:nvSpPr>
        <p:spPr>
          <a:xfrm>
            <a:off x="172125" y="2678653"/>
            <a:ext cx="8767481" cy="1815882"/>
          </a:xfrm>
          <a:prstGeom prst="rect">
            <a:avLst/>
          </a:prstGeom>
          <a:solidFill>
            <a:srgbClr val="002060"/>
          </a:solidFill>
        </p:spPr>
        <p:txBody>
          <a:bodyPr wrap="square" rtlCol="0">
            <a:spAutoFit/>
          </a:bodyPr>
          <a:lstStyle/>
          <a:p>
            <a:r>
              <a:rPr lang="it-IT" sz="28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l’attività di addestramento non è realizzata con la consapevolezza della sua finalità non solo è inutile, ma controproducente e gioca contro la crescita formativa</a:t>
            </a:r>
            <a:endParaRPr lang="it-IT"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941998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00610" y="5137"/>
            <a:ext cx="3291178" cy="4801314"/>
          </a:xfrm>
          <a:prstGeom prst="rect">
            <a:avLst/>
          </a:prstGeom>
          <a:solidFill>
            <a:srgbClr val="002060"/>
          </a:solidFill>
          <a:ln w="9525" cmpd="sng">
            <a:solidFill>
              <a:schemeClr val="tx1"/>
            </a:solidFill>
          </a:ln>
        </p:spPr>
        <p:txBody>
          <a:bodyPr wrap="square" rtlCol="0">
            <a:spAutoFit/>
          </a:bodyPr>
          <a:lstStyle/>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C'è chi educa</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guidando gli altri come cavalli passo per passo;</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forse c'è chi si sente soddisfatto</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quando è così guidato.</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C'è chi educa senza</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nascondere l'assurdo ch'è nel mondo,</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aperto a ogni sviluppo ma tentando di essere franco all'altro come a sé,</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sognando gli altri come ora non sono:</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spcAft>
                <a:spcPts val="0"/>
              </a:spcAft>
            </a:pPr>
            <a:r>
              <a:rPr lang="it-IT" b="1" i="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ciascuno cresce solo se sognato.</a:t>
            </a:r>
            <a:endPar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p>
            <a:pPr algn="just">
              <a:spcAft>
                <a:spcPts val="0"/>
              </a:spcAft>
            </a:pPr>
            <a:r>
              <a:rPr lang="it-IT" b="1" dirty="0">
                <a:solidFill>
                  <a:srgbClr val="FFFF00"/>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Danilo Dolci</a:t>
            </a:r>
          </a:p>
        </p:txBody>
      </p:sp>
      <p:sp>
        <p:nvSpPr>
          <p:cNvPr id="3" name="CasellaDiTesto 2"/>
          <p:cNvSpPr txBox="1"/>
          <p:nvPr/>
        </p:nvSpPr>
        <p:spPr>
          <a:xfrm>
            <a:off x="4380864" y="10203"/>
            <a:ext cx="3503507" cy="5078313"/>
          </a:xfrm>
          <a:prstGeom prst="rect">
            <a:avLst/>
          </a:prstGeom>
          <a:solidFill>
            <a:srgbClr val="FF0000"/>
          </a:solidFill>
          <a:ln w="9525">
            <a:solidFill>
              <a:srgbClr val="FF0000"/>
            </a:solidFill>
          </a:ln>
        </p:spPr>
        <p:txBody>
          <a:bodyPr wrap="square" rtlCol="0">
            <a:spAutoFit/>
          </a:bodyPr>
          <a:lstStyle/>
          <a:p>
            <a:r>
              <a:rPr lang="it-IT"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Posso credere una cosa senza capirla: è tutta questione di addestramento! Questa frase… mi torna sempre in mente, come una sensazione paurosa di sconforto, perché mi sembra esprima integralmente la fondamentale e chissà quanto eliminabile stortura che sta effettivamente, anche se non dichiaratamente, alla base di tutta l’imperversante concezione della didattica tradizionale: abituare a imparare e credere senza capire</a:t>
            </a:r>
            <a:endParaRPr lang="it-IT"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it-IT"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Bruno de Finetti</a:t>
            </a:r>
            <a:endParaRPr lang="it-IT"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489"/>
            <a:ext cx="1100610" cy="2252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2094" y="10203"/>
            <a:ext cx="1325788" cy="214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3870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egnaposto numero diapositiva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9pPr>
          </a:lstStyle>
          <a:p>
            <a:pPr eaLnBrk="1" hangingPunct="1"/>
            <a:fld id="{9DF9363E-B932-4B5E-B3AF-759C09689020}" type="slidenum">
              <a:rPr lang="it-IT" altLang="it-IT" smtClean="0">
                <a:solidFill>
                  <a:srgbClr val="898989"/>
                </a:solidFill>
              </a:rPr>
              <a:pPr eaLnBrk="1" hangingPunct="1"/>
              <a:t>48</a:t>
            </a:fld>
            <a:endParaRPr lang="it-IT" altLang="it-IT" smtClean="0">
              <a:solidFill>
                <a:srgbClr val="898989"/>
              </a:solidFill>
            </a:endParaRP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375" y="4845685"/>
            <a:ext cx="2638425" cy="161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764" y="185570"/>
            <a:ext cx="5418884" cy="35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710423" y="3773246"/>
            <a:ext cx="4432150" cy="954107"/>
          </a:xfrm>
          <a:prstGeom prst="rect">
            <a:avLst/>
          </a:prstGeom>
          <a:noFill/>
        </p:spPr>
        <p:txBody>
          <a:bodyPr wrap="square" rtlCol="0">
            <a:spAutoFit/>
          </a:bodyPr>
          <a:lstStyle/>
          <a:p>
            <a:r>
              <a:rPr lang="it-IT" sz="2800" dirty="0" smtClean="0">
                <a:hlinkClick r:id="rId4"/>
              </a:rPr>
              <a:t>www.matematica.it/paola</a:t>
            </a:r>
            <a:endParaRPr lang="it-IT" sz="2800" dirty="0" smtClean="0"/>
          </a:p>
          <a:p>
            <a:r>
              <a:rPr lang="it-IT" sz="2800" dirty="0"/>
              <a:t>d</a:t>
            </a:r>
            <a:r>
              <a:rPr lang="it-IT" sz="2800" dirty="0" smtClean="0"/>
              <a:t>omingo.paola@tin.it</a:t>
            </a:r>
            <a:endParaRPr lang="it-IT" sz="2800" dirty="0"/>
          </a:p>
        </p:txBody>
      </p:sp>
    </p:spTree>
    <p:extLst>
      <p:ext uri="{BB962C8B-B14F-4D97-AF65-F5344CB8AC3E}">
        <p14:creationId xmlns:p14="http://schemas.microsoft.com/office/powerpoint/2010/main" val="2760894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AC2CBA3-426F-4834-9A7C-030C0F5C43DD}" type="slidenum">
              <a:rPr lang="it-IT" smtClean="0"/>
              <a:pPr>
                <a:defRPr/>
              </a:pPr>
              <a:t>5</a:t>
            </a:fld>
            <a:endParaRPr lang="it-IT" dirty="0"/>
          </a:p>
        </p:txBody>
      </p:sp>
      <p:sp>
        <p:nvSpPr>
          <p:cNvPr id="8196" name="CasellaDiTesto 5"/>
          <p:cNvSpPr txBox="1">
            <a:spLocks noChangeArrowheads="1"/>
          </p:cNvSpPr>
          <p:nvPr/>
        </p:nvSpPr>
        <p:spPr bwMode="auto">
          <a:xfrm>
            <a:off x="-14620" y="-27384"/>
            <a:ext cx="9144000" cy="1077218"/>
          </a:xfrm>
          <a:prstGeom prst="rect">
            <a:avLst/>
          </a:prstGeom>
          <a:solidFill>
            <a:srgbClr val="00206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smtClean="0">
                <a:solidFill>
                  <a:srgbClr val="FFFF00"/>
                </a:solidFill>
                <a:effectLst>
                  <a:outerShdw blurRad="38100" dist="38100" dir="2700000" algn="tl">
                    <a:srgbClr val="000000">
                      <a:alpha val="43137"/>
                    </a:srgbClr>
                  </a:outerShdw>
                </a:effectLst>
                <a:latin typeface="Arial" charset="0"/>
              </a:rPr>
              <a:t>Effettuare trattamenti in un registro di rappresentazione</a:t>
            </a:r>
            <a:endParaRPr lang="it-IT" altLang="it-IT" b="1" dirty="0">
              <a:solidFill>
                <a:srgbClr val="FFFF00"/>
              </a:solidFill>
              <a:effectLst>
                <a:outerShdw blurRad="38100" dist="38100" dir="2700000" algn="tl">
                  <a:srgbClr val="000000">
                    <a:alpha val="43137"/>
                  </a:srgbClr>
                </a:outerShdw>
              </a:effectLst>
              <a:latin typeface="Arial" charset="0"/>
            </a:endParaRPr>
          </a:p>
        </p:txBody>
      </p:sp>
      <p:sp>
        <p:nvSpPr>
          <p:cNvPr id="5" name="CasellaDiTesto 5"/>
          <p:cNvSpPr txBox="1">
            <a:spLocks noChangeArrowheads="1"/>
          </p:cNvSpPr>
          <p:nvPr/>
        </p:nvSpPr>
        <p:spPr bwMode="auto">
          <a:xfrm>
            <a:off x="0" y="1268760"/>
            <a:ext cx="9144000" cy="1077218"/>
          </a:xfrm>
          <a:prstGeom prst="rect">
            <a:avLst/>
          </a:prstGeom>
          <a:solidFill>
            <a:srgbClr val="00206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smtClean="0">
                <a:solidFill>
                  <a:srgbClr val="FFFF00"/>
                </a:solidFill>
                <a:effectLst>
                  <a:outerShdw blurRad="38100" dist="38100" dir="2700000" algn="tl">
                    <a:srgbClr val="000000">
                      <a:alpha val="43137"/>
                    </a:srgbClr>
                  </a:outerShdw>
                </a:effectLst>
                <a:latin typeface="Arial" charset="0"/>
              </a:rPr>
              <a:t>Effettuare conversioni tra registri di rappresentazione</a:t>
            </a:r>
            <a:endParaRPr lang="it-IT" altLang="it-IT" b="1" dirty="0">
              <a:solidFill>
                <a:srgbClr val="FFFF00"/>
              </a:solidFill>
              <a:effectLst>
                <a:outerShdw blurRad="38100" dist="38100" dir="2700000" algn="tl">
                  <a:srgbClr val="000000">
                    <a:alpha val="43137"/>
                  </a:srgbClr>
                </a:outerShdw>
              </a:effectLst>
              <a:latin typeface="Arial" charset="0"/>
            </a:endParaRPr>
          </a:p>
        </p:txBody>
      </p:sp>
      <p:sp>
        <p:nvSpPr>
          <p:cNvPr id="7" name="CasellaDiTesto 6"/>
          <p:cNvSpPr txBox="1">
            <a:spLocks noChangeArrowheads="1"/>
          </p:cNvSpPr>
          <p:nvPr/>
        </p:nvSpPr>
        <p:spPr bwMode="auto">
          <a:xfrm>
            <a:off x="0" y="2564904"/>
            <a:ext cx="9180512" cy="584775"/>
          </a:xfrm>
          <a:prstGeom prst="rect">
            <a:avLst/>
          </a:prstGeom>
          <a:solidFill>
            <a:srgbClr val="00206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smtClean="0">
                <a:solidFill>
                  <a:srgbClr val="FFFF00"/>
                </a:solidFill>
                <a:effectLst>
                  <a:outerShdw blurRad="38100" dist="38100" dir="2700000" algn="tl">
                    <a:srgbClr val="000000">
                      <a:alpha val="43137"/>
                    </a:srgbClr>
                  </a:outerShdw>
                </a:effectLst>
                <a:latin typeface="Arial" charset="0"/>
              </a:rPr>
              <a:t>Congetturare, argomentare, dimostrare</a:t>
            </a:r>
            <a:endParaRPr lang="it-IT" altLang="it-IT" b="1" dirty="0">
              <a:solidFill>
                <a:srgbClr val="FFFF00"/>
              </a:solidFill>
              <a:effectLst>
                <a:outerShdw blurRad="38100" dist="38100" dir="2700000" algn="tl">
                  <a:srgbClr val="000000">
                    <a:alpha val="43137"/>
                  </a:srgbClr>
                </a:outerShdw>
              </a:effectLst>
              <a:latin typeface="Arial" charset="0"/>
            </a:endParaRPr>
          </a:p>
        </p:txBody>
      </p:sp>
      <p:sp>
        <p:nvSpPr>
          <p:cNvPr id="8" name="CasellaDiTesto 7"/>
          <p:cNvSpPr txBox="1">
            <a:spLocks noChangeArrowheads="1"/>
          </p:cNvSpPr>
          <p:nvPr/>
        </p:nvSpPr>
        <p:spPr bwMode="auto">
          <a:xfrm>
            <a:off x="0" y="3356992"/>
            <a:ext cx="9144000" cy="861774"/>
          </a:xfrm>
          <a:prstGeom prst="rect">
            <a:avLst/>
          </a:prstGeom>
          <a:solidFill>
            <a:srgbClr val="00206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smtClean="0">
                <a:solidFill>
                  <a:srgbClr val="FFFF00"/>
                </a:solidFill>
                <a:effectLst>
                  <a:outerShdw blurRad="38100" dist="38100" dir="2700000" algn="tl">
                    <a:srgbClr val="000000">
                      <a:alpha val="43137"/>
                    </a:srgbClr>
                  </a:outerShdw>
                </a:effectLst>
                <a:latin typeface="Arial" charset="0"/>
              </a:rPr>
              <a:t>Risolvere problemi, modellizzare</a:t>
            </a:r>
            <a:endParaRPr lang="it-IT" altLang="it-IT" b="1" dirty="0">
              <a:solidFill>
                <a:srgbClr val="FFFF00"/>
              </a:solidFill>
              <a:effectLst>
                <a:outerShdw blurRad="38100" dist="38100" dir="2700000" algn="tl">
                  <a:srgbClr val="000000">
                    <a:alpha val="43137"/>
                  </a:srgbClr>
                </a:outerShdw>
              </a:effectLst>
              <a:latin typeface="Arial" charset="0"/>
            </a:endParaRPr>
          </a:p>
          <a:p>
            <a:pPr eaLnBrk="1" hangingPunct="1">
              <a:spcBef>
                <a:spcPct val="0"/>
              </a:spcBef>
              <a:buFontTx/>
              <a:buNone/>
            </a:pPr>
            <a:endParaRPr lang="it-IT" altLang="it-IT" sz="1800" dirty="0">
              <a:solidFill>
                <a:schemeClr val="bg1"/>
              </a:solidFill>
              <a:effectLst>
                <a:outerShdw blurRad="38100" dist="38100" dir="2700000" algn="tl">
                  <a:srgbClr val="000000">
                    <a:alpha val="43137"/>
                  </a:srgbClr>
                </a:outerShdw>
              </a:effectLst>
              <a:latin typeface="Arial" charset="0"/>
            </a:endParaRPr>
          </a:p>
        </p:txBody>
      </p:sp>
      <p:sp>
        <p:nvSpPr>
          <p:cNvPr id="9" name="CasellaDiTesto 8"/>
          <p:cNvSpPr txBox="1">
            <a:spLocks noChangeArrowheads="1"/>
          </p:cNvSpPr>
          <p:nvPr/>
        </p:nvSpPr>
        <p:spPr bwMode="auto">
          <a:xfrm>
            <a:off x="-1729" y="6144642"/>
            <a:ext cx="9144000" cy="584775"/>
          </a:xfrm>
          <a:prstGeom prst="rect">
            <a:avLst/>
          </a:prstGeom>
          <a:solidFill>
            <a:srgbClr val="00206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smtClean="0">
                <a:solidFill>
                  <a:srgbClr val="FFFF00"/>
                </a:solidFill>
                <a:effectLst>
                  <a:outerShdw blurRad="38100" dist="38100" dir="2700000" algn="tl">
                    <a:srgbClr val="000000">
                      <a:alpha val="43137"/>
                    </a:srgbClr>
                  </a:outerShdw>
                </a:effectLst>
                <a:latin typeface="Arial" charset="0"/>
              </a:rPr>
              <a:t>Calcolare, misurare, approssimare</a:t>
            </a:r>
            <a:endParaRPr lang="it-IT" altLang="it-IT" sz="1800" dirty="0">
              <a:solidFill>
                <a:schemeClr val="bg1"/>
              </a:solidFill>
              <a:effectLst>
                <a:outerShdw blurRad="38100" dist="38100" dir="2700000" algn="tl">
                  <a:srgbClr val="000000">
                    <a:alpha val="43137"/>
                  </a:srgbClr>
                </a:outerShdw>
              </a:effectLst>
              <a:latin typeface="Arial" charset="0"/>
            </a:endParaRPr>
          </a:p>
        </p:txBody>
      </p:sp>
      <p:sp>
        <p:nvSpPr>
          <p:cNvPr id="10" name="CasellaDiTesto 9"/>
          <p:cNvSpPr txBox="1">
            <a:spLocks noChangeArrowheads="1"/>
          </p:cNvSpPr>
          <p:nvPr/>
        </p:nvSpPr>
        <p:spPr bwMode="auto">
          <a:xfrm>
            <a:off x="-8903" y="4509120"/>
            <a:ext cx="9144000" cy="584775"/>
          </a:xfrm>
          <a:prstGeom prst="rect">
            <a:avLst/>
          </a:prstGeom>
          <a:solidFill>
            <a:srgbClr val="002060"/>
          </a:solid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it-IT" altLang="it-IT" b="1" dirty="0" smtClean="0">
                <a:solidFill>
                  <a:srgbClr val="FFFF00"/>
                </a:solidFill>
                <a:effectLst>
                  <a:outerShdw blurRad="38100" dist="38100" dir="2700000" algn="tl">
                    <a:srgbClr val="000000">
                      <a:alpha val="43137"/>
                    </a:srgbClr>
                  </a:outerShdw>
                </a:effectLst>
                <a:latin typeface="Arial" charset="0"/>
              </a:rPr>
              <a:t>Prendere decisioni in condizioni di incertezza</a:t>
            </a:r>
            <a:endParaRPr lang="it-IT" altLang="it-IT" sz="1800" dirty="0">
              <a:solidFill>
                <a:schemeClr val="bg1"/>
              </a:solidFill>
              <a:effectLst>
                <a:outerShdw blurRad="38100" dist="38100" dir="2700000" algn="tl">
                  <a:srgbClr val="000000">
                    <a:alpha val="43137"/>
                  </a:srgbClr>
                </a:outerShdw>
              </a:effectLst>
              <a:latin typeface="Arial" charset="0"/>
            </a:endParaRPr>
          </a:p>
        </p:txBody>
      </p:sp>
      <p:pic>
        <p:nvPicPr>
          <p:cNvPr id="8806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5124430"/>
            <a:ext cx="1833967" cy="171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33886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80">
                                          <p:stCondLst>
                                            <p:cond delay="0"/>
                                          </p:stCondLst>
                                        </p:cTn>
                                        <p:tgtEl>
                                          <p:spTgt spid="8196"/>
                                        </p:tgtEl>
                                      </p:cBhvr>
                                    </p:animEffect>
                                    <p:anim calcmode="lin" valueType="num">
                                      <p:cBhvr>
                                        <p:cTn id="8"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13" dur="26">
                                          <p:stCondLst>
                                            <p:cond delay="650"/>
                                          </p:stCondLst>
                                        </p:cTn>
                                        <p:tgtEl>
                                          <p:spTgt spid="8196"/>
                                        </p:tgtEl>
                                      </p:cBhvr>
                                      <p:to x="100000" y="60000"/>
                                    </p:animScale>
                                    <p:animScale>
                                      <p:cBhvr>
                                        <p:cTn id="14" dur="166" decel="50000">
                                          <p:stCondLst>
                                            <p:cond delay="676"/>
                                          </p:stCondLst>
                                        </p:cTn>
                                        <p:tgtEl>
                                          <p:spTgt spid="8196"/>
                                        </p:tgtEl>
                                      </p:cBhvr>
                                      <p:to x="100000" y="100000"/>
                                    </p:animScale>
                                    <p:animScale>
                                      <p:cBhvr>
                                        <p:cTn id="15" dur="26">
                                          <p:stCondLst>
                                            <p:cond delay="1312"/>
                                          </p:stCondLst>
                                        </p:cTn>
                                        <p:tgtEl>
                                          <p:spTgt spid="8196"/>
                                        </p:tgtEl>
                                      </p:cBhvr>
                                      <p:to x="100000" y="80000"/>
                                    </p:animScale>
                                    <p:animScale>
                                      <p:cBhvr>
                                        <p:cTn id="16" dur="166" decel="50000">
                                          <p:stCondLst>
                                            <p:cond delay="1338"/>
                                          </p:stCondLst>
                                        </p:cTn>
                                        <p:tgtEl>
                                          <p:spTgt spid="8196"/>
                                        </p:tgtEl>
                                      </p:cBhvr>
                                      <p:to x="100000" y="100000"/>
                                    </p:animScale>
                                    <p:animScale>
                                      <p:cBhvr>
                                        <p:cTn id="17" dur="26">
                                          <p:stCondLst>
                                            <p:cond delay="1642"/>
                                          </p:stCondLst>
                                        </p:cTn>
                                        <p:tgtEl>
                                          <p:spTgt spid="8196"/>
                                        </p:tgtEl>
                                      </p:cBhvr>
                                      <p:to x="100000" y="90000"/>
                                    </p:animScale>
                                    <p:animScale>
                                      <p:cBhvr>
                                        <p:cTn id="18" dur="166" decel="50000">
                                          <p:stCondLst>
                                            <p:cond delay="1668"/>
                                          </p:stCondLst>
                                        </p:cTn>
                                        <p:tgtEl>
                                          <p:spTgt spid="8196"/>
                                        </p:tgtEl>
                                      </p:cBhvr>
                                      <p:to x="100000" y="100000"/>
                                    </p:animScale>
                                    <p:animScale>
                                      <p:cBhvr>
                                        <p:cTn id="19" dur="26">
                                          <p:stCondLst>
                                            <p:cond delay="1808"/>
                                          </p:stCondLst>
                                        </p:cTn>
                                        <p:tgtEl>
                                          <p:spTgt spid="8196"/>
                                        </p:tgtEl>
                                      </p:cBhvr>
                                      <p:to x="100000" y="95000"/>
                                    </p:animScale>
                                    <p:animScale>
                                      <p:cBhvr>
                                        <p:cTn id="20" dur="166" decel="50000">
                                          <p:stCondLst>
                                            <p:cond delay="1834"/>
                                          </p:stCondLst>
                                        </p:cTn>
                                        <p:tgtEl>
                                          <p:spTgt spid="819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down)">
                                      <p:cBhvr>
                                        <p:cTn id="79" dur="580">
                                          <p:stCondLst>
                                            <p:cond delay="0"/>
                                          </p:stCondLst>
                                        </p:cTn>
                                        <p:tgtEl>
                                          <p:spTgt spid="10"/>
                                        </p:tgtEl>
                                      </p:cBhvr>
                                    </p:animEffect>
                                    <p:anim calcmode="lin" valueType="num">
                                      <p:cBhvr>
                                        <p:cTn id="8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gtEl>
                                      </p:cBhvr>
                                      <p:to x="100000" y="60000"/>
                                    </p:animScale>
                                    <p:animScale>
                                      <p:cBhvr>
                                        <p:cTn id="86" dur="166" decel="50000">
                                          <p:stCondLst>
                                            <p:cond delay="676"/>
                                          </p:stCondLst>
                                        </p:cTn>
                                        <p:tgtEl>
                                          <p:spTgt spid="10"/>
                                        </p:tgtEl>
                                      </p:cBhvr>
                                      <p:to x="100000" y="100000"/>
                                    </p:animScale>
                                    <p:animScale>
                                      <p:cBhvr>
                                        <p:cTn id="87" dur="26">
                                          <p:stCondLst>
                                            <p:cond delay="1312"/>
                                          </p:stCondLst>
                                        </p:cTn>
                                        <p:tgtEl>
                                          <p:spTgt spid="10"/>
                                        </p:tgtEl>
                                      </p:cBhvr>
                                      <p:to x="100000" y="80000"/>
                                    </p:animScale>
                                    <p:animScale>
                                      <p:cBhvr>
                                        <p:cTn id="88" dur="166" decel="50000">
                                          <p:stCondLst>
                                            <p:cond delay="1338"/>
                                          </p:stCondLst>
                                        </p:cTn>
                                        <p:tgtEl>
                                          <p:spTgt spid="10"/>
                                        </p:tgtEl>
                                      </p:cBhvr>
                                      <p:to x="100000" y="100000"/>
                                    </p:animScale>
                                    <p:animScale>
                                      <p:cBhvr>
                                        <p:cTn id="89" dur="26">
                                          <p:stCondLst>
                                            <p:cond delay="1642"/>
                                          </p:stCondLst>
                                        </p:cTn>
                                        <p:tgtEl>
                                          <p:spTgt spid="10"/>
                                        </p:tgtEl>
                                      </p:cBhvr>
                                      <p:to x="100000" y="90000"/>
                                    </p:animScale>
                                    <p:animScale>
                                      <p:cBhvr>
                                        <p:cTn id="90" dur="166" decel="50000">
                                          <p:stCondLst>
                                            <p:cond delay="1668"/>
                                          </p:stCondLst>
                                        </p:cTn>
                                        <p:tgtEl>
                                          <p:spTgt spid="10"/>
                                        </p:tgtEl>
                                      </p:cBhvr>
                                      <p:to x="100000" y="100000"/>
                                    </p:animScale>
                                    <p:animScale>
                                      <p:cBhvr>
                                        <p:cTn id="91" dur="26">
                                          <p:stCondLst>
                                            <p:cond delay="1808"/>
                                          </p:stCondLst>
                                        </p:cTn>
                                        <p:tgtEl>
                                          <p:spTgt spid="10"/>
                                        </p:tgtEl>
                                      </p:cBhvr>
                                      <p:to x="100000" y="95000"/>
                                    </p:animScale>
                                    <p:animScale>
                                      <p:cBhvr>
                                        <p:cTn id="92" dur="166" decel="50000">
                                          <p:stCondLst>
                                            <p:cond delay="1834"/>
                                          </p:stCondLst>
                                        </p:cTn>
                                        <p:tgtEl>
                                          <p:spTgt spid="10"/>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5"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5"/>
          <p:cNvSpPr txBox="1">
            <a:spLocks/>
          </p:cNvSpPr>
          <p:nvPr/>
        </p:nvSpPr>
        <p:spPr>
          <a:xfrm>
            <a:off x="1403648" y="356659"/>
            <a:ext cx="5904656" cy="968188"/>
          </a:xfrm>
          <a:prstGeom prst="rect">
            <a:avLst/>
          </a:prstGeom>
          <a:solidFill>
            <a:srgbClr val="002060"/>
          </a:solidFill>
          <a:extLst>
            <a:ext uri="{FAA26D3D-D897-4be2-8F04-BA451C77F1D7}">
              <ma14:placeholderFlag xmlns:mc="http://schemas.openxmlformats.org/markup-compatibility/2006" xmlns:mv="urn:schemas-microsoft-com:mac:vml" xmlns="" xmlns:ma14="http://schemas.microsoft.com/office/mac/drawingml/2011/main" val="1"/>
            </a:ext>
          </a:extLst>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it-IT"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Obiettivi </a:t>
            </a:r>
            <a:r>
              <a:rPr lang="it-IT"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dell’attività proposta</a:t>
            </a:r>
            <a:endParaRPr lang="it-IT"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sellaDiTesto 3"/>
          <p:cNvSpPr txBox="1"/>
          <p:nvPr/>
        </p:nvSpPr>
        <p:spPr>
          <a:xfrm>
            <a:off x="251520" y="2420888"/>
            <a:ext cx="8496944" cy="2677656"/>
          </a:xfrm>
          <a:prstGeom prst="rect">
            <a:avLst/>
          </a:prstGeom>
          <a:solidFill>
            <a:srgbClr val="FF0000"/>
          </a:solidFill>
        </p:spPr>
        <p:txBody>
          <a:bodyPr wrap="square" rtlCol="0">
            <a:spAutoFit/>
          </a:bodyPr>
          <a:lstStyle/>
          <a:p>
            <a:pPr>
              <a:buFont typeface="Arial" pitchFamily="34" charset="0"/>
              <a:buChar char="•"/>
            </a:pPr>
            <a:r>
              <a:rPr lang="it-IT" sz="2800" b="1" dirty="0" smtClean="0">
                <a:solidFill>
                  <a:schemeClr val="bg1"/>
                </a:solidFill>
                <a:effectLst>
                  <a:outerShdw blurRad="38100" dist="38100" dir="2700000" algn="tl">
                    <a:srgbClr val="000000">
                      <a:alpha val="43137"/>
                    </a:srgbClr>
                  </a:outerShdw>
                </a:effectLst>
              </a:rPr>
              <a:t> </a:t>
            </a: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Sviluppare un </a:t>
            </a:r>
            <a:r>
              <a:rPr lang="it-IT" sz="28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senso</a:t>
            </a: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per i numeri e per i </a:t>
            </a:r>
            <a:r>
              <a:rPr lang="it-IT"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grafici</a:t>
            </a:r>
          </a:p>
          <a:p>
            <a:pPr>
              <a:buFont typeface="Arial" pitchFamily="34" charset="0"/>
              <a:buChar char="•"/>
            </a:pPr>
            <a:r>
              <a:rPr lang="it-IT"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Sviluppare competenze argomentative</a:t>
            </a:r>
          </a:p>
          <a:p>
            <a:pPr>
              <a:buFont typeface="Arial" pitchFamily="34" charset="0"/>
              <a:buChar char="•"/>
            </a:pP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it-IT"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Sviluppare il pensiero critico </a:t>
            </a:r>
          </a:p>
          <a:p>
            <a:pPr>
              <a:buFont typeface="Arial" pitchFamily="34" charset="0"/>
              <a:buChar char="•"/>
            </a:pPr>
            <a:r>
              <a:rPr lang="it-IT"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Utilizzare in modo consapevole le tecnologie dell’informazione e della comunicazione per analizzare dati</a:t>
            </a:r>
          </a:p>
        </p:txBody>
      </p:sp>
    </p:spTree>
    <p:extLst>
      <p:ext uri="{BB962C8B-B14F-4D97-AF65-F5344CB8AC3E}">
        <p14:creationId xmlns:p14="http://schemas.microsoft.com/office/powerpoint/2010/main" val="2301946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5"/>
          <p:cNvSpPr txBox="1">
            <a:spLocks/>
          </p:cNvSpPr>
          <p:nvPr/>
        </p:nvSpPr>
        <p:spPr>
          <a:xfrm>
            <a:off x="1426901" y="1"/>
            <a:ext cx="5904656" cy="968188"/>
          </a:xfrm>
          <a:prstGeom prst="rect">
            <a:avLst/>
          </a:prstGeom>
          <a:solidFill>
            <a:srgbClr val="002060"/>
          </a:solidFill>
          <a:extLst>
            <a:ext uri="{FAA26D3D-D897-4be2-8F04-BA451C77F1D7}">
              <ma14:placeholderFlag xmlns:mc="http://schemas.openxmlformats.org/markup-compatibility/2006" xmlns:mv="urn:schemas-microsoft-com:mac:vml" xmlns="" xmlns:ma14="http://schemas.microsoft.com/office/mac/drawingml/2011/main" val="1"/>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it-IT" sz="40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Contenuti disciplinari</a:t>
            </a:r>
          </a:p>
        </p:txBody>
      </p:sp>
      <p:sp>
        <p:nvSpPr>
          <p:cNvPr id="4" name="CasellaDiTesto 3"/>
          <p:cNvSpPr txBox="1"/>
          <p:nvPr/>
        </p:nvSpPr>
        <p:spPr>
          <a:xfrm>
            <a:off x="95000" y="1484784"/>
            <a:ext cx="8928992" cy="4401205"/>
          </a:xfrm>
          <a:prstGeom prst="rect">
            <a:avLst/>
          </a:prstGeom>
          <a:solidFill>
            <a:srgbClr val="FF0000"/>
          </a:solidFill>
        </p:spPr>
        <p:txBody>
          <a:bodyPr wrap="square" rtlCol="0">
            <a:spAutoFit/>
          </a:bodyPr>
          <a:lstStyle/>
          <a:p>
            <a:pPr lvl="0"/>
            <a:r>
              <a:rPr lang="it-IT" sz="2800" b="1" dirty="0" smtClean="0">
                <a:solidFill>
                  <a:schemeClr val="bg1"/>
                </a:solidFill>
                <a:effectLst>
                  <a:outerShdw blurRad="38100" dist="38100" dir="2700000" algn="tl">
                    <a:srgbClr val="000000">
                      <a:alpha val="43137"/>
                    </a:srgbClr>
                  </a:outerShdw>
                </a:effectLst>
              </a:rPr>
              <a:t> </a:t>
            </a: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Approssimazioni, rapporti, percentuali, variazioni </a:t>
            </a:r>
            <a:r>
              <a:rPr lang="it-IT"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percentuali, cambiamenti di scala, pendenza.</a:t>
            </a:r>
            <a:endPar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Dati, loro organizzazione e rappresentazione. Distribuzioni di frequenze di variabili qualitative, </a:t>
            </a:r>
            <a:r>
              <a:rPr lang="it-IT" sz="2800" b="1"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semiquantitative</a:t>
            </a:r>
            <a:r>
              <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quantitative e principali rappresentazioni grafiche. Valori medi e misure di variabilità. Serie storiche e loro </a:t>
            </a:r>
            <a:r>
              <a:rPr lang="it-IT"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rappresentazioni (grafici cartesiani e numeri indice).</a:t>
            </a:r>
          </a:p>
          <a:p>
            <a:pPr lvl="0"/>
            <a:r>
              <a:rPr lang="it-IT" sz="2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Avvio al concetto di funzione e alle sue diverse rappresentazioni (numeriche, grafiche, simboliche)</a:t>
            </a:r>
            <a:endParaRPr lang="it-IT"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1521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 y="1"/>
            <a:ext cx="9135461" cy="954107"/>
          </a:xfrm>
          <a:prstGeom prst="rect">
            <a:avLst/>
          </a:prstGeom>
          <a:solidFill>
            <a:srgbClr val="FF0000"/>
          </a:solidFill>
        </p:spPr>
        <p:txBody>
          <a:bodyPr wrap="square" rtlCol="0">
            <a:spAutoFit/>
          </a:bodyPr>
          <a:lstStyle/>
          <a:p>
            <a:pPr algn="ctr"/>
            <a:r>
              <a:rPr lang="it-IT" sz="2800" b="1" dirty="0" smtClean="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Variazione </a:t>
            </a:r>
            <a:r>
              <a:rPr lang="it-IT" sz="2800" b="1" dirty="0" smtClean="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del potere di acquisto del denaro e del salario nel tempo</a:t>
            </a:r>
            <a:endParaRPr lang="it-IT" sz="28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492" y="1359257"/>
            <a:ext cx="1676400" cy="307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6109" y="1305171"/>
            <a:ext cx="2532479" cy="2627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8507" y="1359258"/>
            <a:ext cx="2860070" cy="2519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47" y="2018164"/>
            <a:ext cx="16764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608" y="4432658"/>
            <a:ext cx="6096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557" y="4432657"/>
            <a:ext cx="226695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8507" y="3823057"/>
            <a:ext cx="249555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8360" y="3878639"/>
            <a:ext cx="2847975"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45489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par>
                          <p:cTn id="17" fill="hold">
                            <p:stCondLst>
                              <p:cond delay="1000"/>
                            </p:stCondLst>
                            <p:childTnLst>
                              <p:par>
                                <p:cTn id="18" presetID="31" presetClass="entr" presetSubtype="0"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nodeType="withEffect">
                                  <p:stCondLst>
                                    <p:cond delay="10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par>
                          <p:cTn id="30" fill="hold">
                            <p:stCondLst>
                              <p:cond delay="3000"/>
                            </p:stCondLst>
                            <p:childTnLst>
                              <p:par>
                                <p:cTn id="31" presetID="31" presetClass="entr" presetSubtype="0" fill="hold" nodeType="afterEffect">
                                  <p:stCondLst>
                                    <p:cond delay="100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par>
                                <p:cTn id="37" presetID="31" presetClass="entr" presetSubtype="0" fill="hold" nodeType="withEffect">
                                  <p:stCondLst>
                                    <p:cond delay="100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par>
                          <p:cTn id="43" fill="hold">
                            <p:stCondLst>
                              <p:cond delay="5000"/>
                            </p:stCondLst>
                            <p:childTnLst>
                              <p:par>
                                <p:cTn id="44" presetID="31" presetClass="entr" presetSubtype="0" fill="hold" nodeType="afterEffect">
                                  <p:stCondLst>
                                    <p:cond delay="100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par>
                                <p:cTn id="50" presetID="31" presetClass="entr" presetSubtype="0" fill="hold"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fltVal val="0"/>
                                          </p:val>
                                        </p:tav>
                                        <p:tav tm="100000">
                                          <p:val>
                                            <p:strVal val="#ppt_w"/>
                                          </p:val>
                                        </p:tav>
                                      </p:tavLst>
                                    </p:anim>
                                    <p:anim calcmode="lin" valueType="num">
                                      <p:cBhvr>
                                        <p:cTn id="53" dur="1000" fill="hold"/>
                                        <p:tgtEl>
                                          <p:spTgt spid="13"/>
                                        </p:tgtEl>
                                        <p:attrNameLst>
                                          <p:attrName>ppt_h</p:attrName>
                                        </p:attrNameLst>
                                      </p:cBhvr>
                                      <p:tavLst>
                                        <p:tav tm="0">
                                          <p:val>
                                            <p:fltVal val="0"/>
                                          </p:val>
                                        </p:tav>
                                        <p:tav tm="100000">
                                          <p:val>
                                            <p:strVal val="#ppt_h"/>
                                          </p:val>
                                        </p:tav>
                                      </p:tavLst>
                                    </p:anim>
                                    <p:anim calcmode="lin" valueType="num">
                                      <p:cBhvr>
                                        <p:cTn id="54" dur="1000" fill="hold"/>
                                        <p:tgtEl>
                                          <p:spTgt spid="13"/>
                                        </p:tgtEl>
                                        <p:attrNameLst>
                                          <p:attrName>style.rotation</p:attrName>
                                        </p:attrNameLst>
                                      </p:cBhvr>
                                      <p:tavLst>
                                        <p:tav tm="0">
                                          <p:val>
                                            <p:fltVal val="90"/>
                                          </p:val>
                                        </p:tav>
                                        <p:tav tm="100000">
                                          <p:val>
                                            <p:fltVal val="0"/>
                                          </p:val>
                                        </p:tav>
                                      </p:tavLst>
                                    </p:anim>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260648"/>
            <a:ext cx="9143999" cy="6290508"/>
          </a:xfrm>
          <a:prstGeom prst="rect">
            <a:avLst/>
          </a:prstGeom>
          <a:noFill/>
          <a:ln w="9525">
            <a:noFill/>
            <a:miter lim="800000"/>
            <a:headEnd/>
            <a:tailEnd/>
          </a:ln>
        </p:spPr>
      </p:pic>
    </p:spTree>
    <p:extLst>
      <p:ext uri="{BB962C8B-B14F-4D97-AF65-F5344CB8AC3E}">
        <p14:creationId xmlns:p14="http://schemas.microsoft.com/office/powerpoint/2010/main" val="37728487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1522</TotalTime>
  <Words>1229</Words>
  <Application>Microsoft Office PowerPoint</Application>
  <PresentationFormat>Presentazione su schermo (4:3)</PresentationFormat>
  <Paragraphs>147</Paragraphs>
  <Slides>48</Slides>
  <Notes>2</Notes>
  <HiddenSlides>0</HiddenSlides>
  <MMClips>0</MMClips>
  <ScaleCrop>false</ScaleCrop>
  <HeadingPairs>
    <vt:vector size="4" baseType="variant">
      <vt:variant>
        <vt:lpstr>Tema</vt:lpstr>
      </vt:variant>
      <vt:variant>
        <vt:i4>1</vt:i4>
      </vt:variant>
      <vt:variant>
        <vt:lpstr>Titoli diapositive</vt:lpstr>
      </vt:variant>
      <vt:variant>
        <vt:i4>48</vt:i4>
      </vt:variant>
    </vt:vector>
  </HeadingPairs>
  <TitlesOfParts>
    <vt:vector size="49"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Modalità di valutazione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Percorsi fra aritmetica e algebra</dc:title>
  <dc:creator>referee</dc:creator>
  <cp:lastModifiedBy>referee</cp:lastModifiedBy>
  <cp:revision>189</cp:revision>
  <dcterms:created xsi:type="dcterms:W3CDTF">2016-10-09T14:59:45Z</dcterms:created>
  <dcterms:modified xsi:type="dcterms:W3CDTF">2017-09-28T14:56:17Z</dcterms:modified>
</cp:coreProperties>
</file>