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notesMasterIdLst>
    <p:notesMasterId r:id="rId63"/>
  </p:notesMasterIdLst>
  <p:sldIdLst>
    <p:sldId id="321" r:id="rId2"/>
    <p:sldId id="257" r:id="rId3"/>
    <p:sldId id="387" r:id="rId4"/>
    <p:sldId id="400" r:id="rId5"/>
    <p:sldId id="376" r:id="rId6"/>
    <p:sldId id="379" r:id="rId7"/>
    <p:sldId id="363" r:id="rId8"/>
    <p:sldId id="440" r:id="rId9"/>
    <p:sldId id="443" r:id="rId10"/>
    <p:sldId id="365" r:id="rId11"/>
    <p:sldId id="367" r:id="rId12"/>
    <p:sldId id="368" r:id="rId13"/>
    <p:sldId id="393" r:id="rId14"/>
    <p:sldId id="375" r:id="rId15"/>
    <p:sldId id="373" r:id="rId16"/>
    <p:sldId id="381" r:id="rId17"/>
    <p:sldId id="382" r:id="rId18"/>
    <p:sldId id="383" r:id="rId19"/>
    <p:sldId id="384" r:id="rId20"/>
    <p:sldId id="394" r:id="rId21"/>
    <p:sldId id="439" r:id="rId22"/>
    <p:sldId id="386" r:id="rId23"/>
    <p:sldId id="399" r:id="rId24"/>
    <p:sldId id="401" r:id="rId25"/>
    <p:sldId id="402" r:id="rId26"/>
    <p:sldId id="405" r:id="rId27"/>
    <p:sldId id="398" r:id="rId28"/>
    <p:sldId id="408" r:id="rId29"/>
    <p:sldId id="410" r:id="rId30"/>
    <p:sldId id="411" r:id="rId31"/>
    <p:sldId id="407" r:id="rId32"/>
    <p:sldId id="415" r:id="rId33"/>
    <p:sldId id="416" r:id="rId34"/>
    <p:sldId id="417" r:id="rId35"/>
    <p:sldId id="418" r:id="rId36"/>
    <p:sldId id="419" r:id="rId37"/>
    <p:sldId id="420" r:id="rId38"/>
    <p:sldId id="412" r:id="rId39"/>
    <p:sldId id="421" r:id="rId40"/>
    <p:sldId id="327" r:id="rId41"/>
    <p:sldId id="423" r:id="rId42"/>
    <p:sldId id="424" r:id="rId43"/>
    <p:sldId id="331" r:id="rId44"/>
    <p:sldId id="361" r:id="rId45"/>
    <p:sldId id="332" r:id="rId46"/>
    <p:sldId id="425" r:id="rId47"/>
    <p:sldId id="446" r:id="rId48"/>
    <p:sldId id="429" r:id="rId49"/>
    <p:sldId id="430" r:id="rId50"/>
    <p:sldId id="431" r:id="rId51"/>
    <p:sldId id="432" r:id="rId52"/>
    <p:sldId id="426" r:id="rId53"/>
    <p:sldId id="427" r:id="rId54"/>
    <p:sldId id="428" r:id="rId55"/>
    <p:sldId id="435" r:id="rId56"/>
    <p:sldId id="444" r:id="rId57"/>
    <p:sldId id="448" r:id="rId58"/>
    <p:sldId id="438" r:id="rId59"/>
    <p:sldId id="437" r:id="rId60"/>
    <p:sldId id="445" r:id="rId61"/>
    <p:sldId id="414" r:id="rId62"/>
  </p:sldIdLst>
  <p:sldSz cx="9144000" cy="6858000" type="screen4x3"/>
  <p:notesSz cx="6888163" cy="100203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06BA"/>
    <a:srgbClr val="005696"/>
    <a:srgbClr val="004F8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44" y="-1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PlaceHolder 1"/>
          <p:cNvSpPr>
            <a:spLocks noGrp="1"/>
          </p:cNvSpPr>
          <p:nvPr>
            <p:ph type="body"/>
          </p:nvPr>
        </p:nvSpPr>
        <p:spPr>
          <a:xfrm>
            <a:off x="766422" y="5123980"/>
            <a:ext cx="6131007" cy="4854106"/>
          </a:xfrm>
          <a:prstGeom prst="rect">
            <a:avLst/>
          </a:prstGeom>
        </p:spPr>
        <p:txBody>
          <a:bodyPr wrap="none" lIns="0" tIns="0" rIns="0" bIns="0"/>
          <a:lstStyle/>
          <a:p>
            <a:r>
              <a:rPr lang="it-IT"/>
              <a:t>Fate clic per modificare il formato delle note</a:t>
            </a:r>
            <a:endParaRPr/>
          </a:p>
        </p:txBody>
      </p:sp>
      <p:sp>
        <p:nvSpPr>
          <p:cNvPr id="35" name="PlaceHolder 2"/>
          <p:cNvSpPr>
            <a:spLocks noGrp="1"/>
          </p:cNvSpPr>
          <p:nvPr>
            <p:ph type="hdr"/>
          </p:nvPr>
        </p:nvSpPr>
        <p:spPr>
          <a:xfrm>
            <a:off x="0" y="0"/>
            <a:ext cx="3325905" cy="539022"/>
          </a:xfrm>
          <a:prstGeom prst="rect">
            <a:avLst/>
          </a:prstGeom>
        </p:spPr>
        <p:txBody>
          <a:bodyPr wrap="none" lIns="0" tIns="0" rIns="0" bIns="0"/>
          <a:lstStyle/>
          <a:p>
            <a:r>
              <a:rPr lang="it-IT"/>
              <a:t>&lt;intestazione&gt;</a:t>
            </a:r>
            <a:endParaRPr/>
          </a:p>
        </p:txBody>
      </p:sp>
      <p:sp>
        <p:nvSpPr>
          <p:cNvPr id="36" name="PlaceHolder 3"/>
          <p:cNvSpPr>
            <a:spLocks noGrp="1"/>
          </p:cNvSpPr>
          <p:nvPr>
            <p:ph type="dt"/>
          </p:nvPr>
        </p:nvSpPr>
        <p:spPr>
          <a:xfrm>
            <a:off x="4337946" y="0"/>
            <a:ext cx="3325905" cy="539022"/>
          </a:xfrm>
          <a:prstGeom prst="rect">
            <a:avLst/>
          </a:prstGeom>
        </p:spPr>
        <p:txBody>
          <a:bodyPr wrap="none" lIns="0" tIns="0" rIns="0" bIns="0"/>
          <a:lstStyle/>
          <a:p>
            <a:pPr algn="r"/>
            <a:r>
              <a:rPr lang="it-IT"/>
              <a:t>&lt;data/ora&gt;</a:t>
            </a:r>
            <a:endParaRPr/>
          </a:p>
        </p:txBody>
      </p:sp>
      <p:sp>
        <p:nvSpPr>
          <p:cNvPr id="37" name="PlaceHolder 4"/>
          <p:cNvSpPr>
            <a:spLocks noGrp="1"/>
          </p:cNvSpPr>
          <p:nvPr>
            <p:ph type="ftr"/>
          </p:nvPr>
        </p:nvSpPr>
        <p:spPr>
          <a:xfrm>
            <a:off x="0" y="10248323"/>
            <a:ext cx="3325905" cy="539022"/>
          </a:xfrm>
          <a:prstGeom prst="rect">
            <a:avLst/>
          </a:prstGeom>
        </p:spPr>
        <p:txBody>
          <a:bodyPr wrap="none" lIns="0" tIns="0" rIns="0" bIns="0" anchor="b"/>
          <a:lstStyle/>
          <a:p>
            <a:r>
              <a:rPr lang="it-IT"/>
              <a:t>&lt;piè di pagina&gt;</a:t>
            </a:r>
            <a:endParaRPr/>
          </a:p>
        </p:txBody>
      </p:sp>
      <p:sp>
        <p:nvSpPr>
          <p:cNvPr id="38" name="PlaceHolder 5"/>
          <p:cNvSpPr>
            <a:spLocks noGrp="1"/>
          </p:cNvSpPr>
          <p:nvPr>
            <p:ph type="sldNum"/>
          </p:nvPr>
        </p:nvSpPr>
        <p:spPr>
          <a:xfrm>
            <a:off x="4337946" y="10248323"/>
            <a:ext cx="3325905" cy="539022"/>
          </a:xfrm>
          <a:prstGeom prst="rect">
            <a:avLst/>
          </a:prstGeom>
        </p:spPr>
        <p:txBody>
          <a:bodyPr wrap="none" lIns="0" tIns="0" rIns="0" bIns="0" anchor="b"/>
          <a:lstStyle/>
          <a:p>
            <a:pPr algn="r"/>
            <a:fld id="{C1D1A121-C181-41C1-91D1-21D101719131}" type="slidenum">
              <a:rPr lang="it-IT"/>
              <a:pPr algn="r"/>
              <a:t>‹N›</a:t>
            </a:fld>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egnaposto immagine diapositiva 1"/>
          <p:cNvSpPr>
            <a:spLocks noGrp="1" noRot="1" noChangeAspect="1" noTextEdit="1"/>
          </p:cNvSpPr>
          <p:nvPr>
            <p:ph type="sldImg"/>
          </p:nvPr>
        </p:nvSpPr>
        <p:spPr>
          <a:xfrm>
            <a:off x="938213" y="750888"/>
            <a:ext cx="5011737" cy="3757612"/>
          </a:xfrm>
          <a:prstGeom prst="rect">
            <a:avLst/>
          </a:prstGeom>
          <a:ln/>
        </p:spPr>
      </p:sp>
      <p:sp>
        <p:nvSpPr>
          <p:cNvPr id="128003" name="Segnaposto note 2"/>
          <p:cNvSpPr>
            <a:spLocks noGrp="1"/>
          </p:cNvSpPr>
          <p:nvPr>
            <p:ph type="body" idx="1"/>
          </p:nvPr>
        </p:nvSpPr>
        <p:spPr>
          <a:noFill/>
          <a:ln/>
        </p:spPr>
        <p:txBody>
          <a:bodyPr/>
          <a:lstStyle/>
          <a:p>
            <a:endParaRPr lang="it-IT" smtClean="0"/>
          </a:p>
        </p:txBody>
      </p:sp>
      <p:sp>
        <p:nvSpPr>
          <p:cNvPr id="128004" name="Segnaposto numero diapositiva 3"/>
          <p:cNvSpPr>
            <a:spLocks noGrp="1"/>
          </p:cNvSpPr>
          <p:nvPr>
            <p:ph type="sldNum" sz="quarter" idx="5"/>
          </p:nvPr>
        </p:nvSpPr>
        <p:spPr>
          <a:noFill/>
        </p:spPr>
        <p:txBody>
          <a:bodyPr/>
          <a:lstStyle/>
          <a:p>
            <a:pPr defTabSz="893876"/>
            <a:fld id="{AC5D2263-7228-4EC2-975B-44665DC5A71F}" type="slidenum">
              <a:rPr lang="it-IT" smtClean="0"/>
              <a:pPr defTabSz="893876"/>
              <a:t>10</a:t>
            </a:fld>
            <a:endParaRPr lang="it-IT"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39800" y="750888"/>
            <a:ext cx="5008563" cy="3757612"/>
          </a:xfrm>
          <a:prstGeom prst="rect">
            <a:avLst/>
          </a:prstGeom>
          <a:noFill/>
          <a:ln w="12700">
            <a:solidFill>
              <a:prstClr val="black"/>
            </a:solidFill>
          </a:ln>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idx="10"/>
          </p:nvPr>
        </p:nvSpPr>
        <p:spPr/>
        <p:txBody>
          <a:bodyPr/>
          <a:lstStyle/>
          <a:p>
            <a:pPr algn="r"/>
            <a:fld id="{C1D1A121-C181-41C1-91D1-21D101719131}" type="slidenum">
              <a:rPr lang="it-IT" smtClean="0"/>
              <a:pPr algn="r"/>
              <a:t>12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39800" y="750888"/>
            <a:ext cx="5008563" cy="3757612"/>
          </a:xfrm>
          <a:prstGeom prst="rect">
            <a:avLst/>
          </a:prstGeom>
          <a:noFill/>
          <a:ln w="12700">
            <a:solidFill>
              <a:prstClr val="black"/>
            </a:solidFill>
          </a:ln>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idx="10"/>
          </p:nvPr>
        </p:nvSpPr>
        <p:spPr/>
        <p:txBody>
          <a:bodyPr/>
          <a:lstStyle/>
          <a:p>
            <a:pPr algn="r"/>
            <a:fld id="{C1D1A121-C181-41C1-91D1-21D101719131}" type="slidenum">
              <a:rPr lang="it-IT" smtClean="0"/>
              <a:pPr algn="r"/>
              <a:t>13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39800" y="750888"/>
            <a:ext cx="5008563" cy="3757612"/>
          </a:xfrm>
          <a:prstGeom prst="rect">
            <a:avLst/>
          </a:prstGeom>
          <a:noFill/>
          <a:ln w="12700">
            <a:solidFill>
              <a:prstClr val="black"/>
            </a:solidFill>
          </a:ln>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idx="10"/>
          </p:nvPr>
        </p:nvSpPr>
        <p:spPr/>
        <p:txBody>
          <a:bodyPr/>
          <a:lstStyle/>
          <a:p>
            <a:pPr algn="r"/>
            <a:fld id="{C1D1A121-C181-41C1-91D1-21D101719131}" type="slidenum">
              <a:rPr lang="it-IT" smtClean="0"/>
              <a:pPr algn="r"/>
              <a:t>28</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39800" y="750888"/>
            <a:ext cx="5008563" cy="3757612"/>
          </a:xfrm>
          <a:prstGeom prst="rect">
            <a:avLst/>
          </a:prstGeom>
          <a:noFill/>
          <a:ln w="12700">
            <a:solidFill>
              <a:prstClr val="black"/>
            </a:solidFill>
          </a:ln>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idx="10"/>
          </p:nvPr>
        </p:nvSpPr>
        <p:spPr/>
        <p:txBody>
          <a:bodyPr/>
          <a:lstStyle/>
          <a:p>
            <a:pPr algn="r"/>
            <a:fld id="{C1D1A121-C181-41C1-91D1-21D101719131}" type="slidenum">
              <a:rPr lang="it-IT" smtClean="0"/>
              <a:pPr algn="r"/>
              <a:t>56</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4" name="PlaceHolder 2"/>
          <p:cNvSpPr>
            <a:spLocks noGrp="1"/>
          </p:cNvSpPr>
          <p:nvPr>
            <p:ph type="body"/>
          </p:nvPr>
        </p:nvSpPr>
        <p:spPr>
          <a:xfrm>
            <a:off x="457200" y="1604520"/>
            <a:ext cx="8046360" cy="1896840"/>
          </a:xfrm>
          <a:prstGeom prst="rect">
            <a:avLst/>
          </a:prstGeom>
        </p:spPr>
        <p:txBody>
          <a:bodyPr wrap="none" lIns="0" tIns="0" rIns="0" bIns="0"/>
          <a:lstStyle/>
          <a:p>
            <a:endParaRPr/>
          </a:p>
        </p:txBody>
      </p:sp>
      <p:sp>
        <p:nvSpPr>
          <p:cNvPr id="25" name="PlaceHolder 3"/>
          <p:cNvSpPr>
            <a:spLocks noGrp="1"/>
          </p:cNvSpPr>
          <p:nvPr>
            <p:ph type="body"/>
          </p:nvPr>
        </p:nvSpPr>
        <p:spPr>
          <a:xfrm>
            <a:off x="457200" y="3681720"/>
            <a:ext cx="8046360" cy="1896840"/>
          </a:xfrm>
          <a:prstGeom prst="rect">
            <a:avLst/>
          </a:prstGeom>
        </p:spPr>
        <p:txBody>
          <a:bodyPr wrap="none"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7"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28"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29"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
        <p:nvSpPr>
          <p:cNvPr id="30" name="PlaceHolder 5"/>
          <p:cNvSpPr>
            <a:spLocks noGrp="1"/>
          </p:cNvSpPr>
          <p:nvPr>
            <p:ph type="body"/>
          </p:nvPr>
        </p:nvSpPr>
        <p:spPr>
          <a:xfrm>
            <a:off x="457200" y="3681720"/>
            <a:ext cx="3926160" cy="1896840"/>
          </a:xfrm>
          <a:prstGeom prst="rect">
            <a:avLst/>
          </a:prstGeom>
        </p:spPr>
        <p:txBody>
          <a:bodyPr wrap="none"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32"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33"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uto">
    <p:spTree>
      <p:nvGrpSpPr>
        <p:cNvPr id="1" name=""/>
        <p:cNvGrpSpPr/>
        <p:nvPr/>
      </p:nvGrpSpPr>
      <p:grpSpPr>
        <a:xfrm>
          <a:off x="0" y="0"/>
          <a:ext cx="0" cy="0"/>
          <a:chOff x="0" y="0"/>
          <a:chExt cx="0" cy="0"/>
        </a:xfrm>
      </p:grpSpPr>
      <p:sp>
        <p:nvSpPr>
          <p:cNvPr id="2" name="CasellaDiTesto 1"/>
          <p:cNvSpPr txBox="1"/>
          <p:nvPr userDrawn="1"/>
        </p:nvSpPr>
        <p:spPr>
          <a:xfrm>
            <a:off x="0" y="6596063"/>
            <a:ext cx="2206625" cy="261937"/>
          </a:xfrm>
          <a:prstGeom prst="rect">
            <a:avLst/>
          </a:prstGeom>
          <a:noFill/>
        </p:spPr>
        <p:txBody>
          <a:bodyPr>
            <a:spAutoFit/>
          </a:bodyPr>
          <a:lstStyle/>
          <a:p>
            <a:pPr>
              <a:defRPr/>
            </a:pPr>
            <a:fld id="{A0D75060-B5B6-4E1B-A771-419758E0BA65}" type="slidenum">
              <a:rPr lang="it-IT" sz="1050" b="1">
                <a:solidFill>
                  <a:schemeClr val="tx1"/>
                </a:solidFill>
              </a:rPr>
              <a:pPr>
                <a:defRPr/>
              </a:pPr>
              <a:t>‹N›</a:t>
            </a:fld>
            <a:endParaRPr lang="it-IT" sz="1050" b="1" dirty="0">
              <a:solidFill>
                <a:schemeClr val="tx1"/>
              </a:solidFill>
            </a:endParaRPr>
          </a:p>
        </p:txBody>
      </p:sp>
    </p:spTree>
  </p:cSld>
  <p:clrMapOvr>
    <a:masterClrMapping/>
  </p:clrMapOvr>
  <p:transition>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3" name="PlaceHolder 2"/>
          <p:cNvSpPr>
            <a:spLocks noGrp="1"/>
          </p:cNvSpPr>
          <p:nvPr>
            <p:ph type="subTitle"/>
          </p:nvPr>
        </p:nvSpPr>
        <p:spPr>
          <a:xfrm>
            <a:off x="457200" y="1604520"/>
            <a:ext cx="8046360" cy="3977640"/>
          </a:xfrm>
          <a:prstGeom prst="rect">
            <a:avLst/>
          </a:prstGeom>
        </p:spPr>
        <p:txBody>
          <a:bodyPr wrap="none"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5" name="PlaceHolder 2"/>
          <p:cNvSpPr>
            <a:spLocks noGrp="1"/>
          </p:cNvSpPr>
          <p:nvPr>
            <p:ph type="body"/>
          </p:nvPr>
        </p:nvSpPr>
        <p:spPr>
          <a:xfrm>
            <a:off x="457200" y="1604520"/>
            <a:ext cx="8046360" cy="3977280"/>
          </a:xfrm>
          <a:prstGeom prst="rect">
            <a:avLst/>
          </a:prstGeom>
        </p:spPr>
        <p:txBody>
          <a:bodyPr wrap="none"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7"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8" name="PlaceHolder 3"/>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2"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13" name="PlaceHolder 3"/>
          <p:cNvSpPr>
            <a:spLocks noGrp="1"/>
          </p:cNvSpPr>
          <p:nvPr>
            <p:ph type="body"/>
          </p:nvPr>
        </p:nvSpPr>
        <p:spPr>
          <a:xfrm>
            <a:off x="457200" y="3681720"/>
            <a:ext cx="3926160" cy="1896840"/>
          </a:xfrm>
          <a:prstGeom prst="rect">
            <a:avLst/>
          </a:prstGeom>
        </p:spPr>
        <p:txBody>
          <a:bodyPr wrap="none" lIns="0" tIns="0" rIns="0" bIns="0"/>
          <a:lstStyle/>
          <a:p>
            <a:endParaRPr/>
          </a:p>
        </p:txBody>
      </p:sp>
      <p:sp>
        <p:nvSpPr>
          <p:cNvPr id="14" name="PlaceHolder 4"/>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6"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17"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18"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0"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21"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22" name="PlaceHolder 4"/>
          <p:cNvSpPr>
            <a:spLocks noGrp="1"/>
          </p:cNvSpPr>
          <p:nvPr>
            <p:ph type="body"/>
          </p:nvPr>
        </p:nvSpPr>
        <p:spPr>
          <a:xfrm>
            <a:off x="457200" y="3681720"/>
            <a:ext cx="8045640" cy="1896840"/>
          </a:xfrm>
          <a:prstGeom prst="rect">
            <a:avLst/>
          </a:prstGeom>
        </p:spPr>
        <p:txBody>
          <a:bodyPr wrap="none"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wrap="none" lIns="0" tIns="0" rIns="0" bIns="0" anchor="ctr"/>
          <a:lstStyle/>
          <a:p>
            <a:pPr algn="ctr"/>
            <a:r>
              <a:rPr lang="it-IT"/>
              <a:t>Fate clic per modificare il formato del testo del titolo</a:t>
            </a:r>
            <a:endParaRPr/>
          </a:p>
        </p:txBody>
      </p:sp>
      <p:sp>
        <p:nvSpPr>
          <p:cNvPr id="3" name="PlaceHolder 2"/>
          <p:cNvSpPr>
            <a:spLocks noGrp="1"/>
          </p:cNvSpPr>
          <p:nvPr>
            <p:ph type="body"/>
          </p:nvPr>
        </p:nvSpPr>
        <p:spPr>
          <a:xfrm>
            <a:off x="457200" y="1604520"/>
            <a:ext cx="8046360" cy="3977280"/>
          </a:xfrm>
          <a:prstGeom prst="rect">
            <a:avLst/>
          </a:prstGeom>
        </p:spPr>
        <p:txBody>
          <a:bodyPr wrap="none" lIns="0" tIns="0" rIns="0" bIns="0"/>
          <a:lstStyle/>
          <a:p>
            <a:pPr>
              <a:buSzPct val="45000"/>
              <a:buFont typeface="StarSymbol"/>
              <a:buChar char=""/>
            </a:pPr>
            <a:r>
              <a:rPr lang="it-IT"/>
              <a:t>Fate clic per modificare il formato del testo della struttura</a:t>
            </a:r>
            <a:endParaRPr/>
          </a:p>
          <a:p>
            <a:pPr lvl="1">
              <a:buSzPct val="75000"/>
              <a:buFont typeface="StarSymbol"/>
              <a:buChar char=""/>
            </a:pPr>
            <a:r>
              <a:rPr lang="it-IT"/>
              <a:t>Secondo livello struttura</a:t>
            </a:r>
            <a:endParaRPr/>
          </a:p>
          <a:p>
            <a:pPr lvl="2">
              <a:buSzPct val="45000"/>
              <a:buFont typeface="StarSymbol"/>
              <a:buChar char=""/>
            </a:pPr>
            <a:r>
              <a:rPr lang="it-IT"/>
              <a:t>Terzo livello struttura</a:t>
            </a:r>
            <a:endParaRPr/>
          </a:p>
          <a:p>
            <a:pPr lvl="3">
              <a:buSzPct val="75000"/>
              <a:buFont typeface="StarSymbol"/>
              <a:buChar char=""/>
            </a:pPr>
            <a:r>
              <a:rPr lang="it-IT"/>
              <a:t>Quarto livello struttura</a:t>
            </a:r>
            <a:endParaRPr/>
          </a:p>
          <a:p>
            <a:pPr lvl="4">
              <a:buSzPct val="45000"/>
              <a:buFont typeface="StarSymbol"/>
              <a:buChar char=""/>
            </a:pPr>
            <a:r>
              <a:rPr lang="it-IT"/>
              <a:t>Quinto livello struttura</a:t>
            </a:r>
            <a:endParaRPr/>
          </a:p>
          <a:p>
            <a:pPr lvl="5">
              <a:buSzPct val="45000"/>
              <a:buFont typeface="StarSymbol"/>
              <a:buChar char=""/>
            </a:pPr>
            <a:r>
              <a:rPr lang="it-IT"/>
              <a:t>Sesto livello struttura</a:t>
            </a:r>
            <a:endParaRPr/>
          </a:p>
          <a:p>
            <a:pPr lvl="6">
              <a:buSzPct val="45000"/>
              <a:buFont typeface="StarSymbol"/>
              <a:buChar char=""/>
            </a:pPr>
            <a:r>
              <a:rPr lang="it-IT"/>
              <a:t>Settimo livello struttura</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en.wikipedia.org/wiki/Asia-America_Gateway"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42.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39.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 Id="rId9" Type="http://schemas.openxmlformats.org/officeDocument/2006/relationships/image" Target="../media/image48.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3" name="Text Box 5"/>
          <p:cNvSpPr txBox="1">
            <a:spLocks noChangeArrowheads="1"/>
          </p:cNvSpPr>
          <p:nvPr/>
        </p:nvSpPr>
        <p:spPr bwMode="auto">
          <a:xfrm>
            <a:off x="431800" y="3284538"/>
            <a:ext cx="3887788" cy="974725"/>
          </a:xfrm>
          <a:prstGeom prst="rect">
            <a:avLst/>
          </a:prstGeom>
          <a:noFill/>
          <a:ln w="9525">
            <a:noFill/>
            <a:miter lim="800000"/>
            <a:headEnd/>
            <a:tailEnd/>
          </a:ln>
          <a:effectLst/>
        </p:spPr>
        <p:txBody>
          <a:bodyPr>
            <a:spAutoFit/>
          </a:bodyPr>
          <a:lstStyle/>
          <a:p>
            <a:pPr>
              <a:defRPr/>
            </a:pPr>
            <a:endParaRPr lang="it-IT" sz="3400">
              <a:solidFill>
                <a:srgbClr val="FF3300"/>
              </a:solidFill>
              <a:effectLst>
                <a:outerShdw blurRad="38100" dist="38100" dir="2700000" algn="tl">
                  <a:srgbClr val="C0C0C0"/>
                </a:outerShdw>
              </a:effectLst>
              <a:latin typeface="Berlin Sans FB" pitchFamily="34" charset="0"/>
            </a:endParaRPr>
          </a:p>
          <a:p>
            <a:pPr>
              <a:defRPr/>
            </a:pPr>
            <a:endParaRPr lang="it-IT">
              <a:solidFill>
                <a:schemeClr val="tx1"/>
              </a:solidFill>
            </a:endParaRPr>
          </a:p>
        </p:txBody>
      </p:sp>
      <p:sp>
        <p:nvSpPr>
          <p:cNvPr id="3076" name="CasellaDiTesto 74"/>
          <p:cNvSpPr txBox="1">
            <a:spLocks noChangeArrowheads="1"/>
          </p:cNvSpPr>
          <p:nvPr/>
        </p:nvSpPr>
        <p:spPr bwMode="auto">
          <a:xfrm>
            <a:off x="5148064" y="5589240"/>
            <a:ext cx="2974975" cy="954107"/>
          </a:xfrm>
          <a:prstGeom prst="rect">
            <a:avLst/>
          </a:prstGeom>
          <a:noFill/>
          <a:ln w="9525">
            <a:noFill/>
            <a:miter lim="800000"/>
            <a:headEnd/>
            <a:tailEnd/>
          </a:ln>
        </p:spPr>
        <p:txBody>
          <a:bodyPr wrap="square">
            <a:spAutoFit/>
          </a:bodyPr>
          <a:lstStyle/>
          <a:p>
            <a:pPr algn="r"/>
            <a:endParaRPr lang="it-IT" altLang="it-IT" sz="1400" b="1" dirty="0">
              <a:solidFill>
                <a:srgbClr val="0000CC"/>
              </a:solidFill>
              <a:latin typeface="Verdana" pitchFamily="34" charset="0"/>
            </a:endParaRPr>
          </a:p>
          <a:p>
            <a:pPr algn="r"/>
            <a:endParaRPr lang="it-IT" altLang="it-IT" sz="1400" b="1" dirty="0">
              <a:solidFill>
                <a:srgbClr val="0000CC"/>
              </a:solidFill>
              <a:latin typeface="Verdana" pitchFamily="34" charset="0"/>
            </a:endParaRPr>
          </a:p>
          <a:p>
            <a:pPr algn="r"/>
            <a:endParaRPr lang="it-IT" altLang="it-IT" sz="1400" b="1" dirty="0" smtClean="0">
              <a:solidFill>
                <a:srgbClr val="0000CC"/>
              </a:solidFill>
              <a:latin typeface="Verdana" pitchFamily="34" charset="0"/>
            </a:endParaRPr>
          </a:p>
          <a:p>
            <a:pPr algn="r"/>
            <a:r>
              <a:rPr lang="it-IT" altLang="it-IT" sz="1400" b="1" dirty="0" smtClean="0">
                <a:solidFill>
                  <a:srgbClr val="0000CC"/>
                </a:solidFill>
                <a:latin typeface="Verdana" pitchFamily="34" charset="0"/>
              </a:rPr>
              <a:t>21 ottobre </a:t>
            </a:r>
            <a:r>
              <a:rPr lang="it-IT" altLang="it-IT" sz="1400" b="1" dirty="0">
                <a:solidFill>
                  <a:srgbClr val="0000CC"/>
                </a:solidFill>
                <a:latin typeface="Verdana" pitchFamily="34" charset="0"/>
              </a:rPr>
              <a:t>2017</a:t>
            </a:r>
          </a:p>
        </p:txBody>
      </p:sp>
      <p:pic>
        <p:nvPicPr>
          <p:cNvPr id="3082" name="Picture 4" descr="C:\Users\Claudio\Documents\Unae\Loghi e Grafiche Unae\Unae nazionale.png"/>
          <p:cNvPicPr>
            <a:picLocks noChangeAspect="1" noChangeArrowheads="1"/>
          </p:cNvPicPr>
          <p:nvPr/>
        </p:nvPicPr>
        <p:blipFill>
          <a:blip r:embed="rId2" cstate="print"/>
          <a:srcRect/>
          <a:stretch>
            <a:fillRect/>
          </a:stretch>
        </p:blipFill>
        <p:spPr bwMode="auto">
          <a:xfrm>
            <a:off x="4355976" y="5301208"/>
            <a:ext cx="3283198" cy="818704"/>
          </a:xfrm>
          <a:prstGeom prst="rect">
            <a:avLst/>
          </a:prstGeom>
          <a:noFill/>
          <a:ln w="9525">
            <a:noFill/>
            <a:miter lim="800000"/>
            <a:headEnd/>
            <a:tailEnd/>
          </a:ln>
        </p:spPr>
      </p:pic>
      <p:sp>
        <p:nvSpPr>
          <p:cNvPr id="10" name="CasellaDiTesto 74"/>
          <p:cNvSpPr txBox="1">
            <a:spLocks noChangeArrowheads="1"/>
          </p:cNvSpPr>
          <p:nvPr/>
        </p:nvSpPr>
        <p:spPr bwMode="auto">
          <a:xfrm>
            <a:off x="899592" y="6021288"/>
            <a:ext cx="2088232" cy="523220"/>
          </a:xfrm>
          <a:prstGeom prst="rect">
            <a:avLst/>
          </a:prstGeom>
          <a:noFill/>
          <a:ln w="9525">
            <a:noFill/>
            <a:miter lim="800000"/>
            <a:headEnd/>
            <a:tailEnd/>
          </a:ln>
        </p:spPr>
        <p:txBody>
          <a:bodyPr wrap="square">
            <a:spAutoFit/>
          </a:bodyPr>
          <a:lstStyle/>
          <a:p>
            <a:pPr algn="r"/>
            <a:endParaRPr lang="it-IT" altLang="it-IT" sz="1400" b="1" dirty="0">
              <a:solidFill>
                <a:srgbClr val="0000CC"/>
              </a:solidFill>
              <a:latin typeface="Verdana" pitchFamily="34" charset="0"/>
            </a:endParaRPr>
          </a:p>
          <a:p>
            <a:r>
              <a:rPr lang="it-IT" altLang="it-IT" sz="1400" b="1" dirty="0" smtClean="0">
                <a:solidFill>
                  <a:srgbClr val="0000CC"/>
                </a:solidFill>
                <a:latin typeface="Verdana" pitchFamily="34" charset="0"/>
              </a:rPr>
              <a:t>Riccione </a:t>
            </a:r>
            <a:endParaRPr lang="it-IT" altLang="it-IT" sz="1400" b="1" dirty="0">
              <a:solidFill>
                <a:srgbClr val="0000CC"/>
              </a:solidFill>
              <a:latin typeface="Verdana" pitchFamily="34" charset="0"/>
            </a:endParaRPr>
          </a:p>
        </p:txBody>
      </p:sp>
      <p:pic>
        <p:nvPicPr>
          <p:cNvPr id="1028" name="Picture 4" descr="C:\Users\moretti\Desktop\convegno_riccione.jpg"/>
          <p:cNvPicPr>
            <a:picLocks noChangeAspect="1" noChangeArrowheads="1"/>
          </p:cNvPicPr>
          <p:nvPr/>
        </p:nvPicPr>
        <p:blipFill>
          <a:blip r:embed="rId3" cstate="print"/>
          <a:srcRect/>
          <a:stretch>
            <a:fillRect/>
          </a:stretch>
        </p:blipFill>
        <p:spPr bwMode="auto">
          <a:xfrm>
            <a:off x="0" y="0"/>
            <a:ext cx="9144000" cy="4357266"/>
          </a:xfrm>
          <a:prstGeom prst="rect">
            <a:avLst/>
          </a:prstGeom>
          <a:noFill/>
        </p:spPr>
      </p:pic>
      <p:sp>
        <p:nvSpPr>
          <p:cNvPr id="14" name="Rettangolo 13"/>
          <p:cNvSpPr/>
          <p:nvPr/>
        </p:nvSpPr>
        <p:spPr>
          <a:xfrm>
            <a:off x="755576" y="4437112"/>
            <a:ext cx="8388424" cy="677108"/>
          </a:xfrm>
          <a:prstGeom prst="rect">
            <a:avLst/>
          </a:prstGeom>
        </p:spPr>
        <p:txBody>
          <a:bodyPr wrap="square">
            <a:spAutoFit/>
          </a:bodyPr>
          <a:lstStyle/>
          <a:p>
            <a:endParaRPr lang="it-IT" dirty="0" smtClean="0"/>
          </a:p>
          <a:p>
            <a:r>
              <a:rPr lang="it-IT" b="1" dirty="0" smtClean="0"/>
              <a:t> </a:t>
            </a:r>
            <a:r>
              <a:rPr lang="it-IT" sz="2000" b="1" i="1" dirty="0" smtClean="0">
                <a:solidFill>
                  <a:srgbClr val="4206BA"/>
                </a:solidFill>
              </a:rPr>
              <a:t>La fibra ottica:  il tempo della Scuola e il tempo del Lavoro 	</a:t>
            </a:r>
          </a:p>
        </p:txBody>
      </p:sp>
      <p:sp>
        <p:nvSpPr>
          <p:cNvPr id="15" name="Rettangolo 14"/>
          <p:cNvSpPr/>
          <p:nvPr/>
        </p:nvSpPr>
        <p:spPr>
          <a:xfrm>
            <a:off x="827584" y="5085184"/>
            <a:ext cx="4680520" cy="646331"/>
          </a:xfrm>
          <a:prstGeom prst="rect">
            <a:avLst/>
          </a:prstGeom>
        </p:spPr>
        <p:txBody>
          <a:bodyPr wrap="square">
            <a:spAutoFit/>
          </a:bodyPr>
          <a:lstStyle/>
          <a:p>
            <a:endParaRPr lang="it-IT" dirty="0" smtClean="0">
              <a:solidFill>
                <a:srgbClr val="4206BA"/>
              </a:solidFill>
            </a:endParaRPr>
          </a:p>
          <a:p>
            <a:r>
              <a:rPr lang="it-IT" b="1" dirty="0" smtClean="0">
                <a:solidFill>
                  <a:srgbClr val="4206BA"/>
                </a:solidFill>
              </a:rPr>
              <a:t>MARCO MORETTI  </a:t>
            </a:r>
            <a:r>
              <a:rPr lang="it-IT" dirty="0" smtClean="0">
                <a:solidFill>
                  <a:srgbClr val="4206BA"/>
                </a:solidFill>
              </a:rPr>
              <a:t>Presidente </a:t>
            </a:r>
            <a:r>
              <a:rPr lang="it-IT" b="1" dirty="0" smtClean="0">
                <a:solidFill>
                  <a:srgbClr val="4206BA"/>
                </a:solidFill>
              </a:rPr>
              <a:t>  </a:t>
            </a:r>
            <a:endParaRPr lang="it-IT" dirty="0">
              <a:solidFill>
                <a:srgbClr val="4206BA"/>
              </a:solidFill>
            </a:endParaRPr>
          </a:p>
        </p:txBody>
      </p:sp>
    </p:spTree>
  </p:cSld>
  <p:clrMapOvr>
    <a:masterClrMapping/>
  </p:clrMapOvr>
  <p:transition advClick="0" advTm="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74"/>
          <p:cNvSpPr>
            <a:spLocks noChangeArrowheads="1"/>
          </p:cNvSpPr>
          <p:nvPr/>
        </p:nvSpPr>
        <p:spPr bwMode="auto">
          <a:xfrm>
            <a:off x="-34925" y="228283"/>
            <a:ext cx="9120188" cy="408623"/>
          </a:xfrm>
          <a:prstGeom prst="roundRect">
            <a:avLst>
              <a:gd name="adj" fmla="val 16667"/>
            </a:avLst>
          </a:prstGeom>
          <a:noFill/>
          <a:ln w="9525">
            <a:noFill/>
            <a:round/>
            <a:headEnd/>
            <a:tailEnd/>
          </a:ln>
        </p:spPr>
        <p:txBody>
          <a:bodyPr anchor="ctr">
            <a:spAutoFit/>
          </a:bodyPr>
          <a:lstStyle/>
          <a:p>
            <a:pPr marL="723900" algn="ctr"/>
            <a:r>
              <a:rPr lang="it-IT" altLang="it-IT" sz="1800" b="1" dirty="0" smtClean="0">
                <a:solidFill>
                  <a:srgbClr val="0000CC"/>
                </a:solidFill>
                <a:latin typeface="Verdana" pitchFamily="34" charset="0"/>
              </a:rPr>
              <a:t>Fibra ottica storia e tecnologia  </a:t>
            </a:r>
            <a:endParaRPr lang="it-IT" sz="1800" b="1" dirty="0">
              <a:solidFill>
                <a:srgbClr val="0000CC"/>
              </a:solidFill>
            </a:endParaRPr>
          </a:p>
        </p:txBody>
      </p:sp>
      <p:sp>
        <p:nvSpPr>
          <p:cNvPr id="62467" name="Freccia in giù 1"/>
          <p:cNvSpPr>
            <a:spLocks noChangeArrowheads="1"/>
          </p:cNvSpPr>
          <p:nvPr/>
        </p:nvSpPr>
        <p:spPr bwMode="auto">
          <a:xfrm>
            <a:off x="5480050" y="-762000"/>
            <a:ext cx="484188" cy="977900"/>
          </a:xfrm>
          <a:prstGeom prst="downArrow">
            <a:avLst>
              <a:gd name="adj1" fmla="val 50000"/>
              <a:gd name="adj2" fmla="val 50024"/>
            </a:avLst>
          </a:prstGeom>
          <a:noFill/>
          <a:ln w="9525" algn="ctr">
            <a:noFill/>
            <a:round/>
            <a:headEnd/>
            <a:tailEnd/>
          </a:ln>
        </p:spPr>
        <p:txBody>
          <a:bodyPr anchor="ctr"/>
          <a:lstStyle/>
          <a:p>
            <a:pPr eaLnBrk="0" hangingPunct="0"/>
            <a:endParaRPr lang="it-IT" sz="4400">
              <a:latin typeface="Times New Roman" pitchFamily="18" charset="0"/>
            </a:endParaRPr>
          </a:p>
        </p:txBody>
      </p:sp>
      <p:graphicFrame>
        <p:nvGraphicFramePr>
          <p:cNvPr id="4097" name="Object 2"/>
          <p:cNvGraphicFramePr>
            <a:graphicFrameLocks noChangeAspect="1"/>
          </p:cNvGraphicFramePr>
          <p:nvPr/>
        </p:nvGraphicFramePr>
        <p:xfrm>
          <a:off x="1115616" y="764704"/>
          <a:ext cx="6696075" cy="1547813"/>
        </p:xfrm>
        <a:graphic>
          <a:graphicData uri="http://schemas.openxmlformats.org/presentationml/2006/ole">
            <p:oleObj spid="_x0000_s4097" name="Acrobat Document" r:id="rId4" imgW="5362561" imgH="1923936" progId="AcroExch.Document.DC">
              <p:embed/>
            </p:oleObj>
          </a:graphicData>
        </a:graphic>
      </p:graphicFrame>
      <p:sp>
        <p:nvSpPr>
          <p:cNvPr id="6" name="Rettangolo 27"/>
          <p:cNvSpPr>
            <a:spLocks noChangeArrowheads="1"/>
          </p:cNvSpPr>
          <p:nvPr/>
        </p:nvSpPr>
        <p:spPr bwMode="auto">
          <a:xfrm>
            <a:off x="0" y="1989138"/>
            <a:ext cx="8496300" cy="830262"/>
          </a:xfrm>
          <a:prstGeom prst="rect">
            <a:avLst/>
          </a:prstGeom>
          <a:noFill/>
          <a:ln w="9525">
            <a:noFill/>
            <a:miter lim="800000"/>
            <a:headEnd/>
            <a:tailEnd/>
          </a:ln>
        </p:spPr>
        <p:txBody>
          <a:bodyPr>
            <a:spAutoFit/>
          </a:bodyPr>
          <a:lstStyle/>
          <a:p>
            <a:pPr algn="l"/>
            <a:r>
              <a:rPr lang="it-IT" dirty="0">
                <a:solidFill>
                  <a:srgbClr val="FF0000"/>
                </a:solidFill>
              </a:rPr>
              <a:t>                               Fibra ottica     </a:t>
            </a:r>
            <a:r>
              <a:rPr lang="it-IT" dirty="0">
                <a:solidFill>
                  <a:srgbClr val="0000CC"/>
                </a:solidFill>
              </a:rPr>
              <a:t>Fibra ottica</a:t>
            </a:r>
          </a:p>
          <a:p>
            <a:pPr algn="l"/>
            <a:r>
              <a:rPr lang="it-IT" dirty="0">
                <a:solidFill>
                  <a:srgbClr val="FF0000"/>
                </a:solidFill>
              </a:rPr>
              <a:t>                               multimodale   </a:t>
            </a:r>
            <a:r>
              <a:rPr lang="it-IT" dirty="0">
                <a:solidFill>
                  <a:srgbClr val="0000CC"/>
                </a:solidFill>
              </a:rPr>
              <a:t> monomiale</a:t>
            </a:r>
          </a:p>
        </p:txBody>
      </p:sp>
      <p:pic>
        <p:nvPicPr>
          <p:cNvPr id="7" name="Picture 3"/>
          <p:cNvPicPr>
            <a:picLocks noChangeAspect="1" noChangeArrowheads="1"/>
          </p:cNvPicPr>
          <p:nvPr/>
        </p:nvPicPr>
        <p:blipFill>
          <a:blip r:embed="rId5" cstate="print"/>
          <a:srcRect/>
          <a:stretch>
            <a:fillRect/>
          </a:stretch>
        </p:blipFill>
        <p:spPr bwMode="auto">
          <a:xfrm>
            <a:off x="1295400" y="2816225"/>
            <a:ext cx="6300788" cy="1476375"/>
          </a:xfrm>
          <a:prstGeom prst="rect">
            <a:avLst/>
          </a:prstGeom>
          <a:noFill/>
          <a:ln w="9525">
            <a:noFill/>
            <a:miter lim="800000"/>
            <a:headEnd/>
            <a:tailEnd/>
          </a:ln>
        </p:spPr>
      </p:pic>
      <p:sp>
        <p:nvSpPr>
          <p:cNvPr id="8" name="Rettangolo 6"/>
          <p:cNvSpPr>
            <a:spLocks noChangeArrowheads="1"/>
          </p:cNvSpPr>
          <p:nvPr/>
        </p:nvSpPr>
        <p:spPr bwMode="auto">
          <a:xfrm>
            <a:off x="395288" y="4545013"/>
            <a:ext cx="8245475" cy="1878012"/>
          </a:xfrm>
          <a:prstGeom prst="rect">
            <a:avLst/>
          </a:prstGeom>
          <a:noFill/>
          <a:ln w="9525">
            <a:noFill/>
            <a:miter lim="800000"/>
            <a:headEnd/>
            <a:tailEnd/>
          </a:ln>
        </p:spPr>
        <p:txBody>
          <a:bodyPr>
            <a:spAutoFit/>
          </a:bodyPr>
          <a:lstStyle/>
          <a:p>
            <a:pPr algn="just"/>
            <a:r>
              <a:rPr lang="it-IT" sz="2000" dirty="0">
                <a:solidFill>
                  <a:srgbClr val="0000CC"/>
                </a:solidFill>
                <a:latin typeface="Verdana" pitchFamily="34" charset="0"/>
              </a:rPr>
              <a:t>La velocità della luce varia con il mezzo attraversato. </a:t>
            </a:r>
          </a:p>
          <a:p>
            <a:pPr algn="just"/>
            <a:r>
              <a:rPr lang="it-IT" sz="2000" dirty="0">
                <a:solidFill>
                  <a:srgbClr val="FF0000"/>
                </a:solidFill>
                <a:latin typeface="Verdana" pitchFamily="34" charset="0"/>
              </a:rPr>
              <a:t>Nel vuoto si indica con “</a:t>
            </a:r>
            <a:r>
              <a:rPr lang="it-IT" sz="2800" b="1" dirty="0">
                <a:solidFill>
                  <a:srgbClr val="FF0000"/>
                </a:solidFill>
              </a:rPr>
              <a:t>c</a:t>
            </a:r>
            <a:r>
              <a:rPr lang="it-IT" sz="2800" dirty="0">
                <a:solidFill>
                  <a:srgbClr val="FF0000"/>
                </a:solidFill>
              </a:rPr>
              <a:t>” </a:t>
            </a:r>
            <a:r>
              <a:rPr lang="it-IT" sz="2000" dirty="0">
                <a:solidFill>
                  <a:srgbClr val="FF0000"/>
                </a:solidFill>
                <a:latin typeface="Verdana" pitchFamily="34" charset="0"/>
              </a:rPr>
              <a:t>e vale </a:t>
            </a:r>
            <a:r>
              <a:rPr lang="it-IT" sz="2000" i="1" dirty="0">
                <a:solidFill>
                  <a:srgbClr val="FF0000"/>
                </a:solidFill>
                <a:latin typeface="Verdana" pitchFamily="34" charset="0"/>
              </a:rPr>
              <a:t>:                    </a:t>
            </a:r>
            <a:endParaRPr lang="it-IT" sz="2000" b="1" i="1" dirty="0">
              <a:solidFill>
                <a:srgbClr val="FF0000"/>
              </a:solidFill>
              <a:latin typeface="Verdana" pitchFamily="34" charset="0"/>
            </a:endParaRPr>
          </a:p>
          <a:p>
            <a:pPr algn="just"/>
            <a:r>
              <a:rPr lang="it-IT" sz="2000" dirty="0">
                <a:solidFill>
                  <a:srgbClr val="0000CC"/>
                </a:solidFill>
                <a:latin typeface="Verdana" pitchFamily="34" charset="0"/>
              </a:rPr>
              <a:t>Negli altri materiali , la velocità della luce è inferiore  a</a:t>
            </a:r>
            <a:r>
              <a:rPr lang="it-IT" sz="2000" b="1" dirty="0">
                <a:solidFill>
                  <a:srgbClr val="0000CC"/>
                </a:solidFill>
                <a:latin typeface="Verdana" pitchFamily="34" charset="0"/>
              </a:rPr>
              <a:t>  </a:t>
            </a:r>
            <a:r>
              <a:rPr lang="it-IT" sz="2000" dirty="0">
                <a:solidFill>
                  <a:srgbClr val="0000CC"/>
                </a:solidFill>
                <a:latin typeface="Verdana" pitchFamily="34" charset="0"/>
              </a:rPr>
              <a:t>quella nel vuoto e si indica con  </a:t>
            </a:r>
            <a:r>
              <a:rPr lang="it-IT" sz="2000" b="1" dirty="0">
                <a:solidFill>
                  <a:srgbClr val="0000CC"/>
                </a:solidFill>
                <a:latin typeface="Verdana" pitchFamily="34" charset="0"/>
              </a:rPr>
              <a:t>“</a:t>
            </a:r>
            <a:r>
              <a:rPr lang="it-IT" sz="2400" b="1" dirty="0">
                <a:solidFill>
                  <a:srgbClr val="0000CC"/>
                </a:solidFill>
                <a:latin typeface="Verdana" pitchFamily="34" charset="0"/>
              </a:rPr>
              <a:t>v</a:t>
            </a:r>
            <a:r>
              <a:rPr lang="it-IT" sz="2000" b="1" dirty="0">
                <a:solidFill>
                  <a:srgbClr val="0000CC"/>
                </a:solidFill>
                <a:latin typeface="Verdana" pitchFamily="34" charset="0"/>
              </a:rPr>
              <a:t>” con</a:t>
            </a:r>
            <a:r>
              <a:rPr lang="it-IT" sz="2000" b="1" dirty="0">
                <a:solidFill>
                  <a:srgbClr val="FF0000"/>
                </a:solidFill>
                <a:latin typeface="Verdana" pitchFamily="34" charset="0"/>
              </a:rPr>
              <a:t> “n” </a:t>
            </a:r>
            <a:r>
              <a:rPr lang="it-IT" sz="2000" dirty="0">
                <a:solidFill>
                  <a:srgbClr val="FF0000"/>
                </a:solidFill>
                <a:latin typeface="Verdana" pitchFamily="34" charset="0"/>
              </a:rPr>
              <a:t>si  indica la </a:t>
            </a:r>
          </a:p>
          <a:p>
            <a:pPr algn="just"/>
            <a:r>
              <a:rPr lang="it-IT" sz="2000" b="1" dirty="0">
                <a:solidFill>
                  <a:srgbClr val="FF0000"/>
                </a:solidFill>
                <a:latin typeface="Verdana" pitchFamily="34" charset="0"/>
              </a:rPr>
              <a:t>			rifrazione </a:t>
            </a:r>
            <a:r>
              <a:rPr lang="it-IT" sz="2000" dirty="0">
                <a:solidFill>
                  <a:srgbClr val="FF0000"/>
                </a:solidFill>
                <a:latin typeface="Verdana" pitchFamily="34" charset="0"/>
              </a:rPr>
              <a:t> </a:t>
            </a:r>
            <a:r>
              <a:rPr lang="it-IT" sz="2000" i="1" dirty="0">
                <a:solidFill>
                  <a:srgbClr val="FF0000"/>
                </a:solidFill>
                <a:latin typeface="Verdana" pitchFamily="34" charset="0"/>
              </a:rPr>
              <a:t>:  </a:t>
            </a:r>
            <a:r>
              <a:rPr lang="it-IT" b="1" i="1" dirty="0" err="1">
                <a:solidFill>
                  <a:srgbClr val="FF0000"/>
                </a:solidFill>
                <a:latin typeface="Verdana" pitchFamily="34" charset="0"/>
              </a:rPr>
              <a:t>n=</a:t>
            </a:r>
            <a:r>
              <a:rPr lang="it-IT" b="1" i="1" dirty="0">
                <a:solidFill>
                  <a:srgbClr val="FF0000"/>
                </a:solidFill>
                <a:latin typeface="Verdana" pitchFamily="34" charset="0"/>
              </a:rPr>
              <a:t>  c/v</a:t>
            </a:r>
            <a:endParaRPr lang="it-IT" sz="2000" b="1" i="1" dirty="0">
              <a:solidFill>
                <a:srgbClr val="FF0000"/>
              </a:solidFill>
              <a:latin typeface="Verdana" pitchFamily="34" charset="0"/>
            </a:endParaRPr>
          </a:p>
        </p:txBody>
      </p:sp>
    </p:spTree>
  </p:cSld>
  <p:clrMapOvr>
    <a:masterClrMapping/>
  </p:clrMapOvr>
  <p:transition>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olo 1"/>
          <p:cNvSpPr>
            <a:spLocks noGrp="1"/>
          </p:cNvSpPr>
          <p:nvPr>
            <p:ph type="title"/>
          </p:nvPr>
        </p:nvSpPr>
        <p:spPr>
          <a:xfrm>
            <a:off x="0" y="0"/>
            <a:ext cx="8964613" cy="417513"/>
          </a:xfrm>
        </p:spPr>
        <p:txBody>
          <a:bodyPr/>
          <a:lstStyle/>
          <a:p>
            <a:pPr algn="ctr"/>
            <a:r>
              <a:rPr lang="it-IT" altLang="it-IT" sz="1800" b="1" dirty="0" smtClean="0">
                <a:solidFill>
                  <a:srgbClr val="0000CC"/>
                </a:solidFill>
                <a:latin typeface="Verdana" pitchFamily="34" charset="0"/>
                <a:ea typeface="Verdana" pitchFamily="34" charset="0"/>
                <a:cs typeface="Verdana" pitchFamily="34" charset="0"/>
              </a:rPr>
              <a:t>Fibra ottica storia e tecnologia </a:t>
            </a:r>
            <a:endParaRPr lang="it-IT" sz="1800" dirty="0" smtClean="0"/>
          </a:p>
        </p:txBody>
      </p:sp>
      <p:sp>
        <p:nvSpPr>
          <p:cNvPr id="63493" name="Rettangolo 7"/>
          <p:cNvSpPr>
            <a:spLocks noChangeArrowheads="1"/>
          </p:cNvSpPr>
          <p:nvPr/>
        </p:nvSpPr>
        <p:spPr bwMode="auto">
          <a:xfrm>
            <a:off x="395288" y="657225"/>
            <a:ext cx="8353425" cy="2738438"/>
          </a:xfrm>
          <a:prstGeom prst="rect">
            <a:avLst/>
          </a:prstGeom>
          <a:noFill/>
          <a:ln w="9525">
            <a:noFill/>
            <a:miter lim="800000"/>
            <a:headEnd/>
            <a:tailEnd/>
          </a:ln>
        </p:spPr>
        <p:txBody>
          <a:bodyPr>
            <a:spAutoFit/>
          </a:bodyPr>
          <a:lstStyle/>
          <a:p>
            <a:pPr algn="just">
              <a:buFont typeface="Arial" charset="0"/>
              <a:buNone/>
            </a:pPr>
            <a:r>
              <a:rPr lang="it-IT" altLang="it-IT" sz="1800" b="1" dirty="0">
                <a:solidFill>
                  <a:srgbClr val="FF0000"/>
                </a:solidFill>
                <a:latin typeface="Verdana" pitchFamily="34" charset="0"/>
              </a:rPr>
              <a:t>La fibra </a:t>
            </a:r>
            <a:r>
              <a:rPr lang="it-IT" altLang="it-IT" sz="1800" b="1" dirty="0" err="1">
                <a:solidFill>
                  <a:srgbClr val="FF0000"/>
                </a:solidFill>
                <a:latin typeface="Verdana" pitchFamily="34" charset="0"/>
              </a:rPr>
              <a:t>monomodale</a:t>
            </a:r>
            <a:r>
              <a:rPr lang="it-IT" altLang="it-IT" sz="1800" b="1" dirty="0">
                <a:solidFill>
                  <a:srgbClr val="FF0000"/>
                </a:solidFill>
                <a:latin typeface="Verdana" pitchFamily="34" charset="0"/>
              </a:rPr>
              <a:t> </a:t>
            </a:r>
            <a:r>
              <a:rPr lang="it-IT" altLang="it-IT" sz="1800" dirty="0">
                <a:solidFill>
                  <a:srgbClr val="FF0000"/>
                </a:solidFill>
                <a:latin typeface="Verdana" pitchFamily="34" charset="0"/>
              </a:rPr>
              <a:t>( unimodale) è un tipo di fibra ottica, in grado di trasportare soltanto un raggio di luce. </a:t>
            </a:r>
          </a:p>
          <a:p>
            <a:pPr algn="just">
              <a:buFont typeface="Arial" charset="0"/>
              <a:buNone/>
            </a:pPr>
            <a:r>
              <a:rPr lang="it-IT" altLang="it-IT" sz="1600" i="1" dirty="0">
                <a:solidFill>
                  <a:srgbClr val="FF0000"/>
                </a:solidFill>
                <a:latin typeface="Verdana" pitchFamily="34" charset="0"/>
              </a:rPr>
              <a:t>I modi sono rappresentati dalle possibili soluzioni dell’equazione di </a:t>
            </a:r>
            <a:r>
              <a:rPr lang="it-IT" altLang="it-IT" sz="1600" i="1" dirty="0" err="1">
                <a:solidFill>
                  <a:srgbClr val="FF0000"/>
                </a:solidFill>
                <a:latin typeface="Verdana" pitchFamily="34" charset="0"/>
              </a:rPr>
              <a:t>Helmholts</a:t>
            </a:r>
            <a:r>
              <a:rPr lang="it-IT" altLang="it-IT" sz="1600" i="1" dirty="0">
                <a:solidFill>
                  <a:srgbClr val="FF0000"/>
                </a:solidFill>
                <a:latin typeface="Verdana" pitchFamily="34" charset="0"/>
              </a:rPr>
              <a:t> per le onde, ottenuta unendo le equazioni di Maxwell e le condizioni al contorno imposte dalla fibra.(I modi definiscono il percorso dell’onda nello spazio).</a:t>
            </a:r>
          </a:p>
          <a:p>
            <a:pPr algn="just">
              <a:buFont typeface="Arial" charset="0"/>
              <a:buNone/>
            </a:pPr>
            <a:r>
              <a:rPr lang="it-IT" altLang="it-IT" sz="1600" i="1" dirty="0">
                <a:solidFill>
                  <a:srgbClr val="FF0000"/>
                </a:solidFill>
                <a:latin typeface="Verdana" pitchFamily="34" charset="0"/>
              </a:rPr>
              <a:t> </a:t>
            </a:r>
          </a:p>
          <a:p>
            <a:pPr algn="just">
              <a:buFont typeface="Arial" charset="0"/>
              <a:buNone/>
            </a:pPr>
            <a:r>
              <a:rPr lang="it-IT" altLang="it-IT" sz="1800" dirty="0">
                <a:solidFill>
                  <a:srgbClr val="0000CC"/>
                </a:solidFill>
                <a:latin typeface="Verdana" pitchFamily="34" charset="0"/>
              </a:rPr>
              <a:t>Il nucleo della fibra ha diametro che va dagli </a:t>
            </a:r>
            <a:r>
              <a:rPr lang="it-IT" altLang="it-IT" sz="1800" b="1" dirty="0">
                <a:solidFill>
                  <a:srgbClr val="0000CC"/>
                </a:solidFill>
                <a:latin typeface="Verdana" pitchFamily="34" charset="0"/>
              </a:rPr>
              <a:t>8,3 -10 µm, il </a:t>
            </a:r>
            <a:r>
              <a:rPr lang="it-IT" altLang="it-IT" sz="1800" dirty="0">
                <a:solidFill>
                  <a:srgbClr val="0000CC"/>
                </a:solidFill>
                <a:latin typeface="Verdana" pitchFamily="34" charset="0"/>
              </a:rPr>
              <a:t>rivestimento ha un diametro di </a:t>
            </a:r>
            <a:r>
              <a:rPr lang="it-IT" altLang="it-IT" sz="1800" b="1" dirty="0">
                <a:solidFill>
                  <a:srgbClr val="0000CC"/>
                </a:solidFill>
                <a:latin typeface="Verdana" pitchFamily="34" charset="0"/>
              </a:rPr>
              <a:t>125 </a:t>
            </a:r>
            <a:r>
              <a:rPr lang="it-IT" altLang="it-IT" sz="1800" b="1" dirty="0" err="1">
                <a:solidFill>
                  <a:srgbClr val="0000CC"/>
                </a:solidFill>
                <a:latin typeface="Verdana" pitchFamily="34" charset="0"/>
              </a:rPr>
              <a:t>µm</a:t>
            </a:r>
            <a:r>
              <a:rPr lang="it-IT" altLang="it-IT" sz="1800" dirty="0">
                <a:solidFill>
                  <a:srgbClr val="0000CC"/>
                </a:solidFill>
                <a:latin typeface="Verdana" pitchFamily="34" charset="0"/>
              </a:rPr>
              <a:t>. ( tipo Os1 –OS2)</a:t>
            </a:r>
          </a:p>
          <a:p>
            <a:pPr algn="just">
              <a:buFont typeface="Arial" charset="0"/>
              <a:buNone/>
            </a:pPr>
            <a:endParaRPr lang="it-IT" altLang="it-IT" sz="2000" i="1" dirty="0">
              <a:solidFill>
                <a:srgbClr val="0000CC"/>
              </a:solidFill>
              <a:latin typeface="Verdana" pitchFamily="34" charset="0"/>
            </a:endParaRPr>
          </a:p>
          <a:p>
            <a:pPr algn="just">
              <a:buFont typeface="Arial" charset="0"/>
              <a:buNone/>
            </a:pPr>
            <a:r>
              <a:rPr lang="it-IT" altLang="it-IT" sz="1600" b="1" dirty="0">
                <a:solidFill>
                  <a:srgbClr val="FF0000"/>
                </a:solidFill>
                <a:latin typeface="Verdana" pitchFamily="34" charset="0"/>
              </a:rPr>
              <a:t> </a:t>
            </a:r>
          </a:p>
        </p:txBody>
      </p:sp>
      <p:graphicFrame>
        <p:nvGraphicFramePr>
          <p:cNvPr id="8" name="Segnaposto contenuto 6"/>
          <p:cNvGraphicFramePr>
            <a:graphicFrameLocks noGrp="1"/>
          </p:cNvGraphicFramePr>
          <p:nvPr>
            <p:ph idx="4294967295"/>
          </p:nvPr>
        </p:nvGraphicFramePr>
        <p:xfrm>
          <a:off x="0" y="2960688"/>
          <a:ext cx="9144000" cy="3406154"/>
        </p:xfrm>
        <a:graphic>
          <a:graphicData uri="http://schemas.openxmlformats.org/drawingml/2006/table">
            <a:tbl>
              <a:tblPr firstRow="1" bandRow="1">
                <a:tableStyleId>{BDBED569-4797-4DF1-A0F4-6AAB3CD982D8}</a:tableStyleId>
              </a:tblPr>
              <a:tblGrid>
                <a:gridCol w="4463549"/>
                <a:gridCol w="2269762"/>
                <a:gridCol w="2410689"/>
              </a:tblGrid>
              <a:tr h="662420">
                <a:tc>
                  <a:txBody>
                    <a:bodyPr/>
                    <a:lstStyle/>
                    <a:p>
                      <a:r>
                        <a:rPr lang="it-IT" sz="2000" dirty="0" smtClean="0">
                          <a:solidFill>
                            <a:srgbClr val="0000CC"/>
                          </a:solidFill>
                        </a:rPr>
                        <a:t>Caratteristica meccaniche</a:t>
                      </a:r>
                    </a:p>
                    <a:p>
                      <a:r>
                        <a:rPr lang="it-IT" sz="2000" dirty="0" smtClean="0">
                          <a:solidFill>
                            <a:srgbClr val="0000CC"/>
                          </a:solidFill>
                        </a:rPr>
                        <a:t>Fibra</a:t>
                      </a:r>
                      <a:r>
                        <a:rPr lang="it-IT" sz="2000" baseline="0" dirty="0" smtClean="0">
                          <a:solidFill>
                            <a:srgbClr val="0000CC"/>
                          </a:solidFill>
                        </a:rPr>
                        <a:t> </a:t>
                      </a:r>
                      <a:r>
                        <a:rPr lang="it-IT" sz="2000" baseline="0" dirty="0" err="1" smtClean="0">
                          <a:solidFill>
                            <a:srgbClr val="0000CC"/>
                          </a:solidFill>
                        </a:rPr>
                        <a:t>Monomodale</a:t>
                      </a:r>
                      <a:endParaRPr lang="it-IT" sz="2000" dirty="0" smtClean="0">
                        <a:solidFill>
                          <a:srgbClr val="0000CC"/>
                        </a:solidFill>
                      </a:endParaRPr>
                    </a:p>
                  </a:txBody>
                  <a:tcPr/>
                </a:tc>
                <a:tc>
                  <a:txBody>
                    <a:bodyPr/>
                    <a:lstStyle/>
                    <a:p>
                      <a:r>
                        <a:rPr lang="it-IT" sz="2000" dirty="0" smtClean="0">
                          <a:solidFill>
                            <a:srgbClr val="0000CC"/>
                          </a:solidFill>
                        </a:rPr>
                        <a:t>Fibra OS1</a:t>
                      </a:r>
                    </a:p>
                    <a:p>
                      <a:r>
                        <a:rPr lang="it-IT" sz="2000" dirty="0" smtClean="0">
                          <a:solidFill>
                            <a:srgbClr val="0000CC"/>
                          </a:solidFill>
                        </a:rPr>
                        <a:t>E9/125</a:t>
                      </a:r>
                    </a:p>
                  </a:txBody>
                  <a:tcPr/>
                </a:tc>
                <a:tc>
                  <a:txBody>
                    <a:bodyPr/>
                    <a:lstStyle/>
                    <a:p>
                      <a:r>
                        <a:rPr lang="it-IT" sz="2000" dirty="0" smtClean="0">
                          <a:solidFill>
                            <a:srgbClr val="0000CC"/>
                          </a:solidFill>
                        </a:rPr>
                        <a:t>Fibra OS2</a:t>
                      </a:r>
                    </a:p>
                    <a:p>
                      <a:r>
                        <a:rPr lang="it-IT" sz="2000" dirty="0" smtClean="0">
                          <a:solidFill>
                            <a:srgbClr val="0000CC"/>
                          </a:solidFill>
                        </a:rPr>
                        <a:t> E9/125</a:t>
                      </a:r>
                      <a:endParaRPr lang="it-IT" sz="2000" dirty="0">
                        <a:solidFill>
                          <a:srgbClr val="0000CC"/>
                        </a:solidFill>
                      </a:endParaRPr>
                    </a:p>
                  </a:txBody>
                  <a:tcPr/>
                </a:tc>
              </a:tr>
              <a:tr h="419114">
                <a:tc>
                  <a:txBody>
                    <a:bodyPr/>
                    <a:lstStyle/>
                    <a:p>
                      <a:r>
                        <a:rPr lang="it-IT" dirty="0" smtClean="0"/>
                        <a:t>Diametro</a:t>
                      </a:r>
                      <a:r>
                        <a:rPr lang="it-IT" baseline="0" dirty="0" smtClean="0"/>
                        <a:t> </a:t>
                      </a:r>
                      <a:r>
                        <a:rPr lang="it-IT" sz="1800" kern="1200" baseline="0" dirty="0" err="1" smtClean="0"/>
                        <a:t>Core</a:t>
                      </a:r>
                      <a:r>
                        <a:rPr lang="it-IT" sz="1800" kern="1200" baseline="0" dirty="0" smtClean="0"/>
                        <a:t>                               </a:t>
                      </a:r>
                      <a:r>
                        <a:rPr lang="el-GR" sz="1800" kern="1200" baseline="0" dirty="0" smtClean="0"/>
                        <a:t>(μ</a:t>
                      </a:r>
                      <a:r>
                        <a:rPr lang="it-IT" sz="1800" kern="1200" baseline="0" dirty="0" smtClean="0"/>
                        <a:t>m)</a:t>
                      </a:r>
                      <a:r>
                        <a:rPr lang="it-IT" baseline="0" dirty="0" smtClean="0"/>
                        <a:t> </a:t>
                      </a:r>
                      <a:endParaRPr lang="it-IT" b="0" dirty="0"/>
                    </a:p>
                  </a:txBody>
                  <a:tcPr/>
                </a:tc>
                <a:tc>
                  <a:txBody>
                    <a:bodyPr/>
                    <a:lstStyle/>
                    <a:p>
                      <a:r>
                        <a:rPr lang="it-IT" sz="2000" baseline="0" dirty="0" smtClean="0"/>
                        <a:t>9 +-  0,4</a:t>
                      </a:r>
                      <a:endParaRPr lang="it-IT" sz="2000" dirty="0"/>
                    </a:p>
                  </a:txBody>
                  <a:tcPr/>
                </a:tc>
                <a:tc>
                  <a:txBody>
                    <a:bodyPr/>
                    <a:lstStyle/>
                    <a:p>
                      <a:r>
                        <a:rPr lang="it-IT" sz="2000" dirty="0" smtClean="0"/>
                        <a:t>9 +- 0,4</a:t>
                      </a:r>
                      <a:endParaRPr lang="it-IT" sz="2000" dirty="0"/>
                    </a:p>
                  </a:txBody>
                  <a:tcPr/>
                </a:tc>
              </a:tr>
              <a:tr h="356116">
                <a:tc>
                  <a:txBody>
                    <a:bodyPr/>
                    <a:lstStyle/>
                    <a:p>
                      <a:r>
                        <a:rPr lang="it-IT" dirty="0" smtClean="0"/>
                        <a:t>Diametro  </a:t>
                      </a:r>
                      <a:r>
                        <a:rPr lang="it-IT" dirty="0" err="1" smtClean="0"/>
                        <a:t>cladding</a:t>
                      </a:r>
                      <a:r>
                        <a:rPr lang="it-IT" dirty="0" smtClean="0"/>
                        <a:t>  </a:t>
                      </a:r>
                      <a:r>
                        <a:rPr lang="it-IT" baseline="0" dirty="0" smtClean="0"/>
                        <a:t>                        </a:t>
                      </a:r>
                      <a:r>
                        <a:rPr lang="el-GR" sz="1800" kern="1200" baseline="0" dirty="0" smtClean="0"/>
                        <a:t> (μ</a:t>
                      </a:r>
                      <a:r>
                        <a:rPr lang="it-IT" sz="1800" kern="1200" baseline="0" dirty="0" smtClean="0"/>
                        <a:t>m)</a:t>
                      </a:r>
                      <a:endParaRPr lang="it-IT" dirty="0"/>
                    </a:p>
                  </a:txBody>
                  <a:tcPr/>
                </a:tc>
                <a:tc>
                  <a:txBody>
                    <a:bodyPr/>
                    <a:lstStyle/>
                    <a:p>
                      <a:r>
                        <a:rPr lang="it-IT" sz="2000" dirty="0" smtClean="0"/>
                        <a:t>125+-</a:t>
                      </a:r>
                      <a:r>
                        <a:rPr lang="it-IT" sz="2000" baseline="0" dirty="0" smtClean="0"/>
                        <a:t> 0,7</a:t>
                      </a:r>
                      <a:endParaRPr lang="it-IT" sz="2000" dirty="0"/>
                    </a:p>
                  </a:txBody>
                  <a:tcPr/>
                </a:tc>
                <a:tc>
                  <a:txBody>
                    <a:bodyPr/>
                    <a:lstStyle/>
                    <a:p>
                      <a:r>
                        <a:rPr lang="it-IT" sz="2000" dirty="0" smtClean="0"/>
                        <a:t>125 +- 0,7</a:t>
                      </a:r>
                      <a:endParaRPr lang="it-IT" sz="2000" dirty="0"/>
                    </a:p>
                  </a:txBody>
                  <a:tcPr/>
                </a:tc>
              </a:tr>
              <a:tr h="356116">
                <a:tc>
                  <a:txBody>
                    <a:bodyPr/>
                    <a:lstStyle/>
                    <a:p>
                      <a:r>
                        <a:rPr lang="it-IT" dirty="0" smtClean="0"/>
                        <a:t>Lunghezza</a:t>
                      </a:r>
                      <a:r>
                        <a:rPr lang="it-IT" baseline="0" dirty="0" smtClean="0"/>
                        <a:t> d’onda                             (</a:t>
                      </a:r>
                      <a:r>
                        <a:rPr lang="it-IT" baseline="0" dirty="0" err="1" smtClean="0"/>
                        <a:t>nm</a:t>
                      </a:r>
                      <a:r>
                        <a:rPr lang="it-IT" baseline="0" dirty="0" smtClean="0"/>
                        <a:t>)</a:t>
                      </a:r>
                      <a:endParaRPr lang="it-IT" dirty="0"/>
                    </a:p>
                  </a:txBody>
                  <a:tcPr/>
                </a:tc>
                <a:tc>
                  <a:txBody>
                    <a:bodyPr/>
                    <a:lstStyle/>
                    <a:p>
                      <a:r>
                        <a:rPr lang="it-IT" sz="2000" dirty="0" smtClean="0"/>
                        <a:t>1310 / 1550</a:t>
                      </a:r>
                      <a:endParaRPr lang="it-IT" sz="2000" dirty="0"/>
                    </a:p>
                  </a:txBody>
                  <a:tcPr/>
                </a:tc>
                <a:tc>
                  <a:txBody>
                    <a:bodyPr/>
                    <a:lstStyle/>
                    <a:p>
                      <a:r>
                        <a:rPr lang="it-IT" sz="2000" dirty="0" smtClean="0"/>
                        <a:t>1310 / 1550</a:t>
                      </a:r>
                      <a:endParaRPr lang="it-IT" sz="2000" dirty="0"/>
                    </a:p>
                  </a:txBody>
                  <a:tcPr/>
                </a:tc>
              </a:tr>
              <a:tr h="460647">
                <a:tc>
                  <a:txBody>
                    <a:bodyPr/>
                    <a:lstStyle/>
                    <a:p>
                      <a:r>
                        <a:rPr lang="it-IT" dirty="0" smtClean="0"/>
                        <a:t>Attenuazione</a:t>
                      </a:r>
                      <a:r>
                        <a:rPr lang="it-IT" baseline="0" dirty="0" smtClean="0"/>
                        <a:t> </a:t>
                      </a:r>
                      <a:r>
                        <a:rPr lang="it-IT" dirty="0" err="1" smtClean="0"/>
                        <a:t>max</a:t>
                      </a:r>
                      <a:r>
                        <a:rPr lang="it-IT" dirty="0" smtClean="0"/>
                        <a:t>                       (</a:t>
                      </a:r>
                      <a:r>
                        <a:rPr lang="it-IT" dirty="0" err="1" smtClean="0"/>
                        <a:t>dB</a:t>
                      </a:r>
                      <a:r>
                        <a:rPr lang="it-IT" dirty="0" smtClean="0"/>
                        <a:t>/Km)</a:t>
                      </a:r>
                      <a:endParaRPr lang="it-IT" dirty="0"/>
                    </a:p>
                  </a:txBody>
                  <a:tcPr/>
                </a:tc>
                <a:tc>
                  <a:txBody>
                    <a:bodyPr/>
                    <a:lstStyle/>
                    <a:p>
                      <a:r>
                        <a:rPr lang="it-IT" sz="2000" dirty="0" smtClean="0"/>
                        <a:t>0,36 – 0,22 </a:t>
                      </a:r>
                    </a:p>
                    <a:p>
                      <a:r>
                        <a:rPr lang="it-IT" sz="2000" dirty="0" smtClean="0"/>
                        <a:t>(norma 1)</a:t>
                      </a:r>
                      <a:endParaRPr lang="it-IT" sz="2000" dirty="0"/>
                    </a:p>
                  </a:txBody>
                  <a:tcPr/>
                </a:tc>
                <a:tc>
                  <a:txBody>
                    <a:bodyPr/>
                    <a:lstStyle/>
                    <a:p>
                      <a:r>
                        <a:rPr lang="it-IT" sz="2000" dirty="0" smtClean="0"/>
                        <a:t>0,36 - 0,22 </a:t>
                      </a:r>
                    </a:p>
                    <a:p>
                      <a:r>
                        <a:rPr lang="it-IT" sz="2000" dirty="0" smtClean="0"/>
                        <a:t>(norma 0,4)</a:t>
                      </a:r>
                      <a:endParaRPr lang="it-IT" sz="2000" dirty="0"/>
                    </a:p>
                  </a:txBody>
                  <a:tcPr/>
                </a:tc>
              </a:tr>
              <a:tr h="356116">
                <a:tc>
                  <a:txBody>
                    <a:bodyPr/>
                    <a:lstStyle/>
                    <a:p>
                      <a:r>
                        <a:rPr lang="it-IT" dirty="0" smtClean="0">
                          <a:solidFill>
                            <a:srgbClr val="FF0000"/>
                          </a:solidFill>
                        </a:rPr>
                        <a:t>Lunghezza</a:t>
                      </a:r>
                      <a:r>
                        <a:rPr lang="it-IT" baseline="0" dirty="0" smtClean="0">
                          <a:solidFill>
                            <a:srgbClr val="FF0000"/>
                          </a:solidFill>
                        </a:rPr>
                        <a:t> </a:t>
                      </a:r>
                      <a:r>
                        <a:rPr lang="it-IT" dirty="0" err="1" smtClean="0">
                          <a:solidFill>
                            <a:srgbClr val="FF0000"/>
                          </a:solidFill>
                        </a:rPr>
                        <a:t>max</a:t>
                      </a:r>
                      <a:r>
                        <a:rPr lang="it-IT" dirty="0" smtClean="0">
                          <a:solidFill>
                            <a:srgbClr val="FF0000"/>
                          </a:solidFill>
                        </a:rPr>
                        <a:t> canale </a:t>
                      </a:r>
                      <a:r>
                        <a:rPr lang="it-IT" baseline="0" dirty="0" smtClean="0">
                          <a:solidFill>
                            <a:srgbClr val="FF0000"/>
                          </a:solidFill>
                        </a:rPr>
                        <a:t> </a:t>
                      </a:r>
                      <a:r>
                        <a:rPr lang="it-IT" dirty="0" smtClean="0">
                          <a:solidFill>
                            <a:srgbClr val="FF0000"/>
                          </a:solidFill>
                        </a:rPr>
                        <a:t>1</a:t>
                      </a:r>
                      <a:r>
                        <a:rPr lang="it-IT" baseline="0" dirty="0" smtClean="0">
                          <a:solidFill>
                            <a:srgbClr val="FF0000"/>
                          </a:solidFill>
                        </a:rPr>
                        <a:t> </a:t>
                      </a:r>
                      <a:r>
                        <a:rPr lang="it-IT" dirty="0" err="1" smtClean="0">
                          <a:solidFill>
                            <a:srgbClr val="FF0000"/>
                          </a:solidFill>
                        </a:rPr>
                        <a:t>Gbit</a:t>
                      </a:r>
                      <a:r>
                        <a:rPr lang="it-IT" dirty="0" smtClean="0">
                          <a:solidFill>
                            <a:srgbClr val="FF0000"/>
                          </a:solidFill>
                        </a:rPr>
                        <a:t>/s       </a:t>
                      </a:r>
                      <a:r>
                        <a:rPr lang="it-IT" b="1" dirty="0" smtClean="0">
                          <a:solidFill>
                            <a:srgbClr val="FF0000"/>
                          </a:solidFill>
                        </a:rPr>
                        <a:t>( m)</a:t>
                      </a:r>
                      <a:endParaRPr lang="it-IT" b="1" dirty="0">
                        <a:solidFill>
                          <a:srgbClr val="FF0000"/>
                        </a:solidFill>
                      </a:endParaRPr>
                    </a:p>
                  </a:txBody>
                  <a:tcPr/>
                </a:tc>
                <a:tc>
                  <a:txBody>
                    <a:bodyPr/>
                    <a:lstStyle/>
                    <a:p>
                      <a:r>
                        <a:rPr lang="it-IT" sz="2000" dirty="0" smtClean="0">
                          <a:solidFill>
                            <a:srgbClr val="FF0000"/>
                          </a:solidFill>
                        </a:rPr>
                        <a:t>10.000 / 100.000</a:t>
                      </a:r>
                      <a:endParaRPr lang="it-IT" sz="2000" dirty="0">
                        <a:solidFill>
                          <a:srgbClr val="FF0000"/>
                        </a:solidFill>
                      </a:endParaRPr>
                    </a:p>
                  </a:txBody>
                  <a:tcPr/>
                </a:tc>
                <a:tc>
                  <a:txBody>
                    <a:bodyPr/>
                    <a:lstStyle/>
                    <a:p>
                      <a:r>
                        <a:rPr lang="it-IT" sz="2000" dirty="0" smtClean="0">
                          <a:solidFill>
                            <a:srgbClr val="FF0000"/>
                          </a:solidFill>
                        </a:rPr>
                        <a:t>10.000 / 200.000</a:t>
                      </a:r>
                      <a:endParaRPr lang="it-IT" sz="2000" dirty="0">
                        <a:solidFill>
                          <a:srgbClr val="FF0000"/>
                        </a:solidFill>
                      </a:endParaRPr>
                    </a:p>
                  </a:txBody>
                  <a:tcPr/>
                </a:tc>
              </a:tr>
              <a:tr h="356116">
                <a:tc>
                  <a:txBody>
                    <a:bodyPr/>
                    <a:lstStyle/>
                    <a:p>
                      <a:r>
                        <a:rPr lang="it-IT" dirty="0" smtClean="0">
                          <a:solidFill>
                            <a:srgbClr val="FF0000"/>
                          </a:solidFill>
                        </a:rPr>
                        <a:t>Lunghezza</a:t>
                      </a:r>
                      <a:r>
                        <a:rPr lang="it-IT" baseline="0" dirty="0" smtClean="0">
                          <a:solidFill>
                            <a:srgbClr val="FF0000"/>
                          </a:solidFill>
                        </a:rPr>
                        <a:t>  </a:t>
                      </a:r>
                      <a:r>
                        <a:rPr lang="it-IT" baseline="0" dirty="0" err="1" smtClean="0">
                          <a:solidFill>
                            <a:srgbClr val="FF0000"/>
                          </a:solidFill>
                        </a:rPr>
                        <a:t>max</a:t>
                      </a:r>
                      <a:r>
                        <a:rPr lang="it-IT" baseline="0" dirty="0" smtClean="0">
                          <a:solidFill>
                            <a:srgbClr val="FF0000"/>
                          </a:solidFill>
                        </a:rPr>
                        <a:t>  canale 10Gbit/s     ( </a:t>
                      </a:r>
                      <a:r>
                        <a:rPr lang="it-IT" b="1" baseline="0" dirty="0" smtClean="0">
                          <a:solidFill>
                            <a:srgbClr val="FF0000"/>
                          </a:solidFill>
                        </a:rPr>
                        <a:t>m</a:t>
                      </a:r>
                      <a:r>
                        <a:rPr lang="it-IT" baseline="0" dirty="0" smtClean="0">
                          <a:solidFill>
                            <a:srgbClr val="FF0000"/>
                          </a:solidFill>
                        </a:rPr>
                        <a:t>)</a:t>
                      </a:r>
                      <a:endParaRPr lang="it-IT" dirty="0">
                        <a:solidFill>
                          <a:srgbClr val="FF0000"/>
                        </a:solidFill>
                      </a:endParaRPr>
                    </a:p>
                  </a:txBody>
                  <a:tcPr/>
                </a:tc>
                <a:tc>
                  <a:txBody>
                    <a:bodyPr/>
                    <a:lstStyle/>
                    <a:p>
                      <a:r>
                        <a:rPr lang="it-IT" sz="2000" dirty="0" smtClean="0">
                          <a:solidFill>
                            <a:srgbClr val="FF0000"/>
                          </a:solidFill>
                        </a:rPr>
                        <a:t>10.000 / 40.000</a:t>
                      </a:r>
                      <a:endParaRPr lang="it-IT" sz="2000" dirty="0">
                        <a:solidFill>
                          <a:srgbClr val="FF0000"/>
                        </a:solidFill>
                      </a:endParaRPr>
                    </a:p>
                  </a:txBody>
                  <a:tcPr/>
                </a:tc>
                <a:tc>
                  <a:txBody>
                    <a:bodyPr/>
                    <a:lstStyle/>
                    <a:p>
                      <a:r>
                        <a:rPr lang="it-IT" sz="2000" dirty="0" smtClean="0">
                          <a:solidFill>
                            <a:srgbClr val="FF0000"/>
                          </a:solidFill>
                        </a:rPr>
                        <a:t>10.000 / 40.000</a:t>
                      </a:r>
                      <a:endParaRPr lang="it-IT" sz="2000" dirty="0">
                        <a:solidFill>
                          <a:srgbClr val="FF0000"/>
                        </a:solidFill>
                      </a:endParaRPr>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olo 1"/>
          <p:cNvSpPr>
            <a:spLocks noGrp="1"/>
          </p:cNvSpPr>
          <p:nvPr>
            <p:ph type="title"/>
          </p:nvPr>
        </p:nvSpPr>
        <p:spPr>
          <a:xfrm>
            <a:off x="0" y="0"/>
            <a:ext cx="9144000" cy="441325"/>
          </a:xfrm>
        </p:spPr>
        <p:txBody>
          <a:bodyPr/>
          <a:lstStyle/>
          <a:p>
            <a:pPr algn="ctr"/>
            <a:r>
              <a:rPr lang="it-IT" altLang="it-IT" sz="1800" b="1" dirty="0" smtClean="0">
                <a:solidFill>
                  <a:srgbClr val="0000CC"/>
                </a:solidFill>
                <a:latin typeface="Verdana" pitchFamily="34" charset="0"/>
                <a:ea typeface="Verdana" pitchFamily="34" charset="0"/>
                <a:cs typeface="Verdana" pitchFamily="34" charset="0"/>
              </a:rPr>
              <a:t>Fibra ottica storia e tecnologia </a:t>
            </a:r>
            <a:endParaRPr lang="it-IT" sz="1800" dirty="0" smtClean="0"/>
          </a:p>
        </p:txBody>
      </p:sp>
      <p:sp>
        <p:nvSpPr>
          <p:cNvPr id="64517" name="Rettangolo 7"/>
          <p:cNvSpPr>
            <a:spLocks noChangeArrowheads="1"/>
          </p:cNvSpPr>
          <p:nvPr/>
        </p:nvSpPr>
        <p:spPr bwMode="auto">
          <a:xfrm>
            <a:off x="323850" y="512763"/>
            <a:ext cx="8640763" cy="1477962"/>
          </a:xfrm>
          <a:prstGeom prst="rect">
            <a:avLst/>
          </a:prstGeom>
          <a:noFill/>
          <a:ln w="9525">
            <a:noFill/>
            <a:miter lim="800000"/>
            <a:headEnd/>
            <a:tailEnd/>
          </a:ln>
        </p:spPr>
        <p:txBody>
          <a:bodyPr>
            <a:spAutoFit/>
          </a:bodyPr>
          <a:lstStyle/>
          <a:p>
            <a:pPr algn="just">
              <a:buFont typeface="Arial" charset="0"/>
              <a:buNone/>
            </a:pPr>
            <a:r>
              <a:rPr lang="it-IT" altLang="it-IT" sz="1800" b="1" dirty="0">
                <a:solidFill>
                  <a:srgbClr val="0000CC"/>
                </a:solidFill>
                <a:latin typeface="Verdana" pitchFamily="34" charset="0"/>
              </a:rPr>
              <a:t>La fibra multimodale </a:t>
            </a:r>
            <a:r>
              <a:rPr lang="it-IT" altLang="it-IT" sz="1800" dirty="0">
                <a:solidFill>
                  <a:srgbClr val="0000CC"/>
                </a:solidFill>
                <a:latin typeface="Verdana" pitchFamily="34" charset="0"/>
              </a:rPr>
              <a:t>è un tipo di fibra ottica che viene utilizzata soprattutto nell’ambito delle comunicazioni a breve distanza (ad esempio all’interno di un’azienda) e </a:t>
            </a:r>
            <a:r>
              <a:rPr lang="it-IT" altLang="it-IT" sz="1800" b="1" dirty="0">
                <a:solidFill>
                  <a:srgbClr val="0000CC"/>
                </a:solidFill>
                <a:latin typeface="Verdana" pitchFamily="34" charset="0"/>
              </a:rPr>
              <a:t>dei </a:t>
            </a:r>
            <a:r>
              <a:rPr lang="it-IT" altLang="it-IT" sz="1800" b="1" dirty="0" err="1">
                <a:solidFill>
                  <a:srgbClr val="0000CC"/>
                </a:solidFill>
                <a:latin typeface="Verdana" pitchFamily="34" charset="0"/>
              </a:rPr>
              <a:t>blackbone</a:t>
            </a:r>
            <a:r>
              <a:rPr lang="it-IT" altLang="it-IT" sz="1800" b="1" dirty="0">
                <a:solidFill>
                  <a:srgbClr val="0000CC"/>
                </a:solidFill>
                <a:latin typeface="Verdana" pitchFamily="34" charset="0"/>
              </a:rPr>
              <a:t> ( dorsali di rete). </a:t>
            </a:r>
            <a:r>
              <a:rPr lang="it-IT" altLang="it-IT" sz="1800" dirty="0">
                <a:solidFill>
                  <a:srgbClr val="0000CC"/>
                </a:solidFill>
                <a:latin typeface="Verdana" pitchFamily="34" charset="0"/>
              </a:rPr>
              <a:t>Questo tipo di fibra trasmette dai </a:t>
            </a:r>
            <a:r>
              <a:rPr lang="it-IT" altLang="it-IT" sz="1800" dirty="0">
                <a:solidFill>
                  <a:srgbClr val="FF0000"/>
                </a:solidFill>
                <a:latin typeface="Verdana" pitchFamily="34" charset="0"/>
              </a:rPr>
              <a:t>0,1 ai 100 </a:t>
            </a:r>
            <a:r>
              <a:rPr lang="it-IT" altLang="it-IT" sz="1800" dirty="0" err="1">
                <a:solidFill>
                  <a:srgbClr val="FF0000"/>
                </a:solidFill>
                <a:latin typeface="Verdana" pitchFamily="34" charset="0"/>
              </a:rPr>
              <a:t>Gbit</a:t>
            </a:r>
            <a:r>
              <a:rPr lang="it-IT" altLang="it-IT" sz="1800" dirty="0">
                <a:solidFill>
                  <a:srgbClr val="FF0000"/>
                </a:solidFill>
                <a:latin typeface="Verdana" pitchFamily="34" charset="0"/>
              </a:rPr>
              <a:t>/s</a:t>
            </a:r>
            <a:r>
              <a:rPr lang="it-IT" altLang="it-IT" sz="1800" dirty="0">
                <a:solidFill>
                  <a:srgbClr val="0000CC"/>
                </a:solidFill>
                <a:latin typeface="Verdana" pitchFamily="34" charset="0"/>
              </a:rPr>
              <a:t>, e la distanza utile  va dai 2000 m ai 100 m</a:t>
            </a:r>
            <a:r>
              <a:rPr lang="it-IT" altLang="it-IT" sz="1800" dirty="0">
                <a:solidFill>
                  <a:srgbClr val="FF0000"/>
                </a:solidFill>
                <a:latin typeface="Verdana" pitchFamily="34" charset="0"/>
              </a:rPr>
              <a:t>. Nucleo </a:t>
            </a:r>
            <a:r>
              <a:rPr lang="it-IT" altLang="it-IT" sz="1800" b="1" dirty="0">
                <a:solidFill>
                  <a:srgbClr val="FF0000"/>
                </a:solidFill>
                <a:latin typeface="Verdana" pitchFamily="34" charset="0"/>
              </a:rPr>
              <a:t>fibra ha un diametro tra  50 e 62,5 </a:t>
            </a:r>
            <a:r>
              <a:rPr lang="it-IT" altLang="it-IT" sz="1800" b="1" dirty="0" err="1">
                <a:solidFill>
                  <a:srgbClr val="FF0000"/>
                </a:solidFill>
                <a:latin typeface="Verdana" pitchFamily="34" charset="0"/>
              </a:rPr>
              <a:t>μm</a:t>
            </a:r>
            <a:r>
              <a:rPr lang="it-IT" altLang="it-IT" sz="1800" b="1" dirty="0">
                <a:solidFill>
                  <a:srgbClr val="0000CC"/>
                </a:solidFill>
                <a:latin typeface="Verdana" pitchFamily="34" charset="0"/>
              </a:rPr>
              <a:t>.</a:t>
            </a:r>
            <a:r>
              <a:rPr lang="it-IT" altLang="it-IT" sz="1800" dirty="0">
                <a:solidFill>
                  <a:srgbClr val="0000CC"/>
                </a:solidFill>
                <a:latin typeface="Verdana" pitchFamily="34" charset="0"/>
              </a:rPr>
              <a:t> </a:t>
            </a:r>
            <a:endParaRPr lang="it-IT" altLang="it-IT" sz="1800" b="1" dirty="0">
              <a:solidFill>
                <a:srgbClr val="0000CC"/>
              </a:solidFill>
              <a:latin typeface="Verdana" pitchFamily="34" charset="0"/>
            </a:endParaRPr>
          </a:p>
        </p:txBody>
      </p:sp>
      <p:graphicFrame>
        <p:nvGraphicFramePr>
          <p:cNvPr id="8" name="Segnaposto contenuto 6"/>
          <p:cNvGraphicFramePr>
            <a:graphicFrameLocks noGrp="1"/>
          </p:cNvGraphicFramePr>
          <p:nvPr>
            <p:ph idx="4294967295"/>
          </p:nvPr>
        </p:nvGraphicFramePr>
        <p:xfrm>
          <a:off x="0" y="1988840"/>
          <a:ext cx="9144000" cy="4153538"/>
        </p:xfrm>
        <a:graphic>
          <a:graphicData uri="http://schemas.openxmlformats.org/drawingml/2006/table">
            <a:tbl>
              <a:tblPr firstRow="1" bandRow="1">
                <a:tableStyleId>{BDBED569-4797-4DF1-A0F4-6AAB3CD982D8}</a:tableStyleId>
              </a:tblPr>
              <a:tblGrid>
                <a:gridCol w="2915816"/>
                <a:gridCol w="1511761"/>
                <a:gridCol w="1558134"/>
                <a:gridCol w="1599138"/>
                <a:gridCol w="1559151"/>
              </a:tblGrid>
              <a:tr h="555339">
                <a:tc>
                  <a:txBody>
                    <a:bodyPr/>
                    <a:lstStyle/>
                    <a:p>
                      <a:r>
                        <a:rPr lang="it-IT" sz="2000" dirty="0" smtClean="0">
                          <a:solidFill>
                            <a:srgbClr val="0000CC"/>
                          </a:solidFill>
                        </a:rPr>
                        <a:t>Caratteristiche</a:t>
                      </a:r>
                    </a:p>
                    <a:p>
                      <a:r>
                        <a:rPr lang="it-IT" sz="2000" dirty="0" smtClean="0">
                          <a:solidFill>
                            <a:srgbClr val="0000CC"/>
                          </a:solidFill>
                        </a:rPr>
                        <a:t>Fibra</a:t>
                      </a:r>
                      <a:r>
                        <a:rPr lang="it-IT" sz="2000" baseline="0" dirty="0" smtClean="0">
                          <a:solidFill>
                            <a:srgbClr val="0000CC"/>
                          </a:solidFill>
                        </a:rPr>
                        <a:t> multimodale</a:t>
                      </a:r>
                      <a:endParaRPr lang="it-IT" sz="2000" dirty="0" smtClean="0">
                        <a:solidFill>
                          <a:srgbClr val="0000CC"/>
                        </a:solidFill>
                      </a:endParaRPr>
                    </a:p>
                  </a:txBody>
                  <a:tcPr/>
                </a:tc>
                <a:tc>
                  <a:txBody>
                    <a:bodyPr/>
                    <a:lstStyle/>
                    <a:p>
                      <a:r>
                        <a:rPr lang="it-IT" sz="2000" dirty="0" smtClean="0">
                          <a:solidFill>
                            <a:srgbClr val="0000CC"/>
                          </a:solidFill>
                        </a:rPr>
                        <a:t>Fibra OM4</a:t>
                      </a:r>
                    </a:p>
                    <a:p>
                      <a:r>
                        <a:rPr lang="it-IT" sz="2000" dirty="0" smtClean="0">
                          <a:solidFill>
                            <a:srgbClr val="0000CC"/>
                          </a:solidFill>
                        </a:rPr>
                        <a:t>G50/125</a:t>
                      </a:r>
                      <a:endParaRPr lang="it-IT" sz="2000" dirty="0">
                        <a:solidFill>
                          <a:srgbClr val="0000CC"/>
                        </a:solidFill>
                      </a:endParaRPr>
                    </a:p>
                  </a:txBody>
                  <a:tcPr/>
                </a:tc>
                <a:tc>
                  <a:txBody>
                    <a:bodyPr/>
                    <a:lstStyle/>
                    <a:p>
                      <a:r>
                        <a:rPr lang="it-IT" sz="2000" dirty="0" smtClean="0">
                          <a:solidFill>
                            <a:srgbClr val="0000CC"/>
                          </a:solidFill>
                        </a:rPr>
                        <a:t>Fibra OM3 G50/125</a:t>
                      </a:r>
                      <a:endParaRPr lang="it-IT" sz="2000" dirty="0">
                        <a:solidFill>
                          <a:srgbClr val="0000CC"/>
                        </a:solidFill>
                      </a:endParaRPr>
                    </a:p>
                  </a:txBody>
                  <a:tcPr/>
                </a:tc>
                <a:tc>
                  <a:txBody>
                    <a:bodyPr/>
                    <a:lstStyle/>
                    <a:p>
                      <a:r>
                        <a:rPr lang="it-IT" sz="2000" dirty="0" smtClean="0">
                          <a:solidFill>
                            <a:srgbClr val="0000CC"/>
                          </a:solidFill>
                        </a:rPr>
                        <a:t>Fibra OM2</a:t>
                      </a:r>
                    </a:p>
                    <a:p>
                      <a:r>
                        <a:rPr lang="it-IT" sz="2000" dirty="0" smtClean="0">
                          <a:solidFill>
                            <a:srgbClr val="0000CC"/>
                          </a:solidFill>
                        </a:rPr>
                        <a:t>G50/125</a:t>
                      </a:r>
                      <a:endParaRPr lang="it-IT" sz="2000" dirty="0">
                        <a:solidFill>
                          <a:srgbClr val="0000CC"/>
                        </a:solidFill>
                      </a:endParaRPr>
                    </a:p>
                  </a:txBody>
                  <a:tcPr/>
                </a:tc>
                <a:tc>
                  <a:txBody>
                    <a:bodyPr/>
                    <a:lstStyle/>
                    <a:p>
                      <a:r>
                        <a:rPr lang="it-IT" sz="2000" dirty="0" smtClean="0">
                          <a:solidFill>
                            <a:srgbClr val="0000CC"/>
                          </a:solidFill>
                        </a:rPr>
                        <a:t>FibraOM1</a:t>
                      </a:r>
                    </a:p>
                    <a:p>
                      <a:r>
                        <a:rPr lang="it-IT" sz="2000" dirty="0" smtClean="0">
                          <a:solidFill>
                            <a:srgbClr val="0000CC"/>
                          </a:solidFill>
                        </a:rPr>
                        <a:t>G62,5/125</a:t>
                      </a:r>
                      <a:endParaRPr lang="it-IT" sz="2000" dirty="0">
                        <a:solidFill>
                          <a:srgbClr val="0000CC"/>
                        </a:solidFill>
                      </a:endParaRPr>
                    </a:p>
                  </a:txBody>
                  <a:tcPr/>
                </a:tc>
              </a:tr>
              <a:tr h="3138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Diametro </a:t>
                      </a:r>
                      <a:r>
                        <a:rPr lang="it-IT" dirty="0" err="1" smtClean="0"/>
                        <a:t>Core</a:t>
                      </a:r>
                      <a:r>
                        <a:rPr lang="it-IT" dirty="0" smtClean="0"/>
                        <a:t> </a:t>
                      </a:r>
                      <a:r>
                        <a:rPr lang="it-IT" baseline="0" dirty="0" smtClean="0"/>
                        <a:t>(</a:t>
                      </a:r>
                      <a:r>
                        <a:rPr lang="el-GR" sz="1800" kern="1200" baseline="0" dirty="0" smtClean="0"/>
                        <a:t>μ</a:t>
                      </a:r>
                      <a:r>
                        <a:rPr lang="it-IT" sz="1800" kern="1200" baseline="0" dirty="0" smtClean="0"/>
                        <a:t>m )</a:t>
                      </a:r>
                      <a:endParaRPr lang="it-IT" dirty="0" smtClean="0"/>
                    </a:p>
                  </a:txBody>
                  <a:tcPr/>
                </a:tc>
                <a:tc>
                  <a:txBody>
                    <a:bodyPr/>
                    <a:lstStyle/>
                    <a:p>
                      <a:r>
                        <a:rPr lang="it-IT" sz="2000" dirty="0" smtClean="0"/>
                        <a:t>50 +- 2,5</a:t>
                      </a:r>
                      <a:endParaRPr lang="it-IT" sz="2000" dirty="0"/>
                    </a:p>
                  </a:txBody>
                  <a:tcPr/>
                </a:tc>
                <a:tc>
                  <a:txBody>
                    <a:bodyPr/>
                    <a:lstStyle/>
                    <a:p>
                      <a:r>
                        <a:rPr lang="it-IT" sz="2000" dirty="0" smtClean="0"/>
                        <a:t>50+-2,5</a:t>
                      </a:r>
                      <a:endParaRPr lang="it-IT" sz="2000" dirty="0"/>
                    </a:p>
                  </a:txBody>
                  <a:tcPr/>
                </a:tc>
                <a:tc>
                  <a:txBody>
                    <a:bodyPr/>
                    <a:lstStyle/>
                    <a:p>
                      <a:r>
                        <a:rPr lang="it-IT" sz="2000" dirty="0" smtClean="0"/>
                        <a:t>50 +- 2,5</a:t>
                      </a:r>
                      <a:endParaRPr lang="it-IT" sz="2000" dirty="0"/>
                    </a:p>
                  </a:txBody>
                  <a:tcPr/>
                </a:tc>
                <a:tc>
                  <a:txBody>
                    <a:bodyPr/>
                    <a:lstStyle/>
                    <a:p>
                      <a:r>
                        <a:rPr lang="it-IT" sz="2000" dirty="0" smtClean="0"/>
                        <a:t>65 +-</a:t>
                      </a:r>
                      <a:r>
                        <a:rPr lang="it-IT" sz="2000" baseline="0" dirty="0" smtClean="0"/>
                        <a:t> 3</a:t>
                      </a:r>
                      <a:endParaRPr lang="it-IT" sz="2000" dirty="0"/>
                    </a:p>
                  </a:txBody>
                  <a:tcPr/>
                </a:tc>
              </a:tr>
              <a:tr h="181900">
                <a:tc>
                  <a:txBody>
                    <a:bodyPr/>
                    <a:lstStyle/>
                    <a:p>
                      <a:r>
                        <a:rPr lang="it-IT" dirty="0" smtClean="0"/>
                        <a:t>Diametro  </a:t>
                      </a:r>
                      <a:r>
                        <a:rPr lang="it-IT" dirty="0" err="1" smtClean="0"/>
                        <a:t>cladding</a:t>
                      </a:r>
                      <a:r>
                        <a:rPr lang="it-IT" baseline="0" dirty="0" smtClean="0"/>
                        <a:t>  (</a:t>
                      </a:r>
                      <a:r>
                        <a:rPr lang="el-GR" sz="1800" kern="1200" baseline="0" dirty="0" smtClean="0"/>
                        <a:t>μ</a:t>
                      </a:r>
                      <a:r>
                        <a:rPr lang="it-IT" sz="1800" kern="1200" baseline="0" dirty="0" smtClean="0"/>
                        <a:t>m )</a:t>
                      </a:r>
                      <a:endParaRPr lang="it-IT" dirty="0"/>
                    </a:p>
                  </a:txBody>
                  <a:tcPr/>
                </a:tc>
                <a:tc>
                  <a:txBody>
                    <a:bodyPr/>
                    <a:lstStyle/>
                    <a:p>
                      <a:r>
                        <a:rPr lang="it-IT" sz="2000" dirty="0" smtClean="0"/>
                        <a:t>125 +-</a:t>
                      </a:r>
                      <a:r>
                        <a:rPr lang="it-IT" sz="2000" baseline="0" dirty="0" smtClean="0"/>
                        <a:t> 2</a:t>
                      </a:r>
                      <a:endParaRPr lang="it-IT" sz="2000" dirty="0"/>
                    </a:p>
                  </a:txBody>
                  <a:tcPr/>
                </a:tc>
                <a:tc>
                  <a:txBody>
                    <a:bodyPr/>
                    <a:lstStyle/>
                    <a:p>
                      <a:r>
                        <a:rPr lang="it-IT" sz="2000" dirty="0" smtClean="0"/>
                        <a:t>125+-</a:t>
                      </a:r>
                      <a:r>
                        <a:rPr lang="it-IT" sz="2000" baseline="0" dirty="0" smtClean="0"/>
                        <a:t> 2</a:t>
                      </a:r>
                      <a:endParaRPr lang="it-IT" sz="2000" dirty="0"/>
                    </a:p>
                  </a:txBody>
                  <a:tcPr/>
                </a:tc>
                <a:tc>
                  <a:txBody>
                    <a:bodyPr/>
                    <a:lstStyle/>
                    <a:p>
                      <a:r>
                        <a:rPr lang="it-IT" sz="2000" dirty="0" smtClean="0"/>
                        <a:t>125+-</a:t>
                      </a:r>
                      <a:r>
                        <a:rPr lang="it-IT" sz="2000" baseline="0" dirty="0" smtClean="0"/>
                        <a:t> 2</a:t>
                      </a:r>
                      <a:endParaRPr lang="it-IT" sz="2000" dirty="0"/>
                    </a:p>
                  </a:txBody>
                  <a:tcPr/>
                </a:tc>
                <a:tc>
                  <a:txBody>
                    <a:bodyPr/>
                    <a:lstStyle/>
                    <a:p>
                      <a:r>
                        <a:rPr lang="it-IT" sz="2000" dirty="0" smtClean="0"/>
                        <a:t>125+-2</a:t>
                      </a:r>
                      <a:endParaRPr lang="it-IT" sz="2000" dirty="0"/>
                    </a:p>
                  </a:txBody>
                  <a:tcPr/>
                </a:tc>
              </a:tr>
              <a:tr h="313887">
                <a:tc>
                  <a:txBody>
                    <a:bodyPr/>
                    <a:lstStyle/>
                    <a:p>
                      <a:r>
                        <a:rPr lang="it-IT" dirty="0" smtClean="0"/>
                        <a:t>Lunghezza</a:t>
                      </a:r>
                      <a:r>
                        <a:rPr lang="it-IT" baseline="0" dirty="0" smtClean="0"/>
                        <a:t> d’onda     (</a:t>
                      </a:r>
                      <a:r>
                        <a:rPr lang="it-IT" baseline="0" dirty="0" err="1" smtClean="0"/>
                        <a:t>nm</a:t>
                      </a:r>
                      <a:r>
                        <a:rPr lang="it-IT" baseline="0" dirty="0" smtClean="0"/>
                        <a:t>)</a:t>
                      </a:r>
                      <a:endParaRPr lang="it-IT" dirty="0"/>
                    </a:p>
                  </a:txBody>
                  <a:tcPr/>
                </a:tc>
                <a:tc>
                  <a:txBody>
                    <a:bodyPr/>
                    <a:lstStyle/>
                    <a:p>
                      <a:r>
                        <a:rPr lang="it-IT" sz="2000" dirty="0" smtClean="0"/>
                        <a:t>850/1300</a:t>
                      </a:r>
                      <a:endParaRPr lang="it-IT" sz="2000" dirty="0"/>
                    </a:p>
                  </a:txBody>
                  <a:tcPr/>
                </a:tc>
                <a:tc>
                  <a:txBody>
                    <a:bodyPr/>
                    <a:lstStyle/>
                    <a:p>
                      <a:r>
                        <a:rPr lang="it-IT" sz="2000" dirty="0" smtClean="0"/>
                        <a:t>850/1300</a:t>
                      </a:r>
                      <a:endParaRPr lang="it-IT" sz="2000" dirty="0"/>
                    </a:p>
                  </a:txBody>
                  <a:tcPr/>
                </a:tc>
                <a:tc>
                  <a:txBody>
                    <a:bodyPr/>
                    <a:lstStyle/>
                    <a:p>
                      <a:r>
                        <a:rPr lang="it-IT" sz="2000" dirty="0" smtClean="0"/>
                        <a:t>850/1300</a:t>
                      </a:r>
                      <a:endParaRPr lang="it-IT" sz="2000" dirty="0"/>
                    </a:p>
                  </a:txBody>
                  <a:tcPr/>
                </a:tc>
                <a:tc>
                  <a:txBody>
                    <a:bodyPr/>
                    <a:lstStyle/>
                    <a:p>
                      <a:r>
                        <a:rPr lang="it-IT" sz="2000" dirty="0" smtClean="0"/>
                        <a:t>850/1300</a:t>
                      </a:r>
                      <a:endParaRPr lang="it-IT" sz="2000" dirty="0"/>
                    </a:p>
                  </a:txBody>
                  <a:tcPr/>
                </a:tc>
              </a:tr>
              <a:tr h="313887">
                <a:tc>
                  <a:txBody>
                    <a:bodyPr/>
                    <a:lstStyle/>
                    <a:p>
                      <a:r>
                        <a:rPr lang="it-IT" dirty="0" err="1" smtClean="0"/>
                        <a:t>Atytenuaz.max</a:t>
                      </a:r>
                      <a:r>
                        <a:rPr lang="it-IT" baseline="0" dirty="0" smtClean="0"/>
                        <a:t> (</a:t>
                      </a:r>
                      <a:r>
                        <a:rPr lang="it-IT" baseline="0" dirty="0" err="1" smtClean="0"/>
                        <a:t>dB</a:t>
                      </a:r>
                      <a:r>
                        <a:rPr lang="it-IT" baseline="0" dirty="0" smtClean="0"/>
                        <a:t>/km)</a:t>
                      </a:r>
                      <a:endParaRPr lang="it-IT" dirty="0"/>
                    </a:p>
                  </a:txBody>
                  <a:tcPr/>
                </a:tc>
                <a:tc>
                  <a:txBody>
                    <a:bodyPr/>
                    <a:lstStyle/>
                    <a:p>
                      <a:r>
                        <a:rPr lang="it-IT" sz="2000" dirty="0" smtClean="0"/>
                        <a:t>2,5/0,7 </a:t>
                      </a:r>
                    </a:p>
                    <a:p>
                      <a:r>
                        <a:rPr lang="it-IT" sz="1400" dirty="0" smtClean="0"/>
                        <a:t>(norma 3,5/1,5)  </a:t>
                      </a:r>
                      <a:endParaRPr lang="it-IT"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000" dirty="0" smtClean="0"/>
                        <a:t>2,5/0,7</a:t>
                      </a:r>
                    </a:p>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t>(norma 3,5/1,5) </a:t>
                      </a:r>
                      <a:endParaRPr lang="it-IT" sz="1400" dirty="0"/>
                    </a:p>
                  </a:txBody>
                  <a:tcPr/>
                </a:tc>
                <a:tc>
                  <a:txBody>
                    <a:bodyPr/>
                    <a:lstStyle/>
                    <a:p>
                      <a:r>
                        <a:rPr lang="it-IT" sz="2000" dirty="0" smtClean="0"/>
                        <a:t>2,5/0,7</a:t>
                      </a:r>
                    </a:p>
                    <a:p>
                      <a:r>
                        <a:rPr lang="it-IT" sz="1400" dirty="0" smtClean="0"/>
                        <a:t>(norma 3,5/1,5)</a:t>
                      </a:r>
                      <a:endParaRPr lang="it-IT" sz="1400" dirty="0"/>
                    </a:p>
                  </a:txBody>
                  <a:tcPr/>
                </a:tc>
                <a:tc>
                  <a:txBody>
                    <a:bodyPr/>
                    <a:lstStyle/>
                    <a:p>
                      <a:r>
                        <a:rPr lang="it-IT" sz="2000" dirty="0" smtClean="0"/>
                        <a:t>2,5/0 </a:t>
                      </a:r>
                    </a:p>
                    <a:p>
                      <a:r>
                        <a:rPr lang="it-IT" sz="1400" dirty="0" smtClean="0"/>
                        <a:t>(norma 3,5/1,5)</a:t>
                      </a:r>
                      <a:endParaRPr lang="it-IT" sz="1400" dirty="0"/>
                    </a:p>
                  </a:txBody>
                  <a:tcPr/>
                </a:tc>
              </a:tr>
              <a:tr h="555339">
                <a:tc>
                  <a:txBody>
                    <a:bodyPr/>
                    <a:lstStyle/>
                    <a:p>
                      <a:r>
                        <a:rPr lang="it-IT" dirty="0" smtClean="0"/>
                        <a:t>Lunghezza</a:t>
                      </a:r>
                      <a:r>
                        <a:rPr lang="it-IT" baseline="0" dirty="0" smtClean="0"/>
                        <a:t> </a:t>
                      </a:r>
                      <a:r>
                        <a:rPr lang="it-IT" dirty="0" err="1" smtClean="0"/>
                        <a:t>max</a:t>
                      </a:r>
                      <a:r>
                        <a:rPr lang="it-IT" baseline="0" dirty="0" smtClean="0"/>
                        <a:t> </a:t>
                      </a:r>
                    </a:p>
                    <a:p>
                      <a:r>
                        <a:rPr lang="it-IT" baseline="0" dirty="0" smtClean="0"/>
                        <a:t>C</a:t>
                      </a:r>
                      <a:r>
                        <a:rPr lang="it-IT" dirty="0" smtClean="0"/>
                        <a:t>anale</a:t>
                      </a:r>
                      <a:r>
                        <a:rPr lang="it-IT" baseline="0" dirty="0" smtClean="0"/>
                        <a:t>   100Mbit/s       (m)</a:t>
                      </a:r>
                      <a:endParaRPr lang="it-IT" dirty="0"/>
                    </a:p>
                  </a:txBody>
                  <a:tcPr/>
                </a:tc>
                <a:tc>
                  <a:txBody>
                    <a:bodyPr/>
                    <a:lstStyle/>
                    <a:p>
                      <a:r>
                        <a:rPr lang="it-IT" sz="2000" dirty="0" smtClean="0"/>
                        <a:t>2000 /1000</a:t>
                      </a:r>
                      <a:endParaRPr lang="it-IT" sz="2000" dirty="0"/>
                    </a:p>
                  </a:txBody>
                  <a:tcPr/>
                </a:tc>
                <a:tc>
                  <a:txBody>
                    <a:bodyPr/>
                    <a:lstStyle/>
                    <a:p>
                      <a:r>
                        <a:rPr lang="it-IT" sz="2000" dirty="0" smtClean="0"/>
                        <a:t>2000 / 1000</a:t>
                      </a:r>
                      <a:endParaRPr lang="it-IT" sz="2000" dirty="0"/>
                    </a:p>
                  </a:txBody>
                  <a:tcPr/>
                </a:tc>
                <a:tc>
                  <a:txBody>
                    <a:bodyPr/>
                    <a:lstStyle/>
                    <a:p>
                      <a:r>
                        <a:rPr lang="it-IT" sz="2000" dirty="0" smtClean="0"/>
                        <a:t>2000 / 1000</a:t>
                      </a:r>
                      <a:endParaRPr lang="it-IT" sz="2000" dirty="0"/>
                    </a:p>
                  </a:txBody>
                  <a:tcPr/>
                </a:tc>
                <a:tc>
                  <a:txBody>
                    <a:bodyPr/>
                    <a:lstStyle/>
                    <a:p>
                      <a:r>
                        <a:rPr lang="it-IT" sz="2000" dirty="0" smtClean="0"/>
                        <a:t>1000 / 550</a:t>
                      </a:r>
                      <a:endParaRPr lang="it-IT" sz="2000" dirty="0"/>
                    </a:p>
                  </a:txBody>
                  <a:tcPr/>
                </a:tc>
              </a:tr>
              <a:tr h="507049">
                <a:tc>
                  <a:txBody>
                    <a:bodyPr/>
                    <a:lstStyle/>
                    <a:p>
                      <a:r>
                        <a:rPr lang="it-IT" sz="1800" dirty="0" err="1" smtClean="0">
                          <a:solidFill>
                            <a:srgbClr val="FF0000"/>
                          </a:solidFill>
                        </a:rPr>
                        <a:t>Lung.max</a:t>
                      </a:r>
                      <a:r>
                        <a:rPr lang="it-IT" sz="1800" baseline="0" dirty="0" smtClean="0">
                          <a:solidFill>
                            <a:srgbClr val="FF0000"/>
                          </a:solidFill>
                        </a:rPr>
                        <a:t> can.</a:t>
                      </a:r>
                      <a:r>
                        <a:rPr lang="it-IT" sz="1800" dirty="0" smtClean="0">
                          <a:solidFill>
                            <a:srgbClr val="FF0000"/>
                          </a:solidFill>
                        </a:rPr>
                        <a:t>1</a:t>
                      </a:r>
                      <a:r>
                        <a:rPr lang="it-IT" sz="1800" baseline="0" dirty="0" smtClean="0">
                          <a:solidFill>
                            <a:srgbClr val="FF0000"/>
                          </a:solidFill>
                        </a:rPr>
                        <a:t> </a:t>
                      </a:r>
                      <a:r>
                        <a:rPr lang="it-IT" sz="1800" dirty="0" err="1" smtClean="0">
                          <a:solidFill>
                            <a:srgbClr val="FF0000"/>
                          </a:solidFill>
                        </a:rPr>
                        <a:t>Gbit</a:t>
                      </a:r>
                      <a:r>
                        <a:rPr lang="it-IT" sz="1800" dirty="0" smtClean="0">
                          <a:solidFill>
                            <a:srgbClr val="FF0000"/>
                          </a:solidFill>
                        </a:rPr>
                        <a:t>/s( m)</a:t>
                      </a:r>
                      <a:endParaRPr lang="it-IT" sz="1800" dirty="0">
                        <a:solidFill>
                          <a:srgbClr val="FF0000"/>
                        </a:solidFill>
                      </a:endParaRPr>
                    </a:p>
                  </a:txBody>
                  <a:tcPr/>
                </a:tc>
                <a:tc>
                  <a:txBody>
                    <a:bodyPr/>
                    <a:lstStyle/>
                    <a:p>
                      <a:r>
                        <a:rPr lang="it-IT" sz="2000" dirty="0" smtClean="0">
                          <a:solidFill>
                            <a:srgbClr val="FF0000"/>
                          </a:solidFill>
                        </a:rPr>
                        <a:t>1100 / 550</a:t>
                      </a:r>
                      <a:endParaRPr lang="it-IT" sz="2000" dirty="0">
                        <a:solidFill>
                          <a:srgbClr val="FF0000"/>
                        </a:solidFill>
                      </a:endParaRPr>
                    </a:p>
                  </a:txBody>
                  <a:tcPr/>
                </a:tc>
                <a:tc>
                  <a:txBody>
                    <a:bodyPr/>
                    <a:lstStyle/>
                    <a:p>
                      <a:r>
                        <a:rPr lang="it-IT" sz="2000" dirty="0" smtClean="0">
                          <a:solidFill>
                            <a:srgbClr val="FF0000"/>
                          </a:solidFill>
                        </a:rPr>
                        <a:t>1100 / 550</a:t>
                      </a:r>
                      <a:endParaRPr lang="it-IT" sz="2000" dirty="0">
                        <a:solidFill>
                          <a:srgbClr val="FF0000"/>
                        </a:solidFill>
                      </a:endParaRPr>
                    </a:p>
                  </a:txBody>
                  <a:tcPr/>
                </a:tc>
                <a:tc>
                  <a:txBody>
                    <a:bodyPr/>
                    <a:lstStyle/>
                    <a:p>
                      <a:r>
                        <a:rPr lang="it-IT" sz="2000" dirty="0" smtClean="0">
                          <a:solidFill>
                            <a:srgbClr val="FF0000"/>
                          </a:solidFill>
                        </a:rPr>
                        <a:t>750 / 2000</a:t>
                      </a:r>
                      <a:endParaRPr lang="it-IT" sz="2000" dirty="0">
                        <a:solidFill>
                          <a:srgbClr val="FF0000"/>
                        </a:solidFill>
                      </a:endParaRPr>
                    </a:p>
                  </a:txBody>
                  <a:tcPr/>
                </a:tc>
                <a:tc>
                  <a:txBody>
                    <a:bodyPr/>
                    <a:lstStyle/>
                    <a:p>
                      <a:r>
                        <a:rPr lang="it-IT" sz="2000" dirty="0" smtClean="0">
                          <a:solidFill>
                            <a:srgbClr val="FF0000"/>
                          </a:solidFill>
                        </a:rPr>
                        <a:t>275 / 550</a:t>
                      </a:r>
                      <a:endParaRPr lang="it-IT" sz="2000" dirty="0">
                        <a:solidFill>
                          <a:srgbClr val="FF0000"/>
                        </a:solidFill>
                      </a:endParaRPr>
                    </a:p>
                  </a:txBody>
                  <a:tcPr/>
                </a:tc>
              </a:tr>
              <a:tr h="507049">
                <a:tc>
                  <a:txBody>
                    <a:bodyPr/>
                    <a:lstStyle/>
                    <a:p>
                      <a:r>
                        <a:rPr lang="it-IT" dirty="0" err="1" smtClean="0">
                          <a:solidFill>
                            <a:srgbClr val="FF0000"/>
                          </a:solidFill>
                        </a:rPr>
                        <a:t>Lung</a:t>
                      </a:r>
                      <a:r>
                        <a:rPr lang="it-IT" dirty="0" smtClean="0">
                          <a:solidFill>
                            <a:srgbClr val="FF0000"/>
                          </a:solidFill>
                        </a:rPr>
                        <a:t>.</a:t>
                      </a:r>
                      <a:r>
                        <a:rPr lang="it-IT" baseline="0" dirty="0" smtClean="0">
                          <a:solidFill>
                            <a:srgbClr val="FF0000"/>
                          </a:solidFill>
                        </a:rPr>
                        <a:t> </a:t>
                      </a:r>
                      <a:r>
                        <a:rPr lang="it-IT" baseline="0" dirty="0" err="1" smtClean="0">
                          <a:solidFill>
                            <a:srgbClr val="FF0000"/>
                          </a:solidFill>
                        </a:rPr>
                        <a:t>max</a:t>
                      </a:r>
                      <a:r>
                        <a:rPr lang="it-IT" baseline="0" dirty="0" smtClean="0">
                          <a:solidFill>
                            <a:srgbClr val="FF0000"/>
                          </a:solidFill>
                        </a:rPr>
                        <a:t>  c.10Gbit/s ( m)</a:t>
                      </a:r>
                      <a:endParaRPr lang="it-IT" dirty="0">
                        <a:solidFill>
                          <a:srgbClr val="FF0000"/>
                        </a:solidFill>
                      </a:endParaRPr>
                    </a:p>
                  </a:txBody>
                  <a:tcPr/>
                </a:tc>
                <a:tc>
                  <a:txBody>
                    <a:bodyPr/>
                    <a:lstStyle/>
                    <a:p>
                      <a:r>
                        <a:rPr lang="it-IT" sz="2000" dirty="0" smtClean="0">
                          <a:solidFill>
                            <a:srgbClr val="FF0000"/>
                          </a:solidFill>
                        </a:rPr>
                        <a:t>550 / 300</a:t>
                      </a:r>
                      <a:endParaRPr lang="it-IT" sz="2000" dirty="0">
                        <a:solidFill>
                          <a:srgbClr val="FF0000"/>
                        </a:solidFill>
                      </a:endParaRPr>
                    </a:p>
                  </a:txBody>
                  <a:tcPr/>
                </a:tc>
                <a:tc>
                  <a:txBody>
                    <a:bodyPr/>
                    <a:lstStyle/>
                    <a:p>
                      <a:r>
                        <a:rPr lang="it-IT" sz="2000" dirty="0" smtClean="0">
                          <a:solidFill>
                            <a:srgbClr val="FF0000"/>
                          </a:solidFill>
                        </a:rPr>
                        <a:t>300 / </a:t>
                      </a:r>
                      <a:r>
                        <a:rPr lang="it-IT" sz="2000" dirty="0" err="1" smtClean="0">
                          <a:solidFill>
                            <a:srgbClr val="FF0000"/>
                          </a:solidFill>
                        </a:rPr>
                        <a:t>300</a:t>
                      </a:r>
                      <a:endParaRPr lang="it-IT" sz="2000" dirty="0">
                        <a:solidFill>
                          <a:srgbClr val="FF0000"/>
                        </a:solidFill>
                      </a:endParaRPr>
                    </a:p>
                  </a:txBody>
                  <a:tcPr/>
                </a:tc>
                <a:tc>
                  <a:txBody>
                    <a:bodyPr/>
                    <a:lstStyle/>
                    <a:p>
                      <a:r>
                        <a:rPr lang="it-IT" sz="2000" baseline="0" dirty="0" smtClean="0">
                          <a:solidFill>
                            <a:srgbClr val="FF0000"/>
                          </a:solidFill>
                        </a:rPr>
                        <a:t>   150 / 300 </a:t>
                      </a:r>
                      <a:endParaRPr lang="it-IT" sz="2000" dirty="0">
                        <a:solidFill>
                          <a:srgbClr val="FF0000"/>
                        </a:solidFill>
                      </a:endParaRPr>
                    </a:p>
                  </a:txBody>
                  <a:tcPr/>
                </a:tc>
                <a:tc>
                  <a:txBody>
                    <a:bodyPr/>
                    <a:lstStyle/>
                    <a:p>
                      <a:r>
                        <a:rPr lang="it-IT" sz="2000" dirty="0" smtClean="0">
                          <a:solidFill>
                            <a:srgbClr val="FF0000"/>
                          </a:solidFill>
                        </a:rPr>
                        <a:t>  33 / 300</a:t>
                      </a:r>
                      <a:endParaRPr lang="it-IT" sz="2000" dirty="0">
                        <a:solidFill>
                          <a:srgbClr val="FF0000"/>
                        </a:solidFill>
                      </a:endParaRPr>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moretti\Desktop\cavo-spaccato.jpg"/>
          <p:cNvPicPr>
            <a:picLocks noChangeAspect="1" noChangeArrowheads="1"/>
          </p:cNvPicPr>
          <p:nvPr/>
        </p:nvPicPr>
        <p:blipFill>
          <a:blip r:embed="rId3" cstate="print"/>
          <a:srcRect/>
          <a:stretch>
            <a:fillRect/>
          </a:stretch>
        </p:blipFill>
        <p:spPr bwMode="auto">
          <a:xfrm>
            <a:off x="323528" y="1700808"/>
            <a:ext cx="8496944" cy="4248472"/>
          </a:xfrm>
          <a:prstGeom prst="rect">
            <a:avLst/>
          </a:prstGeom>
          <a:noFill/>
        </p:spPr>
      </p:pic>
      <p:sp>
        <p:nvSpPr>
          <p:cNvPr id="64514" name="Titolo 1"/>
          <p:cNvSpPr>
            <a:spLocks noGrp="1"/>
          </p:cNvSpPr>
          <p:nvPr>
            <p:ph type="title"/>
          </p:nvPr>
        </p:nvSpPr>
        <p:spPr>
          <a:xfrm>
            <a:off x="0" y="0"/>
            <a:ext cx="9144000" cy="441325"/>
          </a:xfrm>
        </p:spPr>
        <p:txBody>
          <a:bodyPr/>
          <a:lstStyle/>
          <a:p>
            <a:pPr algn="ctr"/>
            <a:r>
              <a:rPr lang="it-IT" altLang="it-IT" sz="1800" b="1" dirty="0" smtClean="0">
                <a:solidFill>
                  <a:srgbClr val="0000CC"/>
                </a:solidFill>
                <a:latin typeface="Verdana" pitchFamily="34" charset="0"/>
                <a:ea typeface="Verdana" pitchFamily="34" charset="0"/>
                <a:cs typeface="Verdana" pitchFamily="34" charset="0"/>
              </a:rPr>
              <a:t>Fibra ottica storia e tecnologia </a:t>
            </a:r>
            <a:endParaRPr lang="it-IT" sz="1800" dirty="0" smtClean="0"/>
          </a:p>
        </p:txBody>
      </p:sp>
      <p:sp>
        <p:nvSpPr>
          <p:cNvPr id="64517" name="Rettangolo 7"/>
          <p:cNvSpPr>
            <a:spLocks noChangeArrowheads="1"/>
          </p:cNvSpPr>
          <p:nvPr/>
        </p:nvSpPr>
        <p:spPr bwMode="auto">
          <a:xfrm>
            <a:off x="323850" y="512763"/>
            <a:ext cx="8640763" cy="1200329"/>
          </a:xfrm>
          <a:prstGeom prst="rect">
            <a:avLst/>
          </a:prstGeom>
          <a:noFill/>
          <a:ln w="9525">
            <a:noFill/>
            <a:miter lim="800000"/>
            <a:headEnd/>
            <a:tailEnd/>
          </a:ln>
        </p:spPr>
        <p:txBody>
          <a:bodyPr>
            <a:spAutoFit/>
          </a:bodyPr>
          <a:lstStyle/>
          <a:p>
            <a:pPr algn="just"/>
            <a:r>
              <a:rPr lang="it-IT" dirty="0" smtClean="0">
                <a:solidFill>
                  <a:srgbClr val="4206BA"/>
                </a:solidFill>
              </a:rPr>
              <a:t>I cavi in fibra ottica per grandi distanze esempio il cavo  </a:t>
            </a:r>
            <a:r>
              <a:rPr lang="it-IT" dirty="0" err="1" smtClean="0">
                <a:solidFill>
                  <a:srgbClr val="4206BA"/>
                </a:solidFill>
              </a:rPr>
              <a:t>sottomarin</a:t>
            </a:r>
            <a:r>
              <a:rPr lang="it-IT" dirty="0" smtClean="0">
                <a:solidFill>
                  <a:srgbClr val="4206BA"/>
                </a:solidFill>
              </a:rPr>
              <a:t> l’</a:t>
            </a:r>
            <a:r>
              <a:rPr lang="it-IT" dirty="0" err="1" smtClean="0">
                <a:solidFill>
                  <a:srgbClr val="4206BA"/>
                </a:solidFill>
              </a:rPr>
              <a:t>Asia-America</a:t>
            </a:r>
            <a:r>
              <a:rPr lang="it-IT" dirty="0" smtClean="0">
                <a:solidFill>
                  <a:srgbClr val="4206BA"/>
                </a:solidFill>
              </a:rPr>
              <a:t> Gateway (</a:t>
            </a:r>
            <a:r>
              <a:rPr lang="it-IT" u="sng" dirty="0" smtClean="0">
                <a:solidFill>
                  <a:srgbClr val="4206BA"/>
                </a:solidFill>
                <a:hlinkClick r:id="rId4"/>
              </a:rPr>
              <a:t>AAG</a:t>
            </a:r>
            <a:r>
              <a:rPr lang="it-IT" dirty="0" smtClean="0">
                <a:solidFill>
                  <a:srgbClr val="4206BA"/>
                </a:solidFill>
              </a:rPr>
              <a:t>) che parte dalla California ed arriva a Singapore passando per le Filippine, Hong Kong e Malesia, lungo 20.000 chilometri, introduce una latenza inferiore agli 80 ms ed è in grado di veicolare più di 2 </a:t>
            </a:r>
            <a:r>
              <a:rPr lang="it-IT" dirty="0" err="1" smtClean="0">
                <a:solidFill>
                  <a:srgbClr val="4206BA"/>
                </a:solidFill>
              </a:rPr>
              <a:t>Tbit</a:t>
            </a:r>
            <a:r>
              <a:rPr lang="it-IT" dirty="0" smtClean="0">
                <a:solidFill>
                  <a:srgbClr val="4206BA"/>
                </a:solidFill>
              </a:rPr>
              <a:t>/sec (2000Gb/s)</a:t>
            </a:r>
          </a:p>
        </p:txBody>
      </p:sp>
      <p:sp>
        <p:nvSpPr>
          <p:cNvPr id="6" name="Rettangolo 5"/>
          <p:cNvSpPr/>
          <p:nvPr/>
        </p:nvSpPr>
        <p:spPr>
          <a:xfrm>
            <a:off x="395536" y="5301208"/>
            <a:ext cx="8352928" cy="1200329"/>
          </a:xfrm>
          <a:prstGeom prst="rect">
            <a:avLst/>
          </a:prstGeom>
        </p:spPr>
        <p:txBody>
          <a:bodyPr wrap="square">
            <a:spAutoFit/>
          </a:bodyPr>
          <a:lstStyle/>
          <a:p>
            <a:r>
              <a:rPr lang="it-IT" dirty="0" smtClean="0">
                <a:solidFill>
                  <a:srgbClr val="FF0000"/>
                </a:solidFill>
              </a:rPr>
              <a:t>Con le tecnologie conosciute servirebbero circa duemila satelliti </a:t>
            </a:r>
            <a:r>
              <a:rPr lang="it-IT" b="1" dirty="0" smtClean="0">
                <a:solidFill>
                  <a:srgbClr val="FF0000"/>
                </a:solidFill>
              </a:rPr>
              <a:t>geostazionari</a:t>
            </a:r>
            <a:r>
              <a:rPr lang="it-IT" dirty="0" smtClean="0">
                <a:solidFill>
                  <a:srgbClr val="FF0000"/>
                </a:solidFill>
              </a:rPr>
              <a:t> per effettuare questo stesso collegamento, con tempi di latenza  di 300ms </a:t>
            </a:r>
          </a:p>
          <a:p>
            <a:r>
              <a:rPr lang="it-IT" dirty="0" smtClean="0">
                <a:solidFill>
                  <a:srgbClr val="FF0000"/>
                </a:solidFill>
              </a:rPr>
              <a:t>( 36.000kmx2) andata e ritorno del segnale alla velocità della luce, ma in futuro tutto è possibile.</a:t>
            </a:r>
            <a:endParaRPr lang="it-IT"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p:cNvSpPr>
            <a:spLocks noGrp="1"/>
          </p:cNvSpPr>
          <p:nvPr>
            <p:ph type="title"/>
          </p:nvPr>
        </p:nvSpPr>
        <p:spPr>
          <a:xfrm>
            <a:off x="539552" y="0"/>
            <a:ext cx="8229600" cy="490538"/>
          </a:xfrm>
        </p:spPr>
        <p:txBody>
          <a:bodyPr/>
          <a:lstStyle/>
          <a:p>
            <a:pPr algn="ctr"/>
            <a:r>
              <a:rPr lang="it-IT" altLang="it-IT" sz="1800" b="1" dirty="0" smtClean="0">
                <a:solidFill>
                  <a:srgbClr val="0000CC"/>
                </a:solidFill>
                <a:latin typeface="Verdana" pitchFamily="34" charset="0"/>
                <a:ea typeface="Verdana" pitchFamily="34" charset="0"/>
                <a:cs typeface="Verdana" pitchFamily="34" charset="0"/>
              </a:rPr>
              <a:t> fibra ottica storia e tecnologia</a:t>
            </a:r>
            <a:endParaRPr lang="it-IT" altLang="it-IT" sz="1800" dirty="0" smtClean="0"/>
          </a:p>
        </p:txBody>
      </p:sp>
      <p:sp>
        <p:nvSpPr>
          <p:cNvPr id="24579" name="Segnaposto contenuto 2"/>
          <p:cNvSpPr>
            <a:spLocks noGrp="1"/>
          </p:cNvSpPr>
          <p:nvPr>
            <p:ph idx="4294967295"/>
          </p:nvPr>
        </p:nvSpPr>
        <p:spPr>
          <a:xfrm>
            <a:off x="251520" y="548680"/>
            <a:ext cx="8640960" cy="5545138"/>
          </a:xfrm>
          <a:prstGeom prst="rect">
            <a:avLst/>
          </a:prstGeom>
        </p:spPr>
        <p:txBody>
          <a:bodyPr/>
          <a:lstStyle/>
          <a:p>
            <a:pPr>
              <a:buFont typeface="Arial" charset="0"/>
              <a:buNone/>
            </a:pPr>
            <a:endParaRPr lang="it-IT" altLang="it-IT" sz="2000" b="1" dirty="0" smtClean="0">
              <a:solidFill>
                <a:srgbClr val="0000CC"/>
              </a:solidFill>
              <a:latin typeface="Verdana" pitchFamily="34" charset="0"/>
              <a:ea typeface="Verdana" pitchFamily="34" charset="0"/>
              <a:cs typeface="Verdana" pitchFamily="34" charset="0"/>
            </a:endParaRPr>
          </a:p>
          <a:p>
            <a:pPr>
              <a:buFont typeface="Arial" charset="0"/>
              <a:buNone/>
            </a:pPr>
            <a:endParaRPr lang="it-IT" altLang="it-IT" sz="2000" b="1" dirty="0">
              <a:solidFill>
                <a:srgbClr val="0000CC"/>
              </a:solidFill>
              <a:latin typeface="Verdana" pitchFamily="34" charset="0"/>
              <a:ea typeface="Verdana" pitchFamily="34" charset="0"/>
              <a:cs typeface="Verdana" pitchFamily="34" charset="0"/>
            </a:endParaRPr>
          </a:p>
          <a:p>
            <a:pPr>
              <a:buFont typeface="Arial" charset="0"/>
              <a:buNone/>
            </a:pPr>
            <a:r>
              <a:rPr lang="it-IT" altLang="it-IT" sz="2000" b="1" dirty="0" smtClean="0">
                <a:solidFill>
                  <a:srgbClr val="0000CC"/>
                </a:solidFill>
                <a:latin typeface="Verdana" pitchFamily="34" charset="0"/>
                <a:ea typeface="Verdana" pitchFamily="34" charset="0"/>
                <a:cs typeface="Verdana" pitchFamily="34" charset="0"/>
              </a:rPr>
              <a:t>La </a:t>
            </a:r>
            <a:r>
              <a:rPr lang="it-IT" altLang="it-IT" sz="2000" b="1" dirty="0" smtClean="0">
                <a:solidFill>
                  <a:srgbClr val="0000CC"/>
                </a:solidFill>
                <a:latin typeface="Verdana" pitchFamily="34" charset="0"/>
                <a:ea typeface="Verdana" pitchFamily="34" charset="0"/>
                <a:cs typeface="Verdana" pitchFamily="34" charset="0"/>
              </a:rPr>
              <a:t>velocità di trasmissione </a:t>
            </a:r>
            <a:r>
              <a:rPr lang="it-IT" altLang="it-IT" sz="2000" dirty="0" smtClean="0">
                <a:solidFill>
                  <a:srgbClr val="0000CC"/>
                </a:solidFill>
                <a:latin typeface="Verdana" pitchFamily="34" charset="0"/>
                <a:ea typeface="Verdana" pitchFamily="34" charset="0"/>
                <a:cs typeface="Verdana" pitchFamily="34" charset="0"/>
              </a:rPr>
              <a:t>dei dati, in relazione al tipo di </a:t>
            </a:r>
          </a:p>
          <a:p>
            <a:pPr>
              <a:buFont typeface="Arial" charset="0"/>
              <a:buNone/>
            </a:pPr>
            <a:r>
              <a:rPr lang="it-IT" altLang="it-IT" sz="2000" dirty="0" smtClean="0">
                <a:solidFill>
                  <a:srgbClr val="0000CC"/>
                </a:solidFill>
                <a:latin typeface="Verdana" pitchFamily="34" charset="0"/>
                <a:ea typeface="Verdana" pitchFamily="34" charset="0"/>
                <a:cs typeface="Verdana" pitchFamily="34" charset="0"/>
              </a:rPr>
              <a:t>mezzo trasmissivo può essere </a:t>
            </a:r>
            <a:r>
              <a:rPr lang="it-IT" altLang="it-IT" sz="2000" dirty="0" smtClean="0">
                <a:solidFill>
                  <a:srgbClr val="0000CC"/>
                </a:solidFill>
                <a:latin typeface="Verdana" pitchFamily="34" charset="0"/>
                <a:ea typeface="Verdana" pitchFamily="34" charset="0"/>
                <a:cs typeface="Verdana" pitchFamily="34" charset="0"/>
              </a:rPr>
              <a:t>:</a:t>
            </a:r>
          </a:p>
          <a:p>
            <a:pPr>
              <a:buFont typeface="Arial" charset="0"/>
              <a:buNone/>
            </a:pPr>
            <a:endParaRPr lang="it-IT" altLang="it-IT" sz="2000" dirty="0" smtClean="0">
              <a:solidFill>
                <a:srgbClr val="0000CC"/>
              </a:solidFill>
              <a:latin typeface="Verdana" pitchFamily="34" charset="0"/>
              <a:ea typeface="Verdana" pitchFamily="34" charset="0"/>
              <a:cs typeface="Verdana" pitchFamily="34" charset="0"/>
            </a:endParaRPr>
          </a:p>
          <a:p>
            <a:pPr>
              <a:buFont typeface="Arial" charset="0"/>
              <a:buNone/>
            </a:pPr>
            <a:endParaRPr lang="it-IT" altLang="it-IT" sz="2000" dirty="0" smtClean="0">
              <a:solidFill>
                <a:srgbClr val="FF0000"/>
              </a:solidFill>
              <a:latin typeface="Verdana" pitchFamily="34" charset="0"/>
              <a:ea typeface="Verdana" pitchFamily="34" charset="0"/>
              <a:cs typeface="Verdana" pitchFamily="34" charset="0"/>
            </a:endParaRPr>
          </a:p>
          <a:p>
            <a:pPr lvl="2"/>
            <a:r>
              <a:rPr lang="it-IT" altLang="it-IT" sz="2000" dirty="0">
                <a:solidFill>
                  <a:srgbClr val="0000CC"/>
                </a:solidFill>
                <a:latin typeface="Verdana" pitchFamily="34" charset="0"/>
                <a:ea typeface="Verdana" pitchFamily="34" charset="0"/>
                <a:cs typeface="Verdana" pitchFamily="34" charset="0"/>
              </a:rPr>
              <a:t> </a:t>
            </a:r>
            <a:r>
              <a:rPr lang="it-IT" altLang="it-IT" sz="2000" dirty="0" smtClean="0">
                <a:solidFill>
                  <a:srgbClr val="0000CC"/>
                </a:solidFill>
                <a:latin typeface="Verdana" pitchFamily="34" charset="0"/>
                <a:ea typeface="Verdana" pitchFamily="34" charset="0"/>
                <a:cs typeface="Verdana" pitchFamily="34" charset="0"/>
              </a:rPr>
              <a:t>   - 100BASE-TX/10BASE-T  (Fast Ethernet)             </a:t>
            </a:r>
            <a:r>
              <a:rPr lang="it-IT" altLang="it-IT" sz="2000" b="1" dirty="0" smtClean="0">
                <a:latin typeface="Verdana" pitchFamily="34" charset="0"/>
                <a:ea typeface="Verdana" pitchFamily="34" charset="0"/>
                <a:cs typeface="Verdana" pitchFamily="34" charset="0"/>
              </a:rPr>
              <a:t>100 </a:t>
            </a:r>
            <a:r>
              <a:rPr lang="it-IT" altLang="it-IT" sz="2000" dirty="0" smtClean="0">
                <a:latin typeface="Verdana" pitchFamily="34" charset="0"/>
                <a:ea typeface="Verdana" pitchFamily="34" charset="0"/>
                <a:cs typeface="Verdana" pitchFamily="34" charset="0"/>
              </a:rPr>
              <a:t>Mbit/s</a:t>
            </a:r>
          </a:p>
          <a:p>
            <a:pPr lvl="2"/>
            <a:endParaRPr lang="it-IT" altLang="it-IT" sz="2000" dirty="0" smtClean="0">
              <a:latin typeface="Verdana" pitchFamily="34" charset="0"/>
              <a:ea typeface="Verdana" pitchFamily="34" charset="0"/>
              <a:cs typeface="Verdana" pitchFamily="34" charset="0"/>
            </a:endParaRPr>
          </a:p>
          <a:p>
            <a:r>
              <a:rPr lang="it-IT" altLang="it-IT" sz="2000" dirty="0">
                <a:solidFill>
                  <a:srgbClr val="0000CC"/>
                </a:solidFill>
                <a:latin typeface="Verdana" pitchFamily="34" charset="0"/>
                <a:ea typeface="Verdana" pitchFamily="34" charset="0"/>
                <a:cs typeface="Verdana" pitchFamily="34" charset="0"/>
              </a:rPr>
              <a:t> </a:t>
            </a:r>
            <a:r>
              <a:rPr lang="it-IT" altLang="it-IT" sz="2000" dirty="0" smtClean="0">
                <a:solidFill>
                  <a:srgbClr val="0000CC"/>
                </a:solidFill>
                <a:latin typeface="Verdana" pitchFamily="34" charset="0"/>
                <a:ea typeface="Verdana" pitchFamily="34" charset="0"/>
                <a:cs typeface="Verdana" pitchFamily="34" charset="0"/>
              </a:rPr>
              <a:t>   </a:t>
            </a:r>
            <a:r>
              <a:rPr lang="it-IT" altLang="it-IT" sz="2000" b="1" dirty="0" smtClean="0">
                <a:solidFill>
                  <a:srgbClr val="FF0000"/>
                </a:solidFill>
                <a:latin typeface="Verdana" pitchFamily="34" charset="0"/>
                <a:ea typeface="Verdana" pitchFamily="34" charset="0"/>
                <a:cs typeface="Verdana" pitchFamily="34" charset="0"/>
              </a:rPr>
              <a:t>- 1000Base-T                 (1Gigabit Ethernet)</a:t>
            </a:r>
            <a:r>
              <a:rPr lang="it-IT" altLang="it-IT" sz="2000" b="1" dirty="0" smtClean="0"/>
              <a:t> </a:t>
            </a:r>
            <a:r>
              <a:rPr lang="it-IT" altLang="it-IT" sz="2000" b="1" dirty="0" smtClean="0">
                <a:latin typeface="Verdana" pitchFamily="34" charset="0"/>
                <a:ea typeface="Verdana" pitchFamily="34" charset="0"/>
                <a:cs typeface="Verdana" pitchFamily="34" charset="0"/>
              </a:rPr>
              <a:t>1.000 </a:t>
            </a:r>
            <a:r>
              <a:rPr lang="it-IT" altLang="it-IT" sz="2000" dirty="0" smtClean="0">
                <a:latin typeface="Verdana" pitchFamily="34" charset="0"/>
                <a:ea typeface="Verdana" pitchFamily="34" charset="0"/>
                <a:cs typeface="Verdana" pitchFamily="34" charset="0"/>
              </a:rPr>
              <a:t>Mbit/s</a:t>
            </a:r>
          </a:p>
          <a:p>
            <a:endParaRPr lang="it-IT" altLang="it-IT" sz="2000" dirty="0" smtClean="0">
              <a:latin typeface="Verdana" pitchFamily="34" charset="0"/>
              <a:ea typeface="Verdana" pitchFamily="34" charset="0"/>
              <a:cs typeface="Verdana" pitchFamily="34" charset="0"/>
            </a:endParaRPr>
          </a:p>
          <a:p>
            <a:r>
              <a:rPr lang="it-IT" altLang="it-IT" sz="2000" b="1" dirty="0">
                <a:solidFill>
                  <a:srgbClr val="0000CC"/>
                </a:solidFill>
                <a:latin typeface="Verdana" pitchFamily="34" charset="0"/>
                <a:ea typeface="Verdana" pitchFamily="34" charset="0"/>
                <a:cs typeface="Verdana" pitchFamily="34" charset="0"/>
              </a:rPr>
              <a:t> </a:t>
            </a:r>
            <a:r>
              <a:rPr lang="it-IT" altLang="it-IT" sz="2000" b="1" dirty="0" smtClean="0">
                <a:solidFill>
                  <a:srgbClr val="0000CC"/>
                </a:solidFill>
                <a:latin typeface="Verdana" pitchFamily="34" charset="0"/>
                <a:ea typeface="Verdana" pitchFamily="34" charset="0"/>
                <a:cs typeface="Verdana" pitchFamily="34" charset="0"/>
              </a:rPr>
              <a:t>   </a:t>
            </a:r>
            <a:r>
              <a:rPr lang="it-IT" altLang="it-IT" b="1" dirty="0" smtClean="0">
                <a:solidFill>
                  <a:srgbClr val="0000CC"/>
                </a:solidFill>
                <a:latin typeface="Verdana" pitchFamily="34" charset="0"/>
                <a:ea typeface="Verdana" pitchFamily="34" charset="0"/>
                <a:cs typeface="Verdana" pitchFamily="34" charset="0"/>
              </a:rPr>
              <a:t>- 10GBASE</a:t>
            </a:r>
            <a:r>
              <a:rPr lang="it-IT" altLang="it-IT" dirty="0">
                <a:solidFill>
                  <a:srgbClr val="0000CC"/>
                </a:solidFill>
                <a:latin typeface="Verdana" pitchFamily="34" charset="0"/>
                <a:ea typeface="Verdana" pitchFamily="34" charset="0"/>
                <a:cs typeface="Verdana" pitchFamily="34" charset="0"/>
              </a:rPr>
              <a:t>	</a:t>
            </a:r>
            <a:r>
              <a:rPr lang="it-IT" altLang="it-IT" dirty="0" smtClean="0">
                <a:solidFill>
                  <a:srgbClr val="0000CC"/>
                </a:solidFill>
                <a:latin typeface="Verdana" pitchFamily="34" charset="0"/>
                <a:ea typeface="Verdana" pitchFamily="34" charset="0"/>
                <a:cs typeface="Verdana" pitchFamily="34" charset="0"/>
              </a:rPr>
              <a:t>	         </a:t>
            </a:r>
            <a:r>
              <a:rPr lang="it-IT" altLang="it-IT" sz="2000" dirty="0" smtClean="0">
                <a:solidFill>
                  <a:srgbClr val="0000CC"/>
                </a:solidFill>
                <a:latin typeface="Verdana" pitchFamily="34" charset="0"/>
                <a:ea typeface="Verdana" pitchFamily="34" charset="0"/>
                <a:cs typeface="Verdana" pitchFamily="34" charset="0"/>
              </a:rPr>
              <a:t>(</a:t>
            </a:r>
            <a:r>
              <a:rPr lang="it-IT" altLang="it-IT" sz="2000" b="1" dirty="0" smtClean="0">
                <a:solidFill>
                  <a:srgbClr val="0000CC"/>
                </a:solidFill>
                <a:latin typeface="Verdana" pitchFamily="34" charset="0"/>
                <a:ea typeface="Verdana" pitchFamily="34" charset="0"/>
                <a:cs typeface="Verdana" pitchFamily="34" charset="0"/>
              </a:rPr>
              <a:t>10Gigabit Ethernet</a:t>
            </a:r>
            <a:r>
              <a:rPr lang="it-IT" altLang="it-IT" sz="2000" b="1" dirty="0" smtClean="0"/>
              <a:t>) </a:t>
            </a:r>
            <a:r>
              <a:rPr lang="it-IT" altLang="it-IT" sz="2000" b="1" dirty="0" smtClean="0">
                <a:latin typeface="Verdana" pitchFamily="34" charset="0"/>
                <a:ea typeface="Verdana" pitchFamily="34" charset="0"/>
                <a:cs typeface="Verdana" pitchFamily="34" charset="0"/>
              </a:rPr>
              <a:t>10.000 </a:t>
            </a:r>
            <a:r>
              <a:rPr lang="it-IT" altLang="it-IT" sz="2000" dirty="0" smtClean="0">
                <a:latin typeface="Verdana" pitchFamily="34" charset="0"/>
                <a:ea typeface="Verdana" pitchFamily="34" charset="0"/>
                <a:cs typeface="Verdana" pitchFamily="34" charset="0"/>
              </a:rPr>
              <a:t>Mbit/s</a:t>
            </a:r>
          </a:p>
          <a:p>
            <a:endParaRPr lang="it-IT" altLang="it-IT" sz="2000" dirty="0">
              <a:latin typeface="Verdana" pitchFamily="34" charset="0"/>
              <a:ea typeface="Verdana" pitchFamily="34" charset="0"/>
              <a:cs typeface="Verdana" pitchFamily="34" charset="0"/>
            </a:endParaRPr>
          </a:p>
          <a:p>
            <a:endParaRPr lang="it-IT" altLang="it-IT" sz="2000" dirty="0" smtClean="0">
              <a:latin typeface="Verdana" pitchFamily="34" charset="0"/>
              <a:ea typeface="Verdana" pitchFamily="34" charset="0"/>
              <a:cs typeface="Verdana" pitchFamily="34" charset="0"/>
            </a:endParaRPr>
          </a:p>
          <a:p>
            <a:pPr>
              <a:buFont typeface="Arial" charset="0"/>
              <a:buNone/>
            </a:pPr>
            <a:r>
              <a:rPr lang="it-IT" altLang="it-IT" sz="2000" dirty="0" smtClean="0">
                <a:solidFill>
                  <a:srgbClr val="0000CC"/>
                </a:solidFill>
                <a:latin typeface="Verdana" pitchFamily="34" charset="0"/>
                <a:ea typeface="Verdana" pitchFamily="34" charset="0"/>
                <a:cs typeface="Verdana" pitchFamily="34" charset="0"/>
              </a:rPr>
              <a:t>La rispondenza a standard Nazionale ed Internazionali è necessaria </a:t>
            </a:r>
          </a:p>
          <a:p>
            <a:pPr algn="just">
              <a:buFont typeface="Arial" charset="0"/>
              <a:buNone/>
            </a:pPr>
            <a:r>
              <a:rPr lang="it-IT" altLang="it-IT" sz="2000" dirty="0" smtClean="0">
                <a:solidFill>
                  <a:srgbClr val="0000CC"/>
                </a:solidFill>
                <a:latin typeface="Verdana" pitchFamily="34" charset="0"/>
                <a:ea typeface="Verdana" pitchFamily="34" charset="0"/>
                <a:cs typeface="Verdana" pitchFamily="34" charset="0"/>
              </a:rPr>
              <a:t>per consentire di gestire un sistema aperto multi prodotto e </a:t>
            </a:r>
          </a:p>
          <a:p>
            <a:pPr algn="just">
              <a:buFont typeface="Arial" charset="0"/>
              <a:buNone/>
            </a:pPr>
            <a:r>
              <a:rPr lang="it-IT" altLang="it-IT" sz="2000" dirty="0" smtClean="0">
                <a:solidFill>
                  <a:srgbClr val="0000CC"/>
                </a:solidFill>
                <a:latin typeface="Verdana" pitchFamily="34" charset="0"/>
                <a:ea typeface="Verdana" pitchFamily="34" charset="0"/>
                <a:cs typeface="Verdana" pitchFamily="34" charset="0"/>
              </a:rPr>
              <a:t>multimarca e garantire requisiti prestazionali prestabiliti. </a:t>
            </a:r>
          </a:p>
          <a:p>
            <a:pPr algn="just">
              <a:buFont typeface="Arial" charset="0"/>
              <a:buNone/>
            </a:pPr>
            <a:endParaRPr lang="it-IT" altLang="it-IT" sz="20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a:xfrm>
            <a:off x="539750" y="260350"/>
            <a:ext cx="8229600" cy="490538"/>
          </a:xfrm>
        </p:spPr>
        <p:txBody>
          <a:bodyPr/>
          <a:lstStyle/>
          <a:p>
            <a:pPr algn="ctr"/>
            <a:r>
              <a:rPr lang="it-IT" altLang="it-IT" b="1" dirty="0" smtClean="0">
                <a:solidFill>
                  <a:srgbClr val="0000CC"/>
                </a:solidFill>
                <a:latin typeface="Verdana" pitchFamily="34" charset="0"/>
                <a:ea typeface="Verdana" pitchFamily="34" charset="0"/>
                <a:cs typeface="Verdana" pitchFamily="34" charset="0"/>
              </a:rPr>
              <a:t>Fibra ottica storia e tecnologia</a:t>
            </a:r>
            <a:r>
              <a:rPr lang="it-IT" altLang="it-IT" sz="1800" b="1" dirty="0" smtClean="0">
                <a:solidFill>
                  <a:srgbClr val="0000CC"/>
                </a:solidFill>
                <a:latin typeface="Verdana" pitchFamily="34" charset="0"/>
                <a:ea typeface="Verdana" pitchFamily="34" charset="0"/>
                <a:cs typeface="Verdana" pitchFamily="34" charset="0"/>
              </a:rPr>
              <a:t> </a:t>
            </a:r>
            <a:endParaRPr lang="it-IT" altLang="it-IT" sz="1800" dirty="0" smtClean="0"/>
          </a:p>
        </p:txBody>
      </p:sp>
      <p:sp>
        <p:nvSpPr>
          <p:cNvPr id="25603" name="Segnaposto contenuto 2"/>
          <p:cNvSpPr>
            <a:spLocks noGrp="1"/>
          </p:cNvSpPr>
          <p:nvPr>
            <p:ph idx="4294967295"/>
          </p:nvPr>
        </p:nvSpPr>
        <p:spPr>
          <a:xfrm>
            <a:off x="323528" y="908050"/>
            <a:ext cx="8461697" cy="5329238"/>
          </a:xfrm>
          <a:prstGeom prst="rect">
            <a:avLst/>
          </a:prstGeom>
        </p:spPr>
        <p:txBody>
          <a:bodyPr/>
          <a:lstStyle/>
          <a:p>
            <a:pPr>
              <a:buFont typeface="Arial" charset="0"/>
              <a:buNone/>
            </a:pPr>
            <a:r>
              <a:rPr lang="it-IT" altLang="it-IT" sz="2000" dirty="0" smtClean="0">
                <a:solidFill>
                  <a:srgbClr val="0000CC"/>
                </a:solidFill>
                <a:latin typeface="Verdana" pitchFamily="34" charset="0"/>
                <a:ea typeface="Verdana" pitchFamily="34" charset="0"/>
                <a:cs typeface="Verdana" pitchFamily="34" charset="0"/>
              </a:rPr>
              <a:t>Il mezzi di trasmissione fisico per una LAN sono i cavi : </a:t>
            </a:r>
          </a:p>
          <a:p>
            <a:pPr algn="just">
              <a:buFontTx/>
              <a:buChar char="-"/>
            </a:pPr>
            <a:r>
              <a:rPr lang="it-IT" altLang="it-IT" sz="2000" dirty="0" smtClean="0">
                <a:solidFill>
                  <a:srgbClr val="FF0000"/>
                </a:solidFill>
                <a:latin typeface="Verdana" pitchFamily="34" charset="0"/>
                <a:ea typeface="Verdana" pitchFamily="34" charset="0"/>
                <a:cs typeface="Verdana" pitchFamily="34" charset="0"/>
              </a:rPr>
              <a:t> </a:t>
            </a:r>
            <a:r>
              <a:rPr lang="it-IT" altLang="it-IT" sz="2000" b="1" dirty="0" smtClean="0">
                <a:solidFill>
                  <a:srgbClr val="FF0000"/>
                </a:solidFill>
                <a:latin typeface="Verdana" pitchFamily="34" charset="0"/>
                <a:ea typeface="Verdana" pitchFamily="34" charset="0"/>
                <a:cs typeface="Verdana" pitchFamily="34" charset="0"/>
              </a:rPr>
              <a:t>Il doppino incrociato </a:t>
            </a:r>
            <a:r>
              <a:rPr lang="it-IT" altLang="it-IT" sz="2000" dirty="0" smtClean="0">
                <a:solidFill>
                  <a:srgbClr val="FF0000"/>
                </a:solidFill>
                <a:latin typeface="Verdana" pitchFamily="34" charset="0"/>
                <a:ea typeface="Verdana" pitchFamily="34" charset="0"/>
                <a:cs typeface="Verdana" pitchFamily="34" charset="0"/>
              </a:rPr>
              <a:t>( 8 cavi che formano 4 coppie in rame</a:t>
            </a:r>
          </a:p>
          <a:p>
            <a:pPr algn="just"/>
            <a:r>
              <a:rPr lang="it-IT" altLang="it-IT" sz="2000" dirty="0" smtClean="0">
                <a:solidFill>
                  <a:srgbClr val="FF0000"/>
                </a:solidFill>
                <a:latin typeface="Verdana" pitchFamily="34" charset="0"/>
                <a:ea typeface="Verdana" pitchFamily="34" charset="0"/>
                <a:cs typeface="Verdana" pitchFamily="34" charset="0"/>
              </a:rPr>
              <a:t>  </a:t>
            </a:r>
            <a:r>
              <a:rPr lang="it-IT" altLang="it-IT" sz="2000" dirty="0" err="1" smtClean="0">
                <a:solidFill>
                  <a:srgbClr val="FF0000"/>
                </a:solidFill>
                <a:latin typeface="Verdana" pitchFamily="34" charset="0"/>
                <a:ea typeface="Verdana" pitchFamily="34" charset="0"/>
                <a:cs typeface="Verdana" pitchFamily="34" charset="0"/>
              </a:rPr>
              <a:t>twistate</a:t>
            </a:r>
            <a:r>
              <a:rPr lang="it-IT" altLang="it-IT" sz="2000" dirty="0" smtClean="0">
                <a:solidFill>
                  <a:srgbClr val="FF0000"/>
                </a:solidFill>
                <a:latin typeface="Verdana" pitchFamily="34" charset="0"/>
                <a:ea typeface="Verdana" pitchFamily="34" charset="0"/>
                <a:cs typeface="Verdana" pitchFamily="34" charset="0"/>
              </a:rPr>
              <a:t> con spine e prese RJ45) - lunghezza massima</a:t>
            </a:r>
          </a:p>
          <a:p>
            <a:pPr algn="just"/>
            <a:r>
              <a:rPr lang="it-IT" altLang="it-IT" sz="2000" dirty="0">
                <a:solidFill>
                  <a:srgbClr val="FF0000"/>
                </a:solidFill>
                <a:latin typeface="Verdana" pitchFamily="34" charset="0"/>
                <a:ea typeface="Verdana" pitchFamily="34" charset="0"/>
                <a:cs typeface="Verdana" pitchFamily="34" charset="0"/>
              </a:rPr>
              <a:t> </a:t>
            </a:r>
            <a:r>
              <a:rPr lang="it-IT" altLang="it-IT" sz="2000" dirty="0" smtClean="0">
                <a:solidFill>
                  <a:srgbClr val="FF0000"/>
                </a:solidFill>
                <a:latin typeface="Verdana" pitchFamily="34" charset="0"/>
                <a:ea typeface="Verdana" pitchFamily="34" charset="0"/>
                <a:cs typeface="Verdana" pitchFamily="34" charset="0"/>
              </a:rPr>
              <a:t> impiego  </a:t>
            </a:r>
            <a:r>
              <a:rPr lang="it-IT" altLang="it-IT" sz="2000" b="1" dirty="0" smtClean="0">
                <a:solidFill>
                  <a:srgbClr val="FF0000"/>
                </a:solidFill>
                <a:latin typeface="Verdana" pitchFamily="34" charset="0"/>
                <a:ea typeface="Verdana" pitchFamily="34" charset="0"/>
                <a:cs typeface="Verdana" pitchFamily="34" charset="0"/>
              </a:rPr>
              <a:t>100 m ( circa) </a:t>
            </a:r>
            <a:r>
              <a:rPr lang="it-IT" altLang="it-IT" sz="2000" dirty="0" smtClean="0">
                <a:solidFill>
                  <a:srgbClr val="FF0000"/>
                </a:solidFill>
                <a:latin typeface="Verdana" pitchFamily="34" charset="0"/>
                <a:ea typeface="Verdana" pitchFamily="34" charset="0"/>
                <a:cs typeface="Verdana" pitchFamily="34" charset="0"/>
              </a:rPr>
              <a:t>(328 </a:t>
            </a:r>
            <a:r>
              <a:rPr lang="it-IT" altLang="it-IT" sz="2000" dirty="0" err="1" smtClean="0">
                <a:solidFill>
                  <a:srgbClr val="FF0000"/>
                </a:solidFill>
                <a:latin typeface="Verdana" pitchFamily="34" charset="0"/>
                <a:ea typeface="Verdana" pitchFamily="34" charset="0"/>
                <a:cs typeface="Verdana" pitchFamily="34" charset="0"/>
              </a:rPr>
              <a:t>ft</a:t>
            </a:r>
            <a:r>
              <a:rPr lang="it-IT" altLang="it-IT" sz="2000" dirty="0" smtClean="0">
                <a:solidFill>
                  <a:srgbClr val="FF0000"/>
                </a:solidFill>
                <a:latin typeface="Verdana" pitchFamily="34" charset="0"/>
                <a:ea typeface="Verdana" pitchFamily="34" charset="0"/>
                <a:cs typeface="Verdana" pitchFamily="34" charset="0"/>
              </a:rPr>
              <a:t>);</a:t>
            </a:r>
          </a:p>
          <a:p>
            <a:pPr algn="just">
              <a:buFontTx/>
              <a:buChar char="-"/>
            </a:pPr>
            <a:r>
              <a:rPr lang="it-IT" altLang="it-IT" sz="2000" b="1" dirty="0" smtClean="0">
                <a:solidFill>
                  <a:srgbClr val="0000CC"/>
                </a:solidFill>
                <a:latin typeface="Verdana" pitchFamily="34" charset="0"/>
                <a:ea typeface="Verdana" pitchFamily="34" charset="0"/>
                <a:cs typeface="Verdana" pitchFamily="34" charset="0"/>
              </a:rPr>
              <a:t> La</a:t>
            </a:r>
            <a:r>
              <a:rPr lang="it-IT" altLang="it-IT" sz="2000" dirty="0" smtClean="0">
                <a:solidFill>
                  <a:srgbClr val="0000CC"/>
                </a:solidFill>
                <a:latin typeface="Verdana" pitchFamily="34" charset="0"/>
                <a:ea typeface="Verdana" pitchFamily="34" charset="0"/>
                <a:cs typeface="Verdana" pitchFamily="34" charset="0"/>
              </a:rPr>
              <a:t>  </a:t>
            </a:r>
            <a:r>
              <a:rPr lang="it-IT" altLang="it-IT" sz="2000" b="1" dirty="0" smtClean="0">
                <a:solidFill>
                  <a:srgbClr val="0000CC"/>
                </a:solidFill>
                <a:latin typeface="Verdana" pitchFamily="34" charset="0"/>
                <a:ea typeface="Verdana" pitchFamily="34" charset="0"/>
                <a:cs typeface="Verdana" pitchFamily="34" charset="0"/>
              </a:rPr>
              <a:t>fibra ottica, </a:t>
            </a:r>
            <a:r>
              <a:rPr lang="it-IT" altLang="it-IT" sz="2000" dirty="0" smtClean="0">
                <a:solidFill>
                  <a:srgbClr val="0000CC"/>
                </a:solidFill>
                <a:latin typeface="Verdana" pitchFamily="34" charset="0"/>
                <a:ea typeface="Verdana" pitchFamily="34" charset="0"/>
                <a:cs typeface="Verdana" pitchFamily="34" charset="0"/>
              </a:rPr>
              <a:t>lunghezza massima impiego da </a:t>
            </a:r>
            <a:r>
              <a:rPr lang="it-IT" altLang="it-IT" sz="2000" b="1" dirty="0" smtClean="0">
                <a:solidFill>
                  <a:srgbClr val="0000CC"/>
                </a:solidFill>
                <a:latin typeface="Verdana" pitchFamily="34" charset="0"/>
                <a:ea typeface="Verdana" pitchFamily="34" charset="0"/>
                <a:cs typeface="Verdana" pitchFamily="34" charset="0"/>
              </a:rPr>
              <a:t>10 a 70 km</a:t>
            </a:r>
            <a:r>
              <a:rPr lang="it-IT" altLang="it-IT" sz="2000" dirty="0" smtClean="0">
                <a:solidFill>
                  <a:srgbClr val="0000CC"/>
                </a:solidFill>
                <a:latin typeface="Verdana" pitchFamily="34" charset="0"/>
                <a:ea typeface="Verdana" pitchFamily="34" charset="0"/>
                <a:cs typeface="Verdana" pitchFamily="34" charset="0"/>
              </a:rPr>
              <a:t>. </a:t>
            </a:r>
          </a:p>
          <a:p>
            <a:pPr algn="just"/>
            <a:endParaRPr lang="it-IT" altLang="it-IT" sz="2000" dirty="0" smtClean="0">
              <a:solidFill>
                <a:srgbClr val="0000CC"/>
              </a:solidFill>
              <a:latin typeface="Verdana" pitchFamily="34" charset="0"/>
              <a:ea typeface="Verdana" pitchFamily="34" charset="0"/>
              <a:cs typeface="Verdana" pitchFamily="34" charset="0"/>
            </a:endParaRPr>
          </a:p>
          <a:p>
            <a:pPr algn="just">
              <a:buFont typeface="Arial" charset="0"/>
              <a:buNone/>
            </a:pPr>
            <a:r>
              <a:rPr lang="it-IT" altLang="it-IT" sz="2000" dirty="0" smtClean="0">
                <a:solidFill>
                  <a:srgbClr val="FF0000"/>
                </a:solidFill>
                <a:latin typeface="Verdana" pitchFamily="34" charset="0"/>
                <a:ea typeface="Verdana" pitchFamily="34" charset="0"/>
                <a:cs typeface="Verdana" pitchFamily="34" charset="0"/>
              </a:rPr>
              <a:t>  Il tipo di mezzo trasmissivo impiegato :</a:t>
            </a:r>
          </a:p>
          <a:p>
            <a:pPr algn="just">
              <a:buFont typeface="Arial" charset="0"/>
              <a:buNone/>
            </a:pPr>
            <a:r>
              <a:rPr lang="it-IT" altLang="it-IT" sz="2000" dirty="0" smtClean="0">
                <a:solidFill>
                  <a:srgbClr val="FF0000"/>
                </a:solidFill>
                <a:latin typeface="Verdana" pitchFamily="34" charset="0"/>
                <a:ea typeface="Verdana" pitchFamily="34" charset="0"/>
                <a:cs typeface="Verdana" pitchFamily="34" charset="0"/>
              </a:rPr>
              <a:t>  - cavo a doppino incrociato;</a:t>
            </a:r>
            <a:endParaRPr lang="it-IT" altLang="it-IT" sz="2000" dirty="0">
              <a:solidFill>
                <a:srgbClr val="FF0000"/>
              </a:solidFill>
              <a:latin typeface="Verdana" pitchFamily="34" charset="0"/>
              <a:ea typeface="Verdana" pitchFamily="34" charset="0"/>
              <a:cs typeface="Verdana" pitchFamily="34" charset="0"/>
            </a:endParaRPr>
          </a:p>
          <a:p>
            <a:pPr algn="just"/>
            <a:r>
              <a:rPr lang="it-IT" altLang="it-IT" sz="2000" dirty="0">
                <a:solidFill>
                  <a:srgbClr val="FF0000"/>
                </a:solidFill>
                <a:latin typeface="Verdana" pitchFamily="34" charset="0"/>
                <a:ea typeface="Verdana" pitchFamily="34" charset="0"/>
                <a:cs typeface="Verdana" pitchFamily="34" charset="0"/>
              </a:rPr>
              <a:t> </a:t>
            </a:r>
            <a:r>
              <a:rPr lang="it-IT" altLang="it-IT" sz="2000" dirty="0" smtClean="0">
                <a:solidFill>
                  <a:srgbClr val="FF0000"/>
                </a:solidFill>
                <a:latin typeface="Verdana" pitchFamily="34" charset="0"/>
                <a:ea typeface="Verdana" pitchFamily="34" charset="0"/>
                <a:cs typeface="Verdana" pitchFamily="34" charset="0"/>
              </a:rPr>
              <a:t> - fibra ottica , determina la velocità di trasmissione dei dati; </a:t>
            </a:r>
          </a:p>
          <a:p>
            <a:pPr algn="just">
              <a:buFontTx/>
              <a:buChar char="-"/>
            </a:pPr>
            <a:endParaRPr lang="it-IT" altLang="it-IT" sz="2000" dirty="0">
              <a:solidFill>
                <a:srgbClr val="FF0000"/>
              </a:solidFill>
              <a:latin typeface="Verdana" pitchFamily="34" charset="0"/>
              <a:ea typeface="Verdana" pitchFamily="34" charset="0"/>
              <a:cs typeface="Verdana" pitchFamily="34" charset="0"/>
            </a:endParaRPr>
          </a:p>
          <a:p>
            <a:pPr algn="ctr"/>
            <a:r>
              <a:rPr lang="it-IT" altLang="it-IT" sz="2000" b="1" dirty="0" smtClean="0">
                <a:solidFill>
                  <a:srgbClr val="FF0000"/>
                </a:solidFill>
                <a:latin typeface="Verdana" pitchFamily="34" charset="0"/>
                <a:ea typeface="Verdana" pitchFamily="34" charset="0"/>
                <a:cs typeface="Verdana" pitchFamily="34" charset="0"/>
              </a:rPr>
              <a:t>da 100 Mbit/s a 10.000 Mbit/s.</a:t>
            </a:r>
          </a:p>
          <a:p>
            <a:pPr algn="just">
              <a:buFont typeface="Arial" charset="0"/>
              <a:buNone/>
            </a:pPr>
            <a:endParaRPr lang="it-IT" altLang="it-IT" sz="2000" dirty="0" smtClean="0">
              <a:solidFill>
                <a:srgbClr val="FF0000"/>
              </a:solidFill>
              <a:latin typeface="Verdana" pitchFamily="34" charset="0"/>
              <a:ea typeface="Verdana" pitchFamily="34" charset="0"/>
              <a:cs typeface="Verdana" pitchFamily="34" charset="0"/>
            </a:endParaRPr>
          </a:p>
          <a:p>
            <a:pPr algn="just">
              <a:buFont typeface="Arial" charset="0"/>
              <a:buNone/>
            </a:pPr>
            <a:r>
              <a:rPr lang="it-IT" altLang="it-IT" sz="2000" dirty="0">
                <a:solidFill>
                  <a:srgbClr val="0000CC"/>
                </a:solidFill>
                <a:latin typeface="Verdana" pitchFamily="34" charset="0"/>
                <a:ea typeface="Verdana" pitchFamily="34" charset="0"/>
                <a:cs typeface="Verdana" pitchFamily="34" charset="0"/>
              </a:rPr>
              <a:t>A</a:t>
            </a:r>
            <a:r>
              <a:rPr lang="it-IT" altLang="it-IT" sz="2000" b="1" dirty="0" smtClean="0">
                <a:solidFill>
                  <a:srgbClr val="0000CC"/>
                </a:solidFill>
                <a:latin typeface="Verdana" pitchFamily="34" charset="0"/>
                <a:ea typeface="Verdana" pitchFamily="34" charset="0"/>
                <a:cs typeface="Verdana" pitchFamily="34" charset="0"/>
              </a:rPr>
              <a:t>10 Gigabit </a:t>
            </a:r>
            <a:r>
              <a:rPr lang="it-IT" altLang="it-IT" sz="2000" dirty="0" smtClean="0">
                <a:solidFill>
                  <a:srgbClr val="0000CC"/>
                </a:solidFill>
                <a:latin typeface="Verdana" pitchFamily="34" charset="0"/>
                <a:ea typeface="Verdana" pitchFamily="34" charset="0"/>
                <a:cs typeface="Verdana" pitchFamily="34" charset="0"/>
              </a:rPr>
              <a:t>Ethernet, lunghezze massima impiego : </a:t>
            </a:r>
          </a:p>
          <a:p>
            <a:pPr algn="just">
              <a:buFontTx/>
              <a:buChar char="-"/>
            </a:pPr>
            <a:r>
              <a:rPr lang="it-IT" altLang="it-IT" sz="2000" dirty="0" smtClean="0">
                <a:solidFill>
                  <a:srgbClr val="0000CC"/>
                </a:solidFill>
                <a:latin typeface="Verdana" pitchFamily="34" charset="0"/>
                <a:ea typeface="Verdana" pitchFamily="34" charset="0"/>
                <a:cs typeface="Verdana" pitchFamily="34" charset="0"/>
              </a:rPr>
              <a:t>fibra ottica </a:t>
            </a:r>
            <a:r>
              <a:rPr lang="it-IT" altLang="it-IT" sz="1600" dirty="0" smtClean="0">
                <a:solidFill>
                  <a:srgbClr val="0000CC"/>
                </a:solidFill>
                <a:latin typeface="Verdana" pitchFamily="34" charset="0"/>
                <a:ea typeface="Verdana" pitchFamily="34" charset="0"/>
                <a:cs typeface="Verdana" pitchFamily="34" charset="0"/>
              </a:rPr>
              <a:t>(es.10GBASE-LX4,10GBASE-ER e 10GBASE-SR )-</a:t>
            </a:r>
            <a:r>
              <a:rPr lang="it-IT" altLang="it-IT" sz="1800" b="1" dirty="0" smtClean="0">
                <a:solidFill>
                  <a:srgbClr val="FF0000"/>
                </a:solidFill>
                <a:latin typeface="Verdana" pitchFamily="34" charset="0"/>
                <a:ea typeface="Verdana" pitchFamily="34" charset="0"/>
                <a:cs typeface="Verdana" pitchFamily="34" charset="0"/>
              </a:rPr>
              <a:t>10 km (circa)</a:t>
            </a:r>
          </a:p>
          <a:p>
            <a:pPr algn="just"/>
            <a:r>
              <a:rPr lang="it-IT" altLang="it-IT" b="1" dirty="0">
                <a:solidFill>
                  <a:srgbClr val="FF0000"/>
                </a:solidFill>
                <a:latin typeface="Verdana" pitchFamily="34" charset="0"/>
                <a:ea typeface="Verdana" pitchFamily="34" charset="0"/>
                <a:cs typeface="Verdana" pitchFamily="34" charset="0"/>
              </a:rPr>
              <a:t>	</a:t>
            </a:r>
            <a:r>
              <a:rPr lang="it-IT" altLang="it-IT" b="1" dirty="0" smtClean="0">
                <a:solidFill>
                  <a:srgbClr val="FF0000"/>
                </a:solidFill>
                <a:latin typeface="Verdana" pitchFamily="34" charset="0"/>
                <a:ea typeface="Verdana" pitchFamily="34" charset="0"/>
                <a:cs typeface="Verdana" pitchFamily="34" charset="0"/>
              </a:rPr>
              <a:t>						   </a:t>
            </a:r>
            <a:r>
              <a:rPr lang="it-IT" altLang="it-IT" sz="1600" dirty="0" smtClean="0">
                <a:solidFill>
                  <a:srgbClr val="FF0000"/>
                </a:solidFill>
                <a:latin typeface="Verdana" pitchFamily="34" charset="0"/>
                <a:ea typeface="Verdana" pitchFamily="34" charset="0"/>
                <a:cs typeface="Verdana" pitchFamily="34" charset="0"/>
              </a:rPr>
              <a:t>(6,2 </a:t>
            </a:r>
            <a:r>
              <a:rPr lang="it-IT" altLang="it-IT" sz="1600" dirty="0" err="1" smtClean="0">
                <a:solidFill>
                  <a:srgbClr val="FF0000"/>
                </a:solidFill>
                <a:latin typeface="Verdana" pitchFamily="34" charset="0"/>
                <a:ea typeface="Verdana" pitchFamily="34" charset="0"/>
                <a:cs typeface="Verdana" pitchFamily="34" charset="0"/>
              </a:rPr>
              <a:t>miles</a:t>
            </a:r>
            <a:r>
              <a:rPr lang="it-IT" altLang="it-IT" sz="1600" dirty="0" smtClean="0">
                <a:solidFill>
                  <a:srgbClr val="FF0000"/>
                </a:solidFill>
                <a:latin typeface="Verdana" pitchFamily="34" charset="0"/>
                <a:ea typeface="Verdana" pitchFamily="34" charset="0"/>
                <a:cs typeface="Verdana" pitchFamily="34" charset="0"/>
              </a:rPr>
              <a:t>)</a:t>
            </a:r>
          </a:p>
          <a:p>
            <a:pPr algn="just">
              <a:buFontTx/>
              <a:buChar char="-"/>
            </a:pPr>
            <a:endParaRPr lang="it-IT" altLang="it-IT" sz="1600" dirty="0" smtClean="0">
              <a:solidFill>
                <a:srgbClr val="FF0000"/>
              </a:solidFill>
              <a:latin typeface="Verdana" pitchFamily="34" charset="0"/>
              <a:ea typeface="Verdana" pitchFamily="34" charset="0"/>
              <a:cs typeface="Verdana" pitchFamily="34" charset="0"/>
            </a:endParaRPr>
          </a:p>
          <a:p>
            <a:pPr algn="just">
              <a:buFontTx/>
              <a:buChar char="-"/>
            </a:pPr>
            <a:r>
              <a:rPr lang="it-IT" altLang="it-IT" sz="2000" dirty="0" smtClean="0">
                <a:solidFill>
                  <a:srgbClr val="0000CC"/>
                </a:solidFill>
                <a:latin typeface="Verdana" pitchFamily="34" charset="0"/>
                <a:ea typeface="Verdana" pitchFamily="34" charset="0"/>
                <a:cs typeface="Verdana" pitchFamily="34" charset="0"/>
              </a:rPr>
              <a:t>cavo a doppino </a:t>
            </a:r>
            <a:r>
              <a:rPr lang="it-IT" altLang="it-IT" sz="2000" dirty="0" err="1" smtClean="0">
                <a:solidFill>
                  <a:srgbClr val="0000CC"/>
                </a:solidFill>
                <a:latin typeface="Verdana" pitchFamily="34" charset="0"/>
                <a:ea typeface="Verdana" pitchFamily="34" charset="0"/>
                <a:cs typeface="Verdana" pitchFamily="34" charset="0"/>
              </a:rPr>
              <a:t>twistato</a:t>
            </a:r>
            <a:r>
              <a:rPr lang="it-IT" altLang="it-IT" sz="2000" dirty="0" smtClean="0">
                <a:solidFill>
                  <a:srgbClr val="0000CC"/>
                </a:solidFill>
                <a:latin typeface="Verdana" pitchFamily="34" charset="0"/>
                <a:ea typeface="Verdana" pitchFamily="34" charset="0"/>
                <a:cs typeface="Verdana" pitchFamily="34" charset="0"/>
              </a:rPr>
              <a:t>  Categoria  6a o Cat-7 </a:t>
            </a:r>
            <a:r>
              <a:rPr lang="it-IT" altLang="it-IT" sz="2000" dirty="0">
                <a:solidFill>
                  <a:srgbClr val="0000CC"/>
                </a:solidFill>
                <a:latin typeface="Verdana" pitchFamily="34" charset="0"/>
                <a:ea typeface="Verdana" pitchFamily="34" charset="0"/>
                <a:cs typeface="Verdana" pitchFamily="34" charset="0"/>
              </a:rPr>
              <a:t>-</a:t>
            </a:r>
            <a:r>
              <a:rPr lang="it-IT" altLang="it-IT" sz="2000" b="1" dirty="0" smtClean="0">
                <a:solidFill>
                  <a:srgbClr val="0000CC"/>
                </a:solidFill>
                <a:latin typeface="Verdana" pitchFamily="34" charset="0"/>
                <a:ea typeface="Verdana" pitchFamily="34" charset="0"/>
                <a:cs typeface="Verdana" pitchFamily="34" charset="0"/>
              </a:rPr>
              <a:t>50 m</a:t>
            </a:r>
            <a:r>
              <a:rPr lang="it-IT" altLang="it-IT" sz="2000" dirty="0" smtClean="0">
                <a:solidFill>
                  <a:srgbClr val="0000CC"/>
                </a:solidFill>
                <a:latin typeface="Verdana" pitchFamily="34" charset="0"/>
                <a:ea typeface="Verdana" pitchFamily="34" charset="0"/>
                <a:cs typeface="Verdana" pitchFamily="34" charset="0"/>
              </a:rPr>
              <a:t>-</a:t>
            </a:r>
          </a:p>
          <a:p>
            <a:pPr>
              <a:buFontTx/>
              <a:buChar char="-"/>
            </a:pPr>
            <a:endParaRPr lang="it-IT" altLang="it-IT" sz="2000" dirty="0" smtClean="0">
              <a:solidFill>
                <a:srgbClr val="0000CC"/>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a:xfrm>
            <a:off x="0" y="0"/>
            <a:ext cx="9144000" cy="657225"/>
          </a:xfrm>
        </p:spPr>
        <p:txBody>
          <a:bodyPr/>
          <a:lstStyle/>
          <a:p>
            <a:pPr algn="ctr"/>
            <a:r>
              <a:rPr lang="en-US" altLang="it-IT" b="1" dirty="0" err="1" smtClean="0">
                <a:solidFill>
                  <a:srgbClr val="3333CC"/>
                </a:solidFill>
                <a:latin typeface="Verdana" pitchFamily="34" charset="0"/>
                <a:ea typeface="Verdana" pitchFamily="34" charset="0"/>
                <a:cs typeface="Verdana" pitchFamily="34" charset="0"/>
              </a:rPr>
              <a:t>Fibra</a:t>
            </a:r>
            <a:r>
              <a:rPr lang="en-US" altLang="it-IT" b="1" dirty="0" smtClean="0">
                <a:solidFill>
                  <a:srgbClr val="3333CC"/>
                </a:solidFill>
                <a:latin typeface="Verdana" pitchFamily="34" charset="0"/>
                <a:ea typeface="Verdana" pitchFamily="34" charset="0"/>
                <a:cs typeface="Verdana" pitchFamily="34" charset="0"/>
              </a:rPr>
              <a:t>  </a:t>
            </a:r>
            <a:r>
              <a:rPr lang="en-US" altLang="it-IT" b="1" dirty="0" err="1" smtClean="0">
                <a:solidFill>
                  <a:srgbClr val="3333CC"/>
                </a:solidFill>
                <a:latin typeface="Verdana" pitchFamily="34" charset="0"/>
                <a:ea typeface="Verdana" pitchFamily="34" charset="0"/>
                <a:cs typeface="Verdana" pitchFamily="34" charset="0"/>
              </a:rPr>
              <a:t>ottica</a:t>
            </a:r>
            <a:r>
              <a:rPr lang="en-US" altLang="it-IT" b="1" dirty="0" smtClean="0">
                <a:solidFill>
                  <a:srgbClr val="3333CC"/>
                </a:solidFill>
                <a:latin typeface="Verdana" pitchFamily="34" charset="0"/>
                <a:ea typeface="Verdana" pitchFamily="34" charset="0"/>
                <a:cs typeface="Verdana" pitchFamily="34" charset="0"/>
              </a:rPr>
              <a:t>  </a:t>
            </a:r>
            <a:r>
              <a:rPr lang="en-US" altLang="it-IT" b="1" dirty="0" err="1" smtClean="0">
                <a:solidFill>
                  <a:srgbClr val="3333CC"/>
                </a:solidFill>
                <a:latin typeface="Verdana" pitchFamily="34" charset="0"/>
                <a:ea typeface="Verdana" pitchFamily="34" charset="0"/>
                <a:cs typeface="Verdana" pitchFamily="34" charset="0"/>
              </a:rPr>
              <a:t>storia</a:t>
            </a:r>
            <a:r>
              <a:rPr lang="en-US" altLang="it-IT" b="1" dirty="0" smtClean="0">
                <a:solidFill>
                  <a:srgbClr val="3333CC"/>
                </a:solidFill>
                <a:latin typeface="Verdana" pitchFamily="34" charset="0"/>
                <a:ea typeface="Verdana" pitchFamily="34" charset="0"/>
                <a:cs typeface="Verdana" pitchFamily="34" charset="0"/>
              </a:rPr>
              <a:t> e </a:t>
            </a:r>
            <a:r>
              <a:rPr lang="en-US" altLang="it-IT" b="1" dirty="0" err="1" smtClean="0">
                <a:solidFill>
                  <a:srgbClr val="3333CC"/>
                </a:solidFill>
                <a:latin typeface="Verdana" pitchFamily="34" charset="0"/>
                <a:ea typeface="Verdana" pitchFamily="34" charset="0"/>
                <a:cs typeface="Verdana" pitchFamily="34" charset="0"/>
              </a:rPr>
              <a:t>tecnologia</a:t>
            </a:r>
            <a:endParaRPr lang="it-IT" altLang="it-IT" sz="1800" dirty="0" smtClean="0">
              <a:solidFill>
                <a:srgbClr val="3333CC"/>
              </a:solidFill>
              <a:latin typeface="Verdana" pitchFamily="34" charset="0"/>
              <a:ea typeface="Verdana" pitchFamily="34" charset="0"/>
              <a:cs typeface="Verdana" pitchFamily="34" charset="0"/>
            </a:endParaRPr>
          </a:p>
        </p:txBody>
      </p:sp>
      <p:sp>
        <p:nvSpPr>
          <p:cNvPr id="12292" name="Segnaposto contenuto 4"/>
          <p:cNvSpPr>
            <a:spLocks noGrp="1"/>
          </p:cNvSpPr>
          <p:nvPr>
            <p:ph idx="4294967295"/>
          </p:nvPr>
        </p:nvSpPr>
        <p:spPr>
          <a:xfrm>
            <a:off x="250825" y="692150"/>
            <a:ext cx="8507413" cy="5797550"/>
          </a:xfrm>
          <a:prstGeom prst="rect">
            <a:avLst/>
          </a:prstGeom>
        </p:spPr>
        <p:txBody>
          <a:bodyPr/>
          <a:lstStyle/>
          <a:p>
            <a:pPr algn="just">
              <a:buFont typeface="Arial" charset="0"/>
              <a:buNone/>
            </a:pPr>
            <a:r>
              <a:rPr lang="it-IT" altLang="it-IT" sz="2000" b="1" dirty="0" smtClean="0">
                <a:solidFill>
                  <a:srgbClr val="FF0000"/>
                </a:solidFill>
                <a:latin typeface="Verdana" pitchFamily="34" charset="0"/>
                <a:ea typeface="Verdana" pitchFamily="34" charset="0"/>
                <a:cs typeface="Verdana" pitchFamily="34" charset="0"/>
              </a:rPr>
              <a:t>	</a:t>
            </a:r>
            <a:r>
              <a:rPr lang="it-IT" altLang="it-IT" sz="1800" b="1" dirty="0" smtClean="0">
                <a:solidFill>
                  <a:srgbClr val="FF0000"/>
                </a:solidFill>
                <a:latin typeface="Verdana" pitchFamily="34" charset="0"/>
                <a:ea typeface="Verdana" pitchFamily="34" charset="0"/>
                <a:cs typeface="Verdana" pitchFamily="34" charset="0"/>
              </a:rPr>
              <a:t>LA «larghezza di banda» </a:t>
            </a:r>
            <a:r>
              <a:rPr lang="en-US" altLang="it-IT" sz="1800" dirty="0" smtClean="0">
                <a:solidFill>
                  <a:srgbClr val="3333CC"/>
                </a:solidFill>
                <a:latin typeface="Verdana" pitchFamily="34" charset="0"/>
                <a:ea typeface="Verdana" pitchFamily="34" charset="0"/>
                <a:cs typeface="Verdana" pitchFamily="34" charset="0"/>
              </a:rPr>
              <a:t>(</a:t>
            </a:r>
            <a:r>
              <a:rPr lang="en-US" altLang="it-IT" sz="1800" dirty="0" err="1" smtClean="0">
                <a:solidFill>
                  <a:srgbClr val="3333CC"/>
                </a:solidFill>
                <a:latin typeface="Verdana" pitchFamily="34" charset="0"/>
                <a:ea typeface="Verdana" pitchFamily="34" charset="0"/>
                <a:cs typeface="Verdana" pitchFamily="34" charset="0"/>
              </a:rPr>
              <a:t>Brandwidth</a:t>
            </a:r>
            <a:r>
              <a:rPr lang="en-US" altLang="it-IT" dirty="0">
                <a:solidFill>
                  <a:srgbClr val="3333CC"/>
                </a:solidFill>
                <a:latin typeface="Verdana" pitchFamily="34" charset="0"/>
                <a:ea typeface="Verdana" pitchFamily="34" charset="0"/>
                <a:cs typeface="Verdana" pitchFamily="34" charset="0"/>
              </a:rPr>
              <a:t>)</a:t>
            </a:r>
            <a:r>
              <a:rPr lang="it-IT" altLang="it-IT" sz="1800" dirty="0" smtClean="0">
                <a:solidFill>
                  <a:srgbClr val="FF0000"/>
                </a:solidFill>
                <a:latin typeface="Verdana" pitchFamily="34" charset="0"/>
                <a:ea typeface="Verdana" pitchFamily="34" charset="0"/>
                <a:cs typeface="Verdana" pitchFamily="34" charset="0"/>
              </a:rPr>
              <a:t>è la quantità di dati</a:t>
            </a:r>
          </a:p>
          <a:p>
            <a:pPr algn="just">
              <a:buFont typeface="Arial" charset="0"/>
              <a:buNone/>
            </a:pPr>
            <a:r>
              <a:rPr lang="it-IT" altLang="it-IT" sz="1800" dirty="0" smtClean="0">
                <a:solidFill>
                  <a:srgbClr val="FF0000"/>
                </a:solidFill>
                <a:latin typeface="Verdana" pitchFamily="34" charset="0"/>
                <a:ea typeface="Verdana" pitchFamily="34" charset="0"/>
                <a:cs typeface="Verdana" pitchFamily="34" charset="0"/>
              </a:rPr>
              <a:t> che può transitare in un canale trasmissivo in un dato tempo dipende </a:t>
            </a:r>
          </a:p>
          <a:p>
            <a:pPr algn="just">
              <a:buFont typeface="Arial" charset="0"/>
              <a:buNone/>
            </a:pPr>
            <a:r>
              <a:rPr lang="it-IT" altLang="it-IT" sz="1800" dirty="0" smtClean="0">
                <a:solidFill>
                  <a:srgbClr val="FF0000"/>
                </a:solidFill>
                <a:latin typeface="Verdana" pitchFamily="34" charset="0"/>
                <a:ea typeface="Verdana" pitchFamily="34" charset="0"/>
                <a:cs typeface="Verdana" pitchFamily="34" charset="0"/>
              </a:rPr>
              <a:t>dalla tecnica di trasmissione  ( protocollo) e dalla capacità del mezzo </a:t>
            </a:r>
          </a:p>
          <a:p>
            <a:pPr algn="just">
              <a:buFont typeface="Arial" charset="0"/>
              <a:buNone/>
            </a:pPr>
            <a:r>
              <a:rPr lang="it-IT" altLang="it-IT" sz="1800" dirty="0" smtClean="0">
                <a:solidFill>
                  <a:srgbClr val="FF0000"/>
                </a:solidFill>
                <a:latin typeface="Verdana" pitchFamily="34" charset="0"/>
                <a:ea typeface="Verdana" pitchFamily="34" charset="0"/>
                <a:cs typeface="Verdana" pitchFamily="34" charset="0"/>
              </a:rPr>
              <a:t>trasmissivo ( cavo, fibra, etere ecc) </a:t>
            </a:r>
          </a:p>
          <a:p>
            <a:pPr algn="just">
              <a:buFont typeface="Arial" charset="0"/>
              <a:buNone/>
            </a:pPr>
            <a:endParaRPr lang="it-IT" altLang="it-IT" sz="800" dirty="0" smtClean="0">
              <a:solidFill>
                <a:srgbClr val="FF0000"/>
              </a:solidFill>
              <a:latin typeface="Verdana" pitchFamily="34" charset="0"/>
              <a:ea typeface="Verdana" pitchFamily="34" charset="0"/>
              <a:cs typeface="Verdana" pitchFamily="34" charset="0"/>
            </a:endParaRPr>
          </a:p>
          <a:p>
            <a:pPr algn="just">
              <a:buFont typeface="Arial" charset="0"/>
              <a:buNone/>
            </a:pPr>
            <a:r>
              <a:rPr lang="it-IT" altLang="it-IT" sz="1800" b="1" dirty="0" smtClean="0">
                <a:solidFill>
                  <a:srgbClr val="0000CC"/>
                </a:solidFill>
                <a:latin typeface="Verdana" pitchFamily="34" charset="0"/>
                <a:ea typeface="Verdana" pitchFamily="34" charset="0"/>
                <a:cs typeface="Verdana" pitchFamily="34" charset="0"/>
              </a:rPr>
              <a:t>	La Telecommunication </a:t>
            </a:r>
            <a:r>
              <a:rPr lang="it-IT" altLang="it-IT" sz="1800" b="1" dirty="0" err="1" smtClean="0">
                <a:solidFill>
                  <a:srgbClr val="0000CC"/>
                </a:solidFill>
                <a:latin typeface="Verdana" pitchFamily="34" charset="0"/>
                <a:ea typeface="Verdana" pitchFamily="34" charset="0"/>
                <a:cs typeface="Verdana" pitchFamily="34" charset="0"/>
              </a:rPr>
              <a:t>Standardization</a:t>
            </a:r>
            <a:r>
              <a:rPr lang="it-IT" altLang="it-IT" sz="1800" b="1" dirty="0" smtClean="0">
                <a:solidFill>
                  <a:srgbClr val="0000CC"/>
                </a:solidFill>
                <a:latin typeface="Verdana" pitchFamily="34" charset="0"/>
                <a:ea typeface="Verdana" pitchFamily="34" charset="0"/>
                <a:cs typeface="Verdana" pitchFamily="34" charset="0"/>
              </a:rPr>
              <a:t> Sector </a:t>
            </a:r>
            <a:r>
              <a:rPr lang="it-IT" altLang="it-IT" sz="1800" dirty="0" smtClean="0">
                <a:solidFill>
                  <a:srgbClr val="0000CC"/>
                </a:solidFill>
                <a:latin typeface="Verdana" pitchFamily="34" charset="0"/>
                <a:ea typeface="Verdana" pitchFamily="34" charset="0"/>
                <a:cs typeface="Verdana" pitchFamily="34" charset="0"/>
              </a:rPr>
              <a:t>dell</a:t>
            </a:r>
            <a:r>
              <a:rPr lang="it-IT" altLang="it-IT" sz="1800" b="1" dirty="0" smtClean="0">
                <a:solidFill>
                  <a:srgbClr val="0000CC"/>
                </a:solidFill>
                <a:latin typeface="Verdana" pitchFamily="34" charset="0"/>
                <a:ea typeface="Verdana" pitchFamily="34" charset="0"/>
                <a:cs typeface="Verdana" pitchFamily="34" charset="0"/>
              </a:rPr>
              <a:t>’</a:t>
            </a:r>
            <a:r>
              <a:rPr lang="it-IT" altLang="it-IT" sz="1800" b="1" dirty="0" err="1" smtClean="0">
                <a:solidFill>
                  <a:srgbClr val="0000CC"/>
                </a:solidFill>
                <a:latin typeface="Verdana" pitchFamily="34" charset="0"/>
                <a:ea typeface="Verdana" pitchFamily="34" charset="0"/>
                <a:cs typeface="Verdana" pitchFamily="34" charset="0"/>
              </a:rPr>
              <a:t>Itu</a:t>
            </a:r>
            <a:r>
              <a:rPr lang="it-IT" altLang="it-IT" sz="1800" b="1" dirty="0" smtClean="0">
                <a:solidFill>
                  <a:srgbClr val="0000CC"/>
                </a:solidFill>
                <a:latin typeface="Verdana" pitchFamily="34" charset="0"/>
                <a:ea typeface="Verdana" pitchFamily="34" charset="0"/>
                <a:cs typeface="Verdana" pitchFamily="34" charset="0"/>
              </a:rPr>
              <a:t> </a:t>
            </a:r>
          </a:p>
          <a:p>
            <a:pPr algn="just">
              <a:buFont typeface="Arial" charset="0"/>
              <a:buNone/>
            </a:pPr>
            <a:r>
              <a:rPr lang="it-IT" altLang="it-IT" sz="1800" dirty="0" smtClean="0">
                <a:solidFill>
                  <a:srgbClr val="0000CC"/>
                </a:solidFill>
                <a:latin typeface="Verdana" pitchFamily="34" charset="0"/>
                <a:ea typeface="Verdana" pitchFamily="34" charset="0"/>
                <a:cs typeface="Verdana" pitchFamily="34" charset="0"/>
              </a:rPr>
              <a:t>(International </a:t>
            </a:r>
            <a:r>
              <a:rPr lang="it-IT" altLang="it-IT" sz="1800" dirty="0" err="1" smtClean="0">
                <a:solidFill>
                  <a:srgbClr val="0000CC"/>
                </a:solidFill>
                <a:latin typeface="Verdana" pitchFamily="34" charset="0"/>
                <a:ea typeface="Verdana" pitchFamily="34" charset="0"/>
                <a:cs typeface="Verdana" pitchFamily="34" charset="0"/>
              </a:rPr>
              <a:t>Tellecommunication</a:t>
            </a:r>
            <a:r>
              <a:rPr lang="it-IT" altLang="it-IT" sz="1800" dirty="0" smtClean="0">
                <a:solidFill>
                  <a:srgbClr val="0000CC"/>
                </a:solidFill>
                <a:latin typeface="Verdana" pitchFamily="34" charset="0"/>
                <a:ea typeface="Verdana" pitchFamily="34" charset="0"/>
                <a:cs typeface="Verdana" pitchFamily="34" charset="0"/>
              </a:rPr>
              <a:t> </a:t>
            </a:r>
            <a:r>
              <a:rPr lang="it-IT" altLang="it-IT" sz="1800" dirty="0" err="1" smtClean="0">
                <a:solidFill>
                  <a:srgbClr val="0000CC"/>
                </a:solidFill>
                <a:latin typeface="Verdana" pitchFamily="34" charset="0"/>
                <a:ea typeface="Verdana" pitchFamily="34" charset="0"/>
                <a:cs typeface="Verdana" pitchFamily="34" charset="0"/>
              </a:rPr>
              <a:t>Union</a:t>
            </a:r>
            <a:r>
              <a:rPr lang="it-IT" altLang="it-IT" sz="1800" dirty="0" smtClean="0">
                <a:solidFill>
                  <a:srgbClr val="0000CC"/>
                </a:solidFill>
                <a:latin typeface="Verdana" pitchFamily="34" charset="0"/>
                <a:ea typeface="Verdana" pitchFamily="34" charset="0"/>
                <a:cs typeface="Verdana" pitchFamily="34" charset="0"/>
              </a:rPr>
              <a:t>) circoscrive la </a:t>
            </a:r>
            <a:r>
              <a:rPr lang="it-IT" altLang="it-IT" sz="1800" b="1" dirty="0" smtClean="0">
                <a:solidFill>
                  <a:srgbClr val="0000CC"/>
                </a:solidFill>
                <a:latin typeface="Verdana" pitchFamily="34" charset="0"/>
                <a:ea typeface="Verdana" pitchFamily="34" charset="0"/>
                <a:cs typeface="Verdana" pitchFamily="34" charset="0"/>
              </a:rPr>
              <a:t>Banda Larga</a:t>
            </a:r>
          </a:p>
          <a:p>
            <a:pPr algn="just">
              <a:buFont typeface="Arial" charset="0"/>
              <a:buNone/>
            </a:pPr>
            <a:r>
              <a:rPr lang="it-IT" altLang="it-IT" sz="1800" dirty="0" smtClean="0">
                <a:solidFill>
                  <a:srgbClr val="0000CC"/>
                </a:solidFill>
                <a:latin typeface="Verdana" pitchFamily="34" charset="0"/>
                <a:ea typeface="Verdana" pitchFamily="34" charset="0"/>
                <a:cs typeface="Verdana" pitchFamily="34" charset="0"/>
              </a:rPr>
              <a:t> (broadband) alla capacità trasmissiva in download:</a:t>
            </a:r>
          </a:p>
          <a:p>
            <a:pPr algn="just">
              <a:buFont typeface="Arial" charset="0"/>
              <a:buNone/>
            </a:pPr>
            <a:endParaRPr lang="it-IT" altLang="it-IT" sz="1800" dirty="0" smtClean="0">
              <a:solidFill>
                <a:srgbClr val="0000CC"/>
              </a:solidFill>
              <a:latin typeface="Verdana" pitchFamily="34" charset="0"/>
              <a:ea typeface="Verdana" pitchFamily="34" charset="0"/>
              <a:cs typeface="Verdana" pitchFamily="34" charset="0"/>
            </a:endParaRPr>
          </a:p>
          <a:p>
            <a:pPr algn="just">
              <a:buFont typeface="Arial" charset="0"/>
              <a:buNone/>
            </a:pPr>
            <a:r>
              <a:rPr lang="it-IT" altLang="it-IT" sz="1800" dirty="0" smtClean="0">
                <a:solidFill>
                  <a:srgbClr val="0000CC"/>
                </a:solidFill>
                <a:latin typeface="Verdana" pitchFamily="34" charset="0"/>
                <a:ea typeface="Verdana" pitchFamily="34" charset="0"/>
                <a:cs typeface="Verdana" pitchFamily="34" charset="0"/>
              </a:rPr>
              <a:t>	</a:t>
            </a:r>
            <a:r>
              <a:rPr lang="it-IT" altLang="it-IT" sz="1800" b="1" dirty="0" smtClean="0">
                <a:solidFill>
                  <a:srgbClr val="FF0000"/>
                </a:solidFill>
                <a:latin typeface="Verdana" pitchFamily="34" charset="0"/>
                <a:ea typeface="Verdana" pitchFamily="34" charset="0"/>
                <a:cs typeface="Verdana" pitchFamily="34" charset="0"/>
              </a:rPr>
              <a:t>- Europa maggiore di 2    Mbit/s;</a:t>
            </a:r>
          </a:p>
          <a:p>
            <a:pPr algn="just">
              <a:buFont typeface="Arial" charset="0"/>
              <a:buNone/>
            </a:pPr>
            <a:r>
              <a:rPr lang="it-IT" altLang="it-IT" sz="1800" dirty="0" smtClean="0">
                <a:solidFill>
                  <a:srgbClr val="0000CC"/>
                </a:solidFill>
                <a:latin typeface="Verdana" pitchFamily="34" charset="0"/>
                <a:ea typeface="Verdana" pitchFamily="34" charset="0"/>
                <a:cs typeface="Verdana" pitchFamily="34" charset="0"/>
              </a:rPr>
              <a:t>	</a:t>
            </a:r>
            <a:r>
              <a:rPr lang="it-IT" altLang="it-IT" sz="1800" b="1" dirty="0" smtClean="0">
                <a:solidFill>
                  <a:srgbClr val="0000CC"/>
                </a:solidFill>
                <a:latin typeface="Verdana" pitchFamily="34" charset="0"/>
                <a:ea typeface="Verdana" pitchFamily="34" charset="0"/>
                <a:cs typeface="Verdana" pitchFamily="34" charset="0"/>
              </a:rPr>
              <a:t>- USA     maggiore  di 1,5 </a:t>
            </a:r>
            <a:r>
              <a:rPr lang="it-IT" altLang="it-IT" sz="1800" b="1" dirty="0" smtClean="0">
                <a:solidFill>
                  <a:srgbClr val="0000CC"/>
                </a:solidFill>
                <a:latin typeface="Verdana" pitchFamily="34" charset="0"/>
                <a:ea typeface="Verdana" pitchFamily="34" charset="0"/>
                <a:cs typeface="Verdana" pitchFamily="34" charset="0"/>
              </a:rPr>
              <a:t>Mbit/s.</a:t>
            </a:r>
          </a:p>
          <a:p>
            <a:pPr algn="just">
              <a:buFont typeface="Arial" charset="0"/>
              <a:buNone/>
            </a:pPr>
            <a:r>
              <a:rPr lang="it-IT" altLang="it-IT" sz="1800" b="1" dirty="0" err="1" smtClean="0">
                <a:solidFill>
                  <a:srgbClr val="0000CC"/>
                </a:solidFill>
                <a:latin typeface="Verdana" pitchFamily="34" charset="0"/>
                <a:ea typeface="Verdana" pitchFamily="34" charset="0"/>
                <a:cs typeface="Verdana" pitchFamily="34" charset="0"/>
              </a:rPr>
              <a:t>Infratel</a:t>
            </a:r>
            <a:r>
              <a:rPr lang="it-IT" altLang="it-IT" sz="1800" dirty="0" smtClean="0">
                <a:solidFill>
                  <a:srgbClr val="0000CC"/>
                </a:solidFill>
                <a:latin typeface="Verdana" pitchFamily="34" charset="0"/>
                <a:ea typeface="Verdana" pitchFamily="34" charset="0"/>
                <a:cs typeface="Verdana" pitchFamily="34" charset="0"/>
              </a:rPr>
              <a:t> </a:t>
            </a:r>
            <a:r>
              <a:rPr lang="it-IT" altLang="it-IT" sz="1800" dirty="0" smtClean="0">
                <a:solidFill>
                  <a:srgbClr val="0000CC"/>
                </a:solidFill>
                <a:latin typeface="Verdana" pitchFamily="34" charset="0"/>
                <a:ea typeface="Verdana" pitchFamily="34" charset="0"/>
                <a:cs typeface="Verdana" pitchFamily="34" charset="0"/>
              </a:rPr>
              <a:t>società ( nata su iniziativa del  MISE) </a:t>
            </a:r>
            <a:r>
              <a:rPr lang="it-IT" altLang="it-IT" sz="1800" b="1" dirty="0" smtClean="0">
                <a:solidFill>
                  <a:srgbClr val="0000CC"/>
                </a:solidFill>
                <a:latin typeface="Verdana" pitchFamily="34" charset="0"/>
                <a:ea typeface="Verdana" pitchFamily="34" charset="0"/>
                <a:cs typeface="Verdana" pitchFamily="34" charset="0"/>
              </a:rPr>
              <a:t>intende per:</a:t>
            </a:r>
          </a:p>
          <a:p>
            <a:pPr algn="just">
              <a:buFont typeface="Arial" charset="0"/>
              <a:buNone/>
            </a:pPr>
            <a:r>
              <a:rPr lang="it-IT" altLang="it-IT" sz="1800" b="1" dirty="0" smtClean="0">
                <a:solidFill>
                  <a:srgbClr val="0000CC"/>
                </a:solidFill>
                <a:latin typeface="Verdana" pitchFamily="34" charset="0"/>
                <a:ea typeface="Verdana" pitchFamily="34" charset="0"/>
                <a:cs typeface="Verdana" pitchFamily="34" charset="0"/>
              </a:rPr>
              <a:t>	- Banda Larga </a:t>
            </a:r>
            <a:r>
              <a:rPr lang="it-IT" altLang="it-IT" sz="1800" dirty="0" smtClean="0">
                <a:solidFill>
                  <a:srgbClr val="0000CC"/>
                </a:solidFill>
                <a:latin typeface="Verdana" pitchFamily="34" charset="0"/>
                <a:ea typeface="Verdana" pitchFamily="34" charset="0"/>
                <a:cs typeface="Verdana" pitchFamily="34" charset="0"/>
              </a:rPr>
              <a:t>le connessione ad internet  </a:t>
            </a:r>
            <a:r>
              <a:rPr lang="it-IT" altLang="it-IT" sz="1800" b="1" dirty="0" smtClean="0">
                <a:solidFill>
                  <a:srgbClr val="0000CC"/>
                </a:solidFill>
                <a:latin typeface="Verdana" pitchFamily="34" charset="0"/>
                <a:ea typeface="Verdana" pitchFamily="34" charset="0"/>
                <a:cs typeface="Verdana" pitchFamily="34" charset="0"/>
              </a:rPr>
              <a:t>tra 2-20 Mbit/s</a:t>
            </a:r>
          </a:p>
          <a:p>
            <a:pPr algn="just">
              <a:buFont typeface="Arial" charset="0"/>
              <a:buNone/>
            </a:pPr>
            <a:r>
              <a:rPr lang="it-IT" altLang="it-IT" sz="1800" dirty="0" smtClean="0">
                <a:solidFill>
                  <a:srgbClr val="0000CC"/>
                </a:solidFill>
                <a:latin typeface="Verdana" pitchFamily="34" charset="0"/>
                <a:ea typeface="Verdana" pitchFamily="34" charset="0"/>
                <a:cs typeface="Verdana" pitchFamily="34" charset="0"/>
              </a:rPr>
              <a:t>              in download ( fissa o wireless) </a:t>
            </a:r>
          </a:p>
          <a:p>
            <a:pPr algn="just">
              <a:buFont typeface="Arial" charset="0"/>
              <a:buNone/>
            </a:pPr>
            <a:r>
              <a:rPr lang="it-IT" altLang="it-IT" sz="1800" b="1" dirty="0" smtClean="0">
                <a:solidFill>
                  <a:srgbClr val="0000CC"/>
                </a:solidFill>
                <a:latin typeface="Verdana" pitchFamily="34" charset="0"/>
                <a:ea typeface="Verdana" pitchFamily="34" charset="0"/>
                <a:cs typeface="Verdana" pitchFamily="34" charset="0"/>
              </a:rPr>
              <a:t>	- Banda Ultra Larga</a:t>
            </a:r>
            <a:r>
              <a:rPr lang="it-IT" altLang="it-IT" sz="1800" dirty="0" smtClean="0">
                <a:solidFill>
                  <a:srgbClr val="0000CC"/>
                </a:solidFill>
                <a:latin typeface="Verdana" pitchFamily="34" charset="0"/>
                <a:ea typeface="Verdana" pitchFamily="34" charset="0"/>
                <a:cs typeface="Verdana" pitchFamily="34" charset="0"/>
              </a:rPr>
              <a:t>  le connessioni</a:t>
            </a:r>
            <a:r>
              <a:rPr lang="it-IT" altLang="it-IT" sz="1800" b="1" dirty="0" smtClean="0">
                <a:solidFill>
                  <a:srgbClr val="0000CC"/>
                </a:solidFill>
                <a:latin typeface="Verdana" pitchFamily="34" charset="0"/>
                <a:ea typeface="Verdana" pitchFamily="34" charset="0"/>
                <a:cs typeface="Verdana" pitchFamily="34" charset="0"/>
              </a:rPr>
              <a:t> superiore a 30 </a:t>
            </a:r>
            <a:r>
              <a:rPr lang="it-IT" altLang="it-IT" sz="1800" b="1" dirty="0" err="1" smtClean="0">
                <a:solidFill>
                  <a:srgbClr val="0000CC"/>
                </a:solidFill>
                <a:latin typeface="Verdana" pitchFamily="34" charset="0"/>
                <a:ea typeface="Verdana" pitchFamily="34" charset="0"/>
                <a:cs typeface="Verdana" pitchFamily="34" charset="0"/>
              </a:rPr>
              <a:t>MBit</a:t>
            </a:r>
            <a:r>
              <a:rPr lang="it-IT" altLang="it-IT" sz="1800" b="1" dirty="0" smtClean="0">
                <a:solidFill>
                  <a:srgbClr val="0000CC"/>
                </a:solidFill>
                <a:latin typeface="Verdana" pitchFamily="34" charset="0"/>
                <a:ea typeface="Verdana" pitchFamily="34" charset="0"/>
                <a:cs typeface="Verdana" pitchFamily="34" charset="0"/>
              </a:rPr>
              <a:t>/s</a:t>
            </a:r>
          </a:p>
          <a:p>
            <a:pPr algn="just">
              <a:buFont typeface="Arial" charset="0"/>
              <a:buNone/>
            </a:pPr>
            <a:r>
              <a:rPr lang="it-IT" altLang="it-IT" sz="1800" b="1" dirty="0" smtClean="0">
                <a:solidFill>
                  <a:srgbClr val="0000CC"/>
                </a:solidFill>
                <a:latin typeface="Verdana" pitchFamily="34" charset="0"/>
                <a:ea typeface="Verdana" pitchFamily="34" charset="0"/>
                <a:cs typeface="Verdana" pitchFamily="34" charset="0"/>
              </a:rPr>
              <a:t>               </a:t>
            </a:r>
            <a:r>
              <a:rPr lang="it-IT" altLang="it-IT" sz="1800" dirty="0" smtClean="0">
                <a:solidFill>
                  <a:srgbClr val="0000CC"/>
                </a:solidFill>
                <a:latin typeface="Verdana" pitchFamily="34" charset="0"/>
                <a:ea typeface="Verdana" pitchFamily="34" charset="0"/>
                <a:cs typeface="Verdana" pitchFamily="34" charset="0"/>
              </a:rPr>
              <a:t>in</a:t>
            </a:r>
            <a:r>
              <a:rPr lang="it-IT" altLang="it-IT" sz="1800" b="1" dirty="0" smtClean="0">
                <a:solidFill>
                  <a:srgbClr val="0000CC"/>
                </a:solidFill>
                <a:latin typeface="Verdana" pitchFamily="34" charset="0"/>
                <a:ea typeface="Verdana" pitchFamily="34" charset="0"/>
                <a:cs typeface="Verdana" pitchFamily="34" charset="0"/>
              </a:rPr>
              <a:t> </a:t>
            </a:r>
            <a:r>
              <a:rPr lang="it-IT" altLang="it-IT" sz="1800" dirty="0" smtClean="0">
                <a:solidFill>
                  <a:srgbClr val="0000CC"/>
                </a:solidFill>
                <a:latin typeface="Verdana" pitchFamily="34" charset="0"/>
                <a:ea typeface="Verdana" pitchFamily="34" charset="0"/>
                <a:cs typeface="Verdana" pitchFamily="34" charset="0"/>
              </a:rPr>
              <a:t>download ( fissa o wireless) </a:t>
            </a:r>
          </a:p>
          <a:p>
            <a:pPr algn="just">
              <a:buFont typeface="Arial" charset="0"/>
              <a:buNone/>
            </a:pPr>
            <a:endParaRPr lang="it-IT" altLang="it-IT" sz="1800" i="1" dirty="0" smtClean="0">
              <a:solidFill>
                <a:srgbClr val="FF0000"/>
              </a:solidFill>
              <a:latin typeface="Verdana" pitchFamily="34" charset="0"/>
              <a:ea typeface="Verdana" pitchFamily="34" charset="0"/>
              <a:cs typeface="Verdana" pitchFamily="34" charset="0"/>
            </a:endParaRPr>
          </a:p>
          <a:p>
            <a:pPr algn="just">
              <a:buFont typeface="Arial" charset="0"/>
              <a:buNone/>
            </a:pPr>
            <a:r>
              <a:rPr lang="it-IT" altLang="it-IT" sz="1800" i="1" dirty="0" smtClean="0">
                <a:solidFill>
                  <a:srgbClr val="FF0000"/>
                </a:solidFill>
                <a:latin typeface="Verdana" pitchFamily="34" charset="0"/>
                <a:ea typeface="Verdana" pitchFamily="34" charset="0"/>
                <a:cs typeface="Verdana" pitchFamily="34" charset="0"/>
              </a:rPr>
              <a:t>	Con la definizione banda larga  si intende anche  la banda dei </a:t>
            </a:r>
          </a:p>
          <a:p>
            <a:pPr algn="just">
              <a:buFont typeface="Arial" charset="0"/>
              <a:buNone/>
            </a:pPr>
            <a:r>
              <a:rPr lang="it-IT" altLang="it-IT" sz="1800" i="1" dirty="0" smtClean="0">
                <a:solidFill>
                  <a:srgbClr val="FF0000"/>
                </a:solidFill>
                <a:latin typeface="Verdana" pitchFamily="34" charset="0"/>
                <a:ea typeface="Verdana" pitchFamily="34" charset="0"/>
                <a:cs typeface="Verdana" pitchFamily="34" charset="0"/>
              </a:rPr>
              <a:t>sistemi mobili  di telecomunicazione: ( cellulari, </a:t>
            </a:r>
            <a:r>
              <a:rPr lang="it-IT" altLang="it-IT" sz="1800" i="1" dirty="0" err="1" smtClean="0">
                <a:solidFill>
                  <a:srgbClr val="FF0000"/>
                </a:solidFill>
                <a:latin typeface="Verdana" pitchFamily="34" charset="0"/>
                <a:ea typeface="Verdana" pitchFamily="34" charset="0"/>
                <a:cs typeface="Verdana" pitchFamily="34" charset="0"/>
              </a:rPr>
              <a:t>smartphone</a:t>
            </a:r>
            <a:r>
              <a:rPr lang="it-IT" altLang="it-IT" sz="1800" i="1" dirty="0" smtClean="0">
                <a:solidFill>
                  <a:srgbClr val="FF0000"/>
                </a:solidFill>
                <a:latin typeface="Verdana" pitchFamily="34" charset="0"/>
                <a:ea typeface="Verdana" pitchFamily="34" charset="0"/>
                <a:cs typeface="Verdana" pitchFamily="34" charset="0"/>
              </a:rPr>
              <a:t>) di terza,</a:t>
            </a:r>
          </a:p>
          <a:p>
            <a:pPr algn="just">
              <a:buFont typeface="Arial" charset="0"/>
              <a:buNone/>
            </a:pPr>
            <a:r>
              <a:rPr lang="it-IT" altLang="it-IT" sz="1800" i="1" dirty="0" smtClean="0">
                <a:solidFill>
                  <a:srgbClr val="FF0000"/>
                </a:solidFill>
                <a:latin typeface="Verdana" pitchFamily="34" charset="0"/>
                <a:ea typeface="Verdana" pitchFamily="34" charset="0"/>
                <a:cs typeface="Verdana" pitchFamily="34" charset="0"/>
              </a:rPr>
              <a:t> quarta generazione e quinta 3G - 4G  - 5G</a:t>
            </a:r>
          </a:p>
          <a:p>
            <a:endParaRPr lang="it-IT" altLang="it-IT" sz="1800" dirty="0" smtClean="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a:xfrm>
            <a:off x="0" y="274638"/>
            <a:ext cx="9144000" cy="417512"/>
          </a:xfrm>
        </p:spPr>
        <p:txBody>
          <a:bodyPr/>
          <a:lstStyle/>
          <a:p>
            <a:pPr algn="ctr"/>
            <a:r>
              <a:rPr lang="en-US" altLang="it-IT" sz="1800" b="1" dirty="0" smtClean="0">
                <a:solidFill>
                  <a:srgbClr val="3333CC"/>
                </a:solidFill>
                <a:latin typeface="Verdana" pitchFamily="34" charset="0"/>
                <a:ea typeface="Verdana" pitchFamily="34" charset="0"/>
                <a:cs typeface="Verdana" pitchFamily="34" charset="0"/>
              </a:rPr>
              <a:t> </a:t>
            </a:r>
            <a:r>
              <a:rPr lang="en-US" altLang="it-IT" sz="1800" b="1" dirty="0" err="1" smtClean="0">
                <a:solidFill>
                  <a:srgbClr val="3333CC"/>
                </a:solidFill>
                <a:latin typeface="Verdana" pitchFamily="34" charset="0"/>
                <a:ea typeface="Verdana" pitchFamily="34" charset="0"/>
                <a:cs typeface="Verdana" pitchFamily="34" charset="0"/>
              </a:rPr>
              <a:t>Fibra</a:t>
            </a:r>
            <a:r>
              <a:rPr lang="en-US" altLang="it-IT" sz="1800" b="1" dirty="0" smtClean="0">
                <a:solidFill>
                  <a:srgbClr val="3333CC"/>
                </a:solidFill>
                <a:latin typeface="Verdana" pitchFamily="34" charset="0"/>
                <a:ea typeface="Verdana" pitchFamily="34" charset="0"/>
                <a:cs typeface="Verdana" pitchFamily="34" charset="0"/>
              </a:rPr>
              <a:t> </a:t>
            </a:r>
            <a:r>
              <a:rPr lang="en-US" altLang="it-IT" sz="1800" b="1" dirty="0" err="1" smtClean="0">
                <a:solidFill>
                  <a:srgbClr val="3333CC"/>
                </a:solidFill>
                <a:latin typeface="Verdana" pitchFamily="34" charset="0"/>
                <a:ea typeface="Verdana" pitchFamily="34" charset="0"/>
                <a:cs typeface="Verdana" pitchFamily="34" charset="0"/>
              </a:rPr>
              <a:t>ottica</a:t>
            </a:r>
            <a:r>
              <a:rPr lang="en-US" altLang="it-IT" sz="1800" b="1" dirty="0" smtClean="0">
                <a:solidFill>
                  <a:srgbClr val="3333CC"/>
                </a:solidFill>
                <a:latin typeface="Verdana" pitchFamily="34" charset="0"/>
                <a:ea typeface="Verdana" pitchFamily="34" charset="0"/>
                <a:cs typeface="Verdana" pitchFamily="34" charset="0"/>
              </a:rPr>
              <a:t> </a:t>
            </a:r>
            <a:r>
              <a:rPr lang="en-US" altLang="it-IT" sz="1800" b="1" dirty="0" err="1" smtClean="0">
                <a:solidFill>
                  <a:srgbClr val="3333CC"/>
                </a:solidFill>
                <a:latin typeface="Verdana" pitchFamily="34" charset="0"/>
                <a:ea typeface="Verdana" pitchFamily="34" charset="0"/>
                <a:cs typeface="Verdana" pitchFamily="34" charset="0"/>
              </a:rPr>
              <a:t>storia</a:t>
            </a:r>
            <a:r>
              <a:rPr lang="en-US" altLang="it-IT" sz="1800" b="1" dirty="0" smtClean="0">
                <a:solidFill>
                  <a:srgbClr val="3333CC"/>
                </a:solidFill>
                <a:latin typeface="Verdana" pitchFamily="34" charset="0"/>
                <a:ea typeface="Verdana" pitchFamily="34" charset="0"/>
                <a:cs typeface="Verdana" pitchFamily="34" charset="0"/>
              </a:rPr>
              <a:t> e </a:t>
            </a:r>
            <a:r>
              <a:rPr lang="en-US" altLang="it-IT" sz="1800" b="1" dirty="0" err="1" smtClean="0">
                <a:solidFill>
                  <a:srgbClr val="3333CC"/>
                </a:solidFill>
                <a:latin typeface="Verdana" pitchFamily="34" charset="0"/>
                <a:ea typeface="Verdana" pitchFamily="34" charset="0"/>
                <a:cs typeface="Verdana" pitchFamily="34" charset="0"/>
              </a:rPr>
              <a:t>tecnologia</a:t>
            </a:r>
            <a:r>
              <a:rPr lang="en-US" altLang="it-IT" sz="1800" b="1" dirty="0" smtClean="0">
                <a:solidFill>
                  <a:srgbClr val="3333CC"/>
                </a:solidFill>
                <a:latin typeface="Verdana" pitchFamily="34" charset="0"/>
                <a:ea typeface="Verdana" pitchFamily="34" charset="0"/>
                <a:cs typeface="Verdana" pitchFamily="34" charset="0"/>
              </a:rPr>
              <a:t>  </a:t>
            </a:r>
            <a:r>
              <a:rPr lang="en-US" altLang="it-IT" sz="1800" b="1" dirty="0" err="1" smtClean="0">
                <a:solidFill>
                  <a:srgbClr val="3333CC"/>
                </a:solidFill>
                <a:latin typeface="Verdana" pitchFamily="34" charset="0"/>
                <a:ea typeface="Verdana" pitchFamily="34" charset="0"/>
                <a:cs typeface="Verdana" pitchFamily="34" charset="0"/>
              </a:rPr>
              <a:t>telefonia</a:t>
            </a:r>
            <a:r>
              <a:rPr lang="en-US" altLang="it-IT" sz="1800" b="1" dirty="0" smtClean="0">
                <a:solidFill>
                  <a:srgbClr val="3333CC"/>
                </a:solidFill>
                <a:latin typeface="Verdana" pitchFamily="34" charset="0"/>
                <a:ea typeface="Verdana" pitchFamily="34" charset="0"/>
                <a:cs typeface="Verdana" pitchFamily="34" charset="0"/>
              </a:rPr>
              <a:t> mobile  </a:t>
            </a:r>
            <a:endParaRPr lang="it-IT" sz="1800" dirty="0" smtClean="0"/>
          </a:p>
        </p:txBody>
      </p:sp>
      <p:graphicFrame>
        <p:nvGraphicFramePr>
          <p:cNvPr id="7" name="Segnaposto contenuto 6"/>
          <p:cNvGraphicFramePr>
            <a:graphicFrameLocks noGrp="1"/>
          </p:cNvGraphicFramePr>
          <p:nvPr>
            <p:ph idx="4294967295"/>
          </p:nvPr>
        </p:nvGraphicFramePr>
        <p:xfrm>
          <a:off x="251520" y="1628800"/>
          <a:ext cx="8687308" cy="4302760"/>
        </p:xfrm>
        <a:graphic>
          <a:graphicData uri="http://schemas.openxmlformats.org/drawingml/2006/table">
            <a:tbl>
              <a:tblPr firstRow="1" bandRow="1">
                <a:tableStyleId>{69CF1AB2-1976-4502-BF36-3FF5EA218861}</a:tableStyleId>
              </a:tblPr>
              <a:tblGrid>
                <a:gridCol w="1431906"/>
                <a:gridCol w="1869949"/>
                <a:gridCol w="1810713"/>
                <a:gridCol w="3574740"/>
              </a:tblGrid>
              <a:tr h="370840">
                <a:tc>
                  <a:txBody>
                    <a:bodyPr/>
                    <a:lstStyle/>
                    <a:p>
                      <a:r>
                        <a:rPr lang="it-IT" dirty="0" smtClean="0">
                          <a:solidFill>
                            <a:srgbClr val="FF0000"/>
                          </a:solidFill>
                          <a:latin typeface="Verdana" pitchFamily="34" charset="0"/>
                          <a:ea typeface="Verdana" pitchFamily="34" charset="0"/>
                          <a:cs typeface="Verdana" pitchFamily="34" charset="0"/>
                        </a:rPr>
                        <a:t>1991  2G</a:t>
                      </a:r>
                    </a:p>
                    <a:p>
                      <a:r>
                        <a:rPr lang="it-IT" dirty="0" smtClean="0">
                          <a:solidFill>
                            <a:srgbClr val="FF0000"/>
                          </a:solidFill>
                          <a:latin typeface="Verdana" pitchFamily="34" charset="0"/>
                          <a:ea typeface="Verdana" pitchFamily="34" charset="0"/>
                          <a:cs typeface="Verdana" pitchFamily="34" charset="0"/>
                        </a:rPr>
                        <a:t>telefono</a:t>
                      </a:r>
                      <a:endParaRPr lang="it-IT" dirty="0">
                        <a:solidFill>
                          <a:srgbClr val="FF0000"/>
                        </a:solidFill>
                        <a:latin typeface="Verdana" pitchFamily="34" charset="0"/>
                        <a:ea typeface="Verdana" pitchFamily="34" charset="0"/>
                        <a:cs typeface="Verdana" pitchFamily="34" charset="0"/>
                      </a:endParaRPr>
                    </a:p>
                  </a:txBody>
                  <a:tcPr/>
                </a:tc>
                <a:tc>
                  <a:txBody>
                    <a:bodyPr/>
                    <a:lstStyle/>
                    <a:p>
                      <a:r>
                        <a:rPr lang="it-IT" dirty="0" smtClean="0">
                          <a:solidFill>
                            <a:srgbClr val="FF0000"/>
                          </a:solidFill>
                          <a:latin typeface="Verdana" pitchFamily="34" charset="0"/>
                          <a:ea typeface="Verdana" pitchFamily="34" charset="0"/>
                          <a:cs typeface="Verdana" pitchFamily="34" charset="0"/>
                        </a:rPr>
                        <a:t>1998 3G</a:t>
                      </a:r>
                    </a:p>
                    <a:p>
                      <a:r>
                        <a:rPr lang="it-IT" dirty="0" smtClean="0">
                          <a:solidFill>
                            <a:srgbClr val="FF0000"/>
                          </a:solidFill>
                          <a:latin typeface="Verdana" pitchFamily="34" charset="0"/>
                          <a:ea typeface="Verdana" pitchFamily="34" charset="0"/>
                          <a:cs typeface="Verdana" pitchFamily="34" charset="0"/>
                        </a:rPr>
                        <a:t>banda</a:t>
                      </a:r>
                      <a:r>
                        <a:rPr lang="it-IT" baseline="0" dirty="0" smtClean="0">
                          <a:solidFill>
                            <a:srgbClr val="FF0000"/>
                          </a:solidFill>
                          <a:latin typeface="Verdana" pitchFamily="34" charset="0"/>
                          <a:ea typeface="Verdana" pitchFamily="34" charset="0"/>
                          <a:cs typeface="Verdana" pitchFamily="34" charset="0"/>
                        </a:rPr>
                        <a:t> larga</a:t>
                      </a:r>
                      <a:endParaRPr lang="it-IT" dirty="0" smtClean="0">
                        <a:solidFill>
                          <a:srgbClr val="FF0000"/>
                        </a:solidFill>
                        <a:latin typeface="Verdana" pitchFamily="34" charset="0"/>
                        <a:ea typeface="Verdana" pitchFamily="34" charset="0"/>
                        <a:cs typeface="Verdana" pitchFamily="34" charset="0"/>
                      </a:endParaRPr>
                    </a:p>
                    <a:p>
                      <a:r>
                        <a:rPr lang="it-IT" dirty="0" smtClean="0">
                          <a:solidFill>
                            <a:srgbClr val="FF0000"/>
                          </a:solidFill>
                          <a:latin typeface="Verdana" pitchFamily="34" charset="0"/>
                          <a:ea typeface="Verdana" pitchFamily="34" charset="0"/>
                          <a:cs typeface="Verdana" pitchFamily="34" charset="0"/>
                        </a:rPr>
                        <a:t>Telefono </a:t>
                      </a:r>
                    </a:p>
                    <a:p>
                      <a:r>
                        <a:rPr lang="it-IT" dirty="0" err="1" smtClean="0">
                          <a:solidFill>
                            <a:srgbClr val="FF0000"/>
                          </a:solidFill>
                          <a:latin typeface="Verdana" pitchFamily="34" charset="0"/>
                          <a:ea typeface="Verdana" pitchFamily="34" charset="0"/>
                          <a:cs typeface="Verdana" pitchFamily="34" charset="0"/>
                        </a:rPr>
                        <a:t>Smartphone</a:t>
                      </a:r>
                      <a:endParaRPr lang="it-IT" dirty="0" smtClean="0">
                        <a:solidFill>
                          <a:srgbClr val="FF0000"/>
                        </a:solidFill>
                        <a:latin typeface="Verdana" pitchFamily="34" charset="0"/>
                        <a:ea typeface="Verdana" pitchFamily="34" charset="0"/>
                        <a:cs typeface="Verdana" pitchFamily="34" charset="0"/>
                      </a:endParaRPr>
                    </a:p>
                    <a:p>
                      <a:endParaRPr lang="it-IT" dirty="0">
                        <a:solidFill>
                          <a:srgbClr val="FF0000"/>
                        </a:solidFill>
                        <a:latin typeface="Verdana" pitchFamily="34" charset="0"/>
                        <a:ea typeface="Verdana" pitchFamily="34" charset="0"/>
                        <a:cs typeface="Verdana" pitchFamily="34" charset="0"/>
                      </a:endParaRPr>
                    </a:p>
                  </a:txBody>
                  <a:tcPr/>
                </a:tc>
                <a:tc>
                  <a:txBody>
                    <a:bodyPr/>
                    <a:lstStyle/>
                    <a:p>
                      <a:r>
                        <a:rPr lang="it-IT" dirty="0" smtClean="0">
                          <a:solidFill>
                            <a:srgbClr val="FF0000"/>
                          </a:solidFill>
                          <a:latin typeface="Verdana" pitchFamily="34" charset="0"/>
                          <a:ea typeface="Verdana" pitchFamily="34" charset="0"/>
                          <a:cs typeface="Verdana" pitchFamily="34" charset="0"/>
                        </a:rPr>
                        <a:t>2008  4G</a:t>
                      </a:r>
                    </a:p>
                    <a:p>
                      <a:r>
                        <a:rPr lang="it-IT" dirty="0" smtClean="0">
                          <a:solidFill>
                            <a:srgbClr val="FF0000"/>
                          </a:solidFill>
                          <a:latin typeface="Verdana" pitchFamily="34" charset="0"/>
                          <a:ea typeface="Verdana" pitchFamily="34" charset="0"/>
                          <a:cs typeface="Verdana" pitchFamily="34" charset="0"/>
                        </a:rPr>
                        <a:t>Banda larga </a:t>
                      </a:r>
                    </a:p>
                    <a:p>
                      <a:r>
                        <a:rPr lang="it-IT" dirty="0" err="1" smtClean="0">
                          <a:solidFill>
                            <a:srgbClr val="FF0000"/>
                          </a:solidFill>
                          <a:latin typeface="Verdana" pitchFamily="34" charset="0"/>
                          <a:ea typeface="Verdana" pitchFamily="34" charset="0"/>
                          <a:cs typeface="Verdana" pitchFamily="34" charset="0"/>
                        </a:rPr>
                        <a:t>Smartphone</a:t>
                      </a:r>
                      <a:endParaRPr lang="it-IT" dirty="0">
                        <a:solidFill>
                          <a:srgbClr val="FF0000"/>
                        </a:solidFill>
                        <a:latin typeface="Verdana" pitchFamily="34" charset="0"/>
                        <a:ea typeface="Verdana" pitchFamily="34" charset="0"/>
                        <a:cs typeface="Verdana" pitchFamily="34" charset="0"/>
                      </a:endParaRPr>
                    </a:p>
                  </a:txBody>
                  <a:tcPr/>
                </a:tc>
                <a:tc>
                  <a:txBody>
                    <a:bodyPr/>
                    <a:lstStyle/>
                    <a:p>
                      <a:r>
                        <a:rPr lang="it-IT" dirty="0" smtClean="0">
                          <a:solidFill>
                            <a:srgbClr val="4206BA"/>
                          </a:solidFill>
                          <a:latin typeface="Verdana" pitchFamily="34" charset="0"/>
                          <a:ea typeface="Verdana" pitchFamily="34" charset="0"/>
                          <a:cs typeface="Verdana" pitchFamily="34" charset="0"/>
                        </a:rPr>
                        <a:t>2020 5G</a:t>
                      </a:r>
                    </a:p>
                    <a:p>
                      <a:r>
                        <a:rPr lang="it-IT" dirty="0" smtClean="0">
                          <a:solidFill>
                            <a:srgbClr val="4206BA"/>
                          </a:solidFill>
                          <a:latin typeface="Verdana" pitchFamily="34" charset="0"/>
                          <a:ea typeface="Verdana" pitchFamily="34" charset="0"/>
                          <a:cs typeface="Verdana" pitchFamily="34" charset="0"/>
                        </a:rPr>
                        <a:t>Ultra larga</a:t>
                      </a:r>
                    </a:p>
                    <a:p>
                      <a:r>
                        <a:rPr lang="it-IT" dirty="0" smtClean="0">
                          <a:solidFill>
                            <a:srgbClr val="4206BA"/>
                          </a:solidFill>
                          <a:latin typeface="Verdana" pitchFamily="34" charset="0"/>
                          <a:ea typeface="Verdana" pitchFamily="34" charset="0"/>
                          <a:cs typeface="Verdana" pitchFamily="34" charset="0"/>
                        </a:rPr>
                        <a:t>700 </a:t>
                      </a:r>
                      <a:r>
                        <a:rPr lang="it-IT" dirty="0" err="1" smtClean="0">
                          <a:solidFill>
                            <a:srgbClr val="4206BA"/>
                          </a:solidFill>
                          <a:latin typeface="Verdana" pitchFamily="34" charset="0"/>
                          <a:ea typeface="Verdana" pitchFamily="34" charset="0"/>
                          <a:cs typeface="Verdana" pitchFamily="34" charset="0"/>
                        </a:rPr>
                        <a:t>Mhz</a:t>
                      </a:r>
                      <a:r>
                        <a:rPr lang="it-IT" dirty="0" smtClean="0">
                          <a:solidFill>
                            <a:srgbClr val="4206BA"/>
                          </a:solidFill>
                          <a:latin typeface="Verdana" pitchFamily="34" charset="0"/>
                          <a:ea typeface="Verdana" pitchFamily="34" charset="0"/>
                          <a:cs typeface="Verdana" pitchFamily="34" charset="0"/>
                        </a:rPr>
                        <a:t> ( all’asta2017)</a:t>
                      </a:r>
                    </a:p>
                    <a:p>
                      <a:r>
                        <a:rPr lang="it-IT" dirty="0" err="1" smtClean="0">
                          <a:solidFill>
                            <a:srgbClr val="4206BA"/>
                          </a:solidFill>
                          <a:latin typeface="Verdana" pitchFamily="34" charset="0"/>
                          <a:ea typeface="Verdana" pitchFamily="34" charset="0"/>
                          <a:cs typeface="Verdana" pitchFamily="34" charset="0"/>
                        </a:rPr>
                        <a:t>Smartphone</a:t>
                      </a:r>
                      <a:endParaRPr lang="it-IT" dirty="0">
                        <a:solidFill>
                          <a:srgbClr val="4206BA"/>
                        </a:solidFill>
                        <a:latin typeface="Verdana" pitchFamily="34" charset="0"/>
                        <a:ea typeface="Verdana" pitchFamily="34" charset="0"/>
                        <a:cs typeface="Verdana" pitchFamily="34" charset="0"/>
                      </a:endParaRPr>
                    </a:p>
                  </a:txBody>
                  <a:tcPr/>
                </a:tc>
              </a:tr>
              <a:tr h="370840">
                <a:tc>
                  <a:txBody>
                    <a:bodyPr/>
                    <a:lstStyle/>
                    <a:p>
                      <a:r>
                        <a:rPr lang="it-IT" dirty="0" smtClean="0">
                          <a:solidFill>
                            <a:srgbClr val="0000CC"/>
                          </a:solidFill>
                          <a:latin typeface="Verdana" pitchFamily="34" charset="0"/>
                          <a:ea typeface="Verdana" pitchFamily="34" charset="0"/>
                          <a:cs typeface="Verdana" pitchFamily="34" charset="0"/>
                        </a:rPr>
                        <a:t>messaggi</a:t>
                      </a:r>
                      <a:endParaRPr lang="it-IT" dirty="0">
                        <a:solidFill>
                          <a:srgbClr val="0000CC"/>
                        </a:solidFill>
                        <a:latin typeface="Verdana" pitchFamily="34" charset="0"/>
                        <a:ea typeface="Verdana" pitchFamily="34" charset="0"/>
                        <a:cs typeface="Verdana" pitchFamily="34" charset="0"/>
                      </a:endParaRPr>
                    </a:p>
                  </a:txBody>
                  <a:tcPr/>
                </a:tc>
                <a:tc>
                  <a:txBody>
                    <a:bodyPr/>
                    <a:lstStyle/>
                    <a:p>
                      <a:r>
                        <a:rPr lang="it-IT" dirty="0" smtClean="0">
                          <a:solidFill>
                            <a:srgbClr val="0000CC"/>
                          </a:solidFill>
                          <a:latin typeface="Verdana" pitchFamily="34" charset="0"/>
                          <a:ea typeface="Verdana" pitchFamily="34" charset="0"/>
                          <a:cs typeface="Verdana" pitchFamily="34" charset="0"/>
                        </a:rPr>
                        <a:t>messaggi</a:t>
                      </a:r>
                      <a:endParaRPr lang="it-IT" dirty="0">
                        <a:solidFill>
                          <a:srgbClr val="0000CC"/>
                        </a:solidFill>
                        <a:latin typeface="Verdana" pitchFamily="34" charset="0"/>
                        <a:ea typeface="Verdana" pitchFamily="34" charset="0"/>
                        <a:cs typeface="Verdana" pitchFamily="34" charset="0"/>
                      </a:endParaRPr>
                    </a:p>
                  </a:txBody>
                  <a:tcPr/>
                </a:tc>
                <a:tc>
                  <a:txBody>
                    <a:bodyPr/>
                    <a:lstStyle/>
                    <a:p>
                      <a:r>
                        <a:rPr lang="it-IT" dirty="0" smtClean="0">
                          <a:solidFill>
                            <a:srgbClr val="0000CC"/>
                          </a:solidFill>
                          <a:latin typeface="Verdana" pitchFamily="34" charset="0"/>
                          <a:ea typeface="Verdana" pitchFamily="34" charset="0"/>
                          <a:cs typeface="Verdana" pitchFamily="34" charset="0"/>
                        </a:rPr>
                        <a:t>messaggi</a:t>
                      </a:r>
                      <a:endParaRPr lang="it-IT" dirty="0">
                        <a:solidFill>
                          <a:srgbClr val="0000CC"/>
                        </a:solidFill>
                        <a:latin typeface="Verdana" pitchFamily="34" charset="0"/>
                        <a:ea typeface="Verdana" pitchFamily="34" charset="0"/>
                        <a:cs typeface="Verdana"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solidFill>
                            <a:srgbClr val="0000CC"/>
                          </a:solidFill>
                          <a:latin typeface="Verdana" pitchFamily="34" charset="0"/>
                          <a:ea typeface="Verdana" pitchFamily="34" charset="0"/>
                          <a:cs typeface="Verdana" pitchFamily="34" charset="0"/>
                        </a:rPr>
                        <a:t>messaggi</a:t>
                      </a:r>
                    </a:p>
                    <a:p>
                      <a:endParaRPr lang="it-IT" dirty="0">
                        <a:solidFill>
                          <a:srgbClr val="0000CC"/>
                        </a:solidFill>
                        <a:latin typeface="Verdana" pitchFamily="34" charset="0"/>
                        <a:ea typeface="Verdana" pitchFamily="34" charset="0"/>
                        <a:cs typeface="Verdana" pitchFamily="34" charset="0"/>
                      </a:endParaRPr>
                    </a:p>
                  </a:txBody>
                  <a:tcPr/>
                </a:tc>
              </a:tr>
              <a:tr h="370840">
                <a:tc>
                  <a:txBody>
                    <a:bodyPr/>
                    <a:lstStyle/>
                    <a:p>
                      <a:endParaRPr lang="it-IT" dirty="0">
                        <a:solidFill>
                          <a:srgbClr val="FF0000"/>
                        </a:solidFill>
                        <a:latin typeface="Verdana" pitchFamily="34" charset="0"/>
                        <a:ea typeface="Verdana" pitchFamily="34" charset="0"/>
                        <a:cs typeface="Verdana" pitchFamily="34" charset="0"/>
                      </a:endParaRPr>
                    </a:p>
                  </a:txBody>
                  <a:tcPr/>
                </a:tc>
                <a:tc>
                  <a:txBody>
                    <a:bodyPr/>
                    <a:lstStyle/>
                    <a:p>
                      <a:r>
                        <a:rPr lang="it-IT" dirty="0" smtClean="0">
                          <a:solidFill>
                            <a:srgbClr val="FF0000"/>
                          </a:solidFill>
                          <a:latin typeface="Verdana" pitchFamily="34" charset="0"/>
                          <a:ea typeface="Verdana" pitchFamily="34" charset="0"/>
                          <a:cs typeface="Verdana" pitchFamily="34" charset="0"/>
                        </a:rPr>
                        <a:t>Accesso a</a:t>
                      </a:r>
                    </a:p>
                    <a:p>
                      <a:r>
                        <a:rPr lang="it-IT" dirty="0" smtClean="0">
                          <a:solidFill>
                            <a:srgbClr val="FF0000"/>
                          </a:solidFill>
                          <a:latin typeface="Verdana" pitchFamily="34" charset="0"/>
                          <a:ea typeface="Verdana" pitchFamily="34" charset="0"/>
                          <a:cs typeface="Verdana" pitchFamily="34" charset="0"/>
                        </a:rPr>
                        <a:t> Internet</a:t>
                      </a:r>
                      <a:endParaRPr lang="it-IT" dirty="0">
                        <a:solidFill>
                          <a:srgbClr val="FF0000"/>
                        </a:solidFill>
                        <a:latin typeface="Verdana" pitchFamily="34" charset="0"/>
                        <a:ea typeface="Verdana" pitchFamily="34" charset="0"/>
                        <a:cs typeface="Verdana"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solidFill>
                            <a:srgbClr val="FF0000"/>
                          </a:solidFill>
                          <a:latin typeface="Verdana" pitchFamily="34" charset="0"/>
                          <a:ea typeface="Verdana" pitchFamily="34" charset="0"/>
                          <a:cs typeface="Verdana" pitchFamily="34" charset="0"/>
                        </a:rPr>
                        <a:t>Accesso a </a:t>
                      </a:r>
                    </a:p>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solidFill>
                            <a:srgbClr val="FF0000"/>
                          </a:solidFill>
                          <a:latin typeface="Verdana" pitchFamily="34" charset="0"/>
                          <a:ea typeface="Verdana" pitchFamily="34" charset="0"/>
                          <a:cs typeface="Verdana" pitchFamily="34" charset="0"/>
                        </a:rPr>
                        <a:t>Internet</a:t>
                      </a:r>
                    </a:p>
                    <a:p>
                      <a:endParaRPr lang="it-IT" dirty="0">
                        <a:solidFill>
                          <a:srgbClr val="FF0000"/>
                        </a:solidFill>
                        <a:latin typeface="Verdana" pitchFamily="34" charset="0"/>
                        <a:ea typeface="Verdana" pitchFamily="34" charset="0"/>
                        <a:cs typeface="Verdana"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solidFill>
                            <a:srgbClr val="FF0000"/>
                          </a:solidFill>
                          <a:latin typeface="Verdana" pitchFamily="34" charset="0"/>
                          <a:ea typeface="Verdana" pitchFamily="34" charset="0"/>
                          <a:cs typeface="Verdana" pitchFamily="34" charset="0"/>
                        </a:rPr>
                        <a:t>Accesso a</a:t>
                      </a:r>
                    </a:p>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solidFill>
                            <a:srgbClr val="FF0000"/>
                          </a:solidFill>
                          <a:latin typeface="Verdana" pitchFamily="34" charset="0"/>
                          <a:ea typeface="Verdana" pitchFamily="34" charset="0"/>
                          <a:cs typeface="Verdana" pitchFamily="34" charset="0"/>
                        </a:rPr>
                        <a:t> Internet</a:t>
                      </a:r>
                    </a:p>
                    <a:p>
                      <a:endParaRPr lang="it-IT" dirty="0">
                        <a:solidFill>
                          <a:srgbClr val="FF0000"/>
                        </a:solidFill>
                        <a:latin typeface="Verdana" pitchFamily="34" charset="0"/>
                        <a:ea typeface="Verdana" pitchFamily="34" charset="0"/>
                        <a:cs typeface="Verdana" pitchFamily="34" charset="0"/>
                      </a:endParaRPr>
                    </a:p>
                  </a:txBody>
                  <a:tcPr/>
                </a:tc>
              </a:tr>
              <a:tr h="370840">
                <a:tc>
                  <a:txBody>
                    <a:bodyPr/>
                    <a:lstStyle/>
                    <a:p>
                      <a:endParaRPr lang="it-IT">
                        <a:solidFill>
                          <a:srgbClr val="FF0000"/>
                        </a:solidFill>
                        <a:latin typeface="Verdana" pitchFamily="34" charset="0"/>
                        <a:ea typeface="Verdana" pitchFamily="34" charset="0"/>
                        <a:cs typeface="Verdana" pitchFamily="34" charset="0"/>
                      </a:endParaRPr>
                    </a:p>
                  </a:txBody>
                  <a:tcPr/>
                </a:tc>
                <a:tc>
                  <a:txBody>
                    <a:bodyPr/>
                    <a:lstStyle/>
                    <a:p>
                      <a:endParaRPr lang="it-IT" dirty="0">
                        <a:solidFill>
                          <a:srgbClr val="FF0000"/>
                        </a:solidFill>
                        <a:latin typeface="Verdana" pitchFamily="34" charset="0"/>
                        <a:ea typeface="Verdana" pitchFamily="34" charset="0"/>
                        <a:cs typeface="Verdana" pitchFamily="34" charset="0"/>
                      </a:endParaRPr>
                    </a:p>
                  </a:txBody>
                  <a:tcPr/>
                </a:tc>
                <a:tc>
                  <a:txBody>
                    <a:bodyPr/>
                    <a:lstStyle/>
                    <a:p>
                      <a:r>
                        <a:rPr lang="it-IT" dirty="0" smtClean="0">
                          <a:solidFill>
                            <a:srgbClr val="0000CC"/>
                          </a:solidFill>
                          <a:latin typeface="Verdana" pitchFamily="34" charset="0"/>
                          <a:ea typeface="Verdana" pitchFamily="34" charset="0"/>
                          <a:cs typeface="Verdana" pitchFamily="34" charset="0"/>
                        </a:rPr>
                        <a:t>Video</a:t>
                      </a:r>
                      <a:endParaRPr lang="it-IT" dirty="0">
                        <a:solidFill>
                          <a:srgbClr val="0000CC"/>
                        </a:solidFill>
                        <a:latin typeface="Verdana" pitchFamily="34" charset="0"/>
                        <a:ea typeface="Verdana" pitchFamily="34" charset="0"/>
                        <a:cs typeface="Verdana" pitchFamily="34" charset="0"/>
                      </a:endParaRPr>
                    </a:p>
                  </a:txBody>
                  <a:tcPr/>
                </a:tc>
                <a:tc>
                  <a:txBody>
                    <a:bodyPr/>
                    <a:lstStyle/>
                    <a:p>
                      <a:r>
                        <a:rPr lang="it-IT" dirty="0" smtClean="0">
                          <a:solidFill>
                            <a:srgbClr val="0000CC"/>
                          </a:solidFill>
                          <a:latin typeface="Verdana" pitchFamily="34" charset="0"/>
                          <a:ea typeface="Verdana" pitchFamily="34" charset="0"/>
                          <a:cs typeface="Verdana" pitchFamily="34" charset="0"/>
                        </a:rPr>
                        <a:t>Video ultra HD e 3D</a:t>
                      </a:r>
                      <a:endParaRPr lang="it-IT" dirty="0">
                        <a:solidFill>
                          <a:srgbClr val="0000CC"/>
                        </a:solidFill>
                        <a:latin typeface="Verdana" pitchFamily="34" charset="0"/>
                        <a:ea typeface="Verdana" pitchFamily="34" charset="0"/>
                        <a:cs typeface="Verdana" pitchFamily="34" charset="0"/>
                      </a:endParaRPr>
                    </a:p>
                  </a:txBody>
                  <a:tcPr/>
                </a:tc>
              </a:tr>
              <a:tr h="370840">
                <a:tc>
                  <a:txBody>
                    <a:bodyPr/>
                    <a:lstStyle/>
                    <a:p>
                      <a:endParaRPr lang="it-IT" dirty="0">
                        <a:solidFill>
                          <a:srgbClr val="FF0000"/>
                        </a:solidFill>
                        <a:latin typeface="Verdana" pitchFamily="34" charset="0"/>
                        <a:ea typeface="Verdana" pitchFamily="34" charset="0"/>
                        <a:cs typeface="Verdana" pitchFamily="34" charset="0"/>
                      </a:endParaRPr>
                    </a:p>
                  </a:txBody>
                  <a:tcPr/>
                </a:tc>
                <a:tc>
                  <a:txBody>
                    <a:bodyPr/>
                    <a:lstStyle/>
                    <a:p>
                      <a:endParaRPr lang="it-IT">
                        <a:solidFill>
                          <a:srgbClr val="FF0000"/>
                        </a:solidFill>
                        <a:latin typeface="Verdana" pitchFamily="34" charset="0"/>
                        <a:ea typeface="Verdana" pitchFamily="34" charset="0"/>
                        <a:cs typeface="Verdana" pitchFamily="34" charset="0"/>
                      </a:endParaRPr>
                    </a:p>
                  </a:txBody>
                  <a:tcPr/>
                </a:tc>
                <a:tc>
                  <a:txBody>
                    <a:bodyPr/>
                    <a:lstStyle/>
                    <a:p>
                      <a:endParaRPr lang="it-IT" dirty="0">
                        <a:solidFill>
                          <a:srgbClr val="FF0000"/>
                        </a:solidFill>
                        <a:latin typeface="Verdana" pitchFamily="34" charset="0"/>
                        <a:ea typeface="Verdana" pitchFamily="34" charset="0"/>
                        <a:cs typeface="Verdana" pitchFamily="34" charset="0"/>
                      </a:endParaRPr>
                    </a:p>
                  </a:txBody>
                  <a:tcPr/>
                </a:tc>
                <a:tc>
                  <a:txBody>
                    <a:bodyPr/>
                    <a:lstStyle/>
                    <a:p>
                      <a:r>
                        <a:rPr lang="it-IT" dirty="0" smtClean="0">
                          <a:solidFill>
                            <a:srgbClr val="FF0000"/>
                          </a:solidFill>
                          <a:latin typeface="Verdana" pitchFamily="34" charset="0"/>
                          <a:ea typeface="Verdana" pitchFamily="34" charset="0"/>
                          <a:cs typeface="Verdana" pitchFamily="34" charset="0"/>
                        </a:rPr>
                        <a:t>Smart home</a:t>
                      </a:r>
                      <a:r>
                        <a:rPr lang="it-IT" baseline="0" dirty="0" smtClean="0">
                          <a:solidFill>
                            <a:srgbClr val="FF0000"/>
                          </a:solidFill>
                          <a:latin typeface="Verdana" pitchFamily="34" charset="0"/>
                          <a:ea typeface="Verdana" pitchFamily="34" charset="0"/>
                          <a:cs typeface="Verdana" pitchFamily="34" charset="0"/>
                        </a:rPr>
                        <a:t> </a:t>
                      </a:r>
                    </a:p>
                    <a:p>
                      <a:r>
                        <a:rPr lang="it-IT" baseline="0" dirty="0" smtClean="0">
                          <a:solidFill>
                            <a:srgbClr val="FF0000"/>
                          </a:solidFill>
                          <a:latin typeface="Verdana" pitchFamily="34" charset="0"/>
                          <a:ea typeface="Verdana" pitchFamily="34" charset="0"/>
                          <a:cs typeface="Verdana" pitchFamily="34" charset="0"/>
                        </a:rPr>
                        <a:t>Smart Building</a:t>
                      </a:r>
                    </a:p>
                    <a:p>
                      <a:r>
                        <a:rPr lang="it-IT" baseline="0" dirty="0" smtClean="0">
                          <a:solidFill>
                            <a:srgbClr val="FF0000"/>
                          </a:solidFill>
                          <a:latin typeface="Verdana" pitchFamily="34" charset="0"/>
                          <a:ea typeface="Verdana" pitchFamily="34" charset="0"/>
                          <a:cs typeface="Verdana" pitchFamily="34" charset="0"/>
                        </a:rPr>
                        <a:t>Altro</a:t>
                      </a:r>
                      <a:endParaRPr lang="it-IT" dirty="0">
                        <a:solidFill>
                          <a:srgbClr val="FF0000"/>
                        </a:solidFill>
                        <a:latin typeface="Verdana" pitchFamily="34" charset="0"/>
                        <a:ea typeface="Verdana" pitchFamily="34" charset="0"/>
                        <a:cs typeface="Verdana"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a:xfrm>
            <a:off x="0" y="0"/>
            <a:ext cx="9144000" cy="490538"/>
          </a:xfrm>
        </p:spPr>
        <p:txBody>
          <a:bodyPr/>
          <a:lstStyle/>
          <a:p>
            <a:pPr algn="ctr"/>
            <a:r>
              <a:rPr lang="en-US" altLang="it-IT" b="1" dirty="0" err="1" smtClean="0">
                <a:solidFill>
                  <a:srgbClr val="0000CC"/>
                </a:solidFill>
                <a:latin typeface="Verdana" pitchFamily="34" charset="0"/>
                <a:ea typeface="Verdana" pitchFamily="34" charset="0"/>
                <a:cs typeface="Verdana" pitchFamily="34" charset="0"/>
              </a:rPr>
              <a:t>Fibra</a:t>
            </a:r>
            <a:r>
              <a:rPr lang="en-US" altLang="it-IT" b="1" dirty="0" smtClean="0">
                <a:solidFill>
                  <a:srgbClr val="0000CC"/>
                </a:solidFill>
                <a:latin typeface="Verdana" pitchFamily="34" charset="0"/>
                <a:ea typeface="Verdana" pitchFamily="34" charset="0"/>
                <a:cs typeface="Verdana" pitchFamily="34" charset="0"/>
              </a:rPr>
              <a:t> </a:t>
            </a:r>
            <a:r>
              <a:rPr lang="en-US" altLang="it-IT" b="1" dirty="0" err="1" smtClean="0">
                <a:solidFill>
                  <a:srgbClr val="0000CC"/>
                </a:solidFill>
                <a:latin typeface="Verdana" pitchFamily="34" charset="0"/>
                <a:ea typeface="Verdana" pitchFamily="34" charset="0"/>
                <a:cs typeface="Verdana" pitchFamily="34" charset="0"/>
              </a:rPr>
              <a:t>ottica</a:t>
            </a:r>
            <a:r>
              <a:rPr lang="en-US" altLang="it-IT" b="1" dirty="0" smtClean="0">
                <a:solidFill>
                  <a:srgbClr val="0000CC"/>
                </a:solidFill>
                <a:latin typeface="Verdana" pitchFamily="34" charset="0"/>
                <a:ea typeface="Verdana" pitchFamily="34" charset="0"/>
                <a:cs typeface="Verdana" pitchFamily="34" charset="0"/>
              </a:rPr>
              <a:t> </a:t>
            </a:r>
            <a:r>
              <a:rPr lang="en-US" altLang="it-IT" b="1" dirty="0" err="1" smtClean="0">
                <a:solidFill>
                  <a:srgbClr val="0000CC"/>
                </a:solidFill>
                <a:latin typeface="Verdana" pitchFamily="34" charset="0"/>
                <a:ea typeface="Verdana" pitchFamily="34" charset="0"/>
                <a:cs typeface="Verdana" pitchFamily="34" charset="0"/>
              </a:rPr>
              <a:t>storia</a:t>
            </a:r>
            <a:r>
              <a:rPr lang="en-US" altLang="it-IT" b="1" dirty="0" smtClean="0">
                <a:solidFill>
                  <a:srgbClr val="0000CC"/>
                </a:solidFill>
                <a:latin typeface="Verdana" pitchFamily="34" charset="0"/>
                <a:ea typeface="Verdana" pitchFamily="34" charset="0"/>
                <a:cs typeface="Verdana" pitchFamily="34" charset="0"/>
              </a:rPr>
              <a:t> e </a:t>
            </a:r>
            <a:r>
              <a:rPr lang="en-US" altLang="it-IT" b="1" dirty="0" err="1" smtClean="0">
                <a:solidFill>
                  <a:srgbClr val="0000CC"/>
                </a:solidFill>
                <a:latin typeface="Verdana" pitchFamily="34" charset="0"/>
                <a:ea typeface="Verdana" pitchFamily="34" charset="0"/>
                <a:cs typeface="Verdana" pitchFamily="34" charset="0"/>
              </a:rPr>
              <a:t>tecnologia</a:t>
            </a:r>
            <a:r>
              <a:rPr lang="en-US" altLang="it-IT" sz="1800" b="1" dirty="0" smtClean="0">
                <a:solidFill>
                  <a:srgbClr val="0000CC"/>
                </a:solidFill>
                <a:latin typeface="Verdana" pitchFamily="34" charset="0"/>
                <a:ea typeface="Verdana" pitchFamily="34" charset="0"/>
                <a:cs typeface="Verdana" pitchFamily="34" charset="0"/>
              </a:rPr>
              <a:t>  </a:t>
            </a:r>
            <a:endParaRPr lang="it-IT" altLang="it-IT" sz="1800" dirty="0" smtClean="0">
              <a:solidFill>
                <a:srgbClr val="0000CC"/>
              </a:solidFill>
              <a:latin typeface="Verdana" pitchFamily="34" charset="0"/>
              <a:ea typeface="Verdana" pitchFamily="34" charset="0"/>
              <a:cs typeface="Verdana" pitchFamily="34" charset="0"/>
            </a:endParaRPr>
          </a:p>
        </p:txBody>
      </p:sp>
      <p:pic>
        <p:nvPicPr>
          <p:cNvPr id="14340" name="Picture 2" descr="C:\Users\moretti.DOMINIO\Desktop\300px-FTTX.svg.png"/>
          <p:cNvPicPr>
            <a:picLocks noGrp="1" noChangeAspect="1" noChangeArrowheads="1"/>
          </p:cNvPicPr>
          <p:nvPr>
            <p:ph idx="4294967295"/>
          </p:nvPr>
        </p:nvPicPr>
        <p:blipFill>
          <a:blip r:embed="rId2" cstate="print"/>
          <a:srcRect/>
          <a:stretch>
            <a:fillRect/>
          </a:stretch>
        </p:blipFill>
        <p:spPr>
          <a:xfrm>
            <a:off x="647700" y="1125538"/>
            <a:ext cx="7848600" cy="5435600"/>
          </a:xfrm>
          <a:prstGeom prst="rect">
            <a:avLst/>
          </a:prstGeom>
          <a:noFill/>
        </p:spPr>
      </p:pic>
      <p:sp>
        <p:nvSpPr>
          <p:cNvPr id="14341" name="Titolo 1"/>
          <p:cNvSpPr txBox="1">
            <a:spLocks/>
          </p:cNvSpPr>
          <p:nvPr/>
        </p:nvSpPr>
        <p:spPr bwMode="auto">
          <a:xfrm>
            <a:off x="0" y="549275"/>
            <a:ext cx="9144000" cy="741363"/>
          </a:xfrm>
          <a:prstGeom prst="rect">
            <a:avLst/>
          </a:prstGeom>
          <a:noFill/>
          <a:ln w="9525">
            <a:noFill/>
            <a:miter lim="800000"/>
            <a:headEnd/>
            <a:tailEnd/>
          </a:ln>
        </p:spPr>
        <p:txBody>
          <a:bodyPr anchor="ctr"/>
          <a:lstStyle/>
          <a:p>
            <a:pPr eaLnBrk="0" hangingPunct="0"/>
            <a:r>
              <a:rPr lang="en-US" altLang="it-IT" sz="1800" b="1">
                <a:solidFill>
                  <a:srgbClr val="0000CC"/>
                </a:solidFill>
                <a:latin typeface="Verdana" pitchFamily="34" charset="0"/>
              </a:rPr>
              <a:t> </a:t>
            </a:r>
            <a:r>
              <a:rPr lang="en-US" altLang="it-IT" sz="1800">
                <a:solidFill>
                  <a:srgbClr val="0000CC"/>
                </a:solidFill>
                <a:latin typeface="Verdana" pitchFamily="34" charset="0"/>
              </a:rPr>
              <a:t>Si intende collegamento  Campus (Comprensorio) Building -Home con Fibra</a:t>
            </a:r>
          </a:p>
          <a:p>
            <a:pPr eaLnBrk="0" hangingPunct="0"/>
            <a:r>
              <a:rPr lang="en-US" altLang="it-IT" sz="900">
                <a:solidFill>
                  <a:srgbClr val="0000CC"/>
                </a:solidFill>
                <a:latin typeface="Verdana" pitchFamily="34" charset="0"/>
              </a:rPr>
              <a:t> </a:t>
            </a:r>
            <a:r>
              <a:rPr lang="en-US" altLang="it-IT" sz="1800" b="1">
                <a:solidFill>
                  <a:srgbClr val="0000CC"/>
                </a:solidFill>
                <a:latin typeface="Verdana" pitchFamily="34" charset="0"/>
              </a:rPr>
              <a:t/>
            </a:r>
            <a:br>
              <a:rPr lang="en-US" altLang="it-IT" sz="1800" b="1">
                <a:solidFill>
                  <a:srgbClr val="0000CC"/>
                </a:solidFill>
                <a:latin typeface="Verdana" pitchFamily="34" charset="0"/>
              </a:rPr>
            </a:br>
            <a:r>
              <a:rPr lang="en-US" altLang="it-IT" sz="1800" b="1">
                <a:solidFill>
                  <a:srgbClr val="FF0000"/>
                </a:solidFill>
                <a:latin typeface="Verdana" pitchFamily="34" charset="0"/>
              </a:rPr>
              <a:t>FTTX (Fiber to the </a:t>
            </a:r>
            <a:r>
              <a:rPr lang="en-US" altLang="it-IT" sz="1800" b="1" i="1">
                <a:solidFill>
                  <a:srgbClr val="FF0000"/>
                </a:solidFill>
                <a:latin typeface="Verdana" pitchFamily="34" charset="0"/>
              </a:rPr>
              <a:t>Node /Cabinet/Building/Home</a:t>
            </a:r>
            <a:r>
              <a:rPr lang="en-US" altLang="it-IT" sz="1800">
                <a:solidFill>
                  <a:srgbClr val="FF0000"/>
                </a:solidFill>
                <a:latin typeface="Verdana" pitchFamily="34" charset="0"/>
              </a:rPr>
              <a:t>) </a:t>
            </a:r>
            <a:endParaRPr lang="it-IT" altLang="it-IT" sz="1800">
              <a:solidFill>
                <a:srgbClr val="FF0000"/>
              </a:solidFill>
              <a:latin typeface="Verdan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a:xfrm>
            <a:off x="539552" y="692150"/>
            <a:ext cx="8064698" cy="885825"/>
          </a:xfrm>
        </p:spPr>
        <p:txBody>
          <a:bodyPr/>
          <a:lstStyle/>
          <a:p>
            <a:pPr algn="l"/>
            <a:r>
              <a:rPr lang="en-US" altLang="it-IT" sz="1800" b="1" dirty="0" smtClean="0">
                <a:solidFill>
                  <a:srgbClr val="3333CC"/>
                </a:solidFill>
                <a:latin typeface="Verdana" pitchFamily="34" charset="0"/>
                <a:ea typeface="Verdana" pitchFamily="34" charset="0"/>
                <a:cs typeface="Verdana" pitchFamily="34" charset="0"/>
              </a:rPr>
              <a:t> FTTX </a:t>
            </a:r>
            <a:r>
              <a:rPr lang="en-US" altLang="it-IT" sz="1800" dirty="0" smtClean="0">
                <a:solidFill>
                  <a:srgbClr val="3333CC"/>
                </a:solidFill>
                <a:latin typeface="Verdana" pitchFamily="34" charset="0"/>
                <a:ea typeface="Verdana" pitchFamily="34" charset="0"/>
                <a:cs typeface="Verdana" pitchFamily="34" charset="0"/>
              </a:rPr>
              <a:t>(Fiber to the </a:t>
            </a:r>
            <a:r>
              <a:rPr lang="en-US" altLang="it-IT" sz="1800" i="1" dirty="0" smtClean="0">
                <a:solidFill>
                  <a:srgbClr val="3333CC"/>
                </a:solidFill>
                <a:latin typeface="Verdana" pitchFamily="34" charset="0"/>
                <a:ea typeface="Verdana" pitchFamily="34" charset="0"/>
                <a:cs typeface="Verdana" pitchFamily="34" charset="0"/>
              </a:rPr>
              <a:t>X</a:t>
            </a:r>
            <a:r>
              <a:rPr lang="en-US" altLang="it-IT" sz="1800" dirty="0" smtClean="0">
                <a:solidFill>
                  <a:srgbClr val="3333CC"/>
                </a:solidFill>
                <a:latin typeface="Verdana" pitchFamily="34" charset="0"/>
                <a:ea typeface="Verdana" pitchFamily="34" charset="0"/>
                <a:cs typeface="Verdana" pitchFamily="34" charset="0"/>
              </a:rPr>
              <a:t>) : </a:t>
            </a:r>
            <a:r>
              <a:rPr lang="en-US" altLang="it-IT" sz="1800" dirty="0" err="1" smtClean="0">
                <a:solidFill>
                  <a:srgbClr val="3333CC"/>
                </a:solidFill>
                <a:latin typeface="Verdana" pitchFamily="34" charset="0"/>
                <a:ea typeface="Verdana" pitchFamily="34" charset="0"/>
                <a:cs typeface="Verdana" pitchFamily="34" charset="0"/>
              </a:rPr>
              <a:t>indica</a:t>
            </a:r>
            <a:r>
              <a:rPr lang="en-US" altLang="it-IT" sz="1800" dirty="0" smtClean="0">
                <a:solidFill>
                  <a:srgbClr val="3333CC"/>
                </a:solidFill>
                <a:latin typeface="Verdana" pitchFamily="34" charset="0"/>
                <a:ea typeface="Verdana" pitchFamily="34" charset="0"/>
                <a:cs typeface="Verdana" pitchFamily="34" charset="0"/>
              </a:rPr>
              <a:t> </a:t>
            </a:r>
            <a:r>
              <a:rPr lang="en-US" altLang="it-IT" sz="1800" dirty="0" err="1" smtClean="0">
                <a:solidFill>
                  <a:srgbClr val="3333CC"/>
                </a:solidFill>
                <a:latin typeface="Verdana" pitchFamily="34" charset="0"/>
                <a:ea typeface="Verdana" pitchFamily="34" charset="0"/>
                <a:cs typeface="Verdana" pitchFamily="34" charset="0"/>
              </a:rPr>
              <a:t>una</a:t>
            </a:r>
            <a:r>
              <a:rPr lang="en-US" altLang="it-IT" sz="1800" dirty="0" smtClean="0">
                <a:solidFill>
                  <a:srgbClr val="3333CC"/>
                </a:solidFill>
                <a:latin typeface="Verdana" pitchFamily="34" charset="0"/>
                <a:ea typeface="Verdana" pitchFamily="34" charset="0"/>
                <a:cs typeface="Verdana" pitchFamily="34" charset="0"/>
              </a:rPr>
              <a:t> </a:t>
            </a:r>
            <a:r>
              <a:rPr lang="en-US" altLang="it-IT" sz="1800" dirty="0" err="1" smtClean="0">
                <a:solidFill>
                  <a:srgbClr val="3333CC"/>
                </a:solidFill>
                <a:latin typeface="Verdana" pitchFamily="34" charset="0"/>
                <a:ea typeface="Verdana" pitchFamily="34" charset="0"/>
                <a:cs typeface="Verdana" pitchFamily="34" charset="0"/>
              </a:rPr>
              <a:t>architettura</a:t>
            </a:r>
            <a:r>
              <a:rPr lang="en-US" altLang="it-IT" sz="1800" dirty="0" smtClean="0">
                <a:solidFill>
                  <a:srgbClr val="3333CC"/>
                </a:solidFill>
                <a:latin typeface="Verdana" pitchFamily="34" charset="0"/>
                <a:ea typeface="Verdana" pitchFamily="34" charset="0"/>
                <a:cs typeface="Verdana" pitchFamily="34" charset="0"/>
              </a:rPr>
              <a:t> </a:t>
            </a:r>
            <a:r>
              <a:rPr lang="en-US" altLang="it-IT" sz="1800" dirty="0" err="1" smtClean="0">
                <a:solidFill>
                  <a:srgbClr val="3333CC"/>
                </a:solidFill>
                <a:latin typeface="Verdana" pitchFamily="34" charset="0"/>
                <a:ea typeface="Verdana" pitchFamily="34" charset="0"/>
                <a:cs typeface="Verdana" pitchFamily="34" charset="0"/>
              </a:rPr>
              <a:t>di</a:t>
            </a:r>
            <a:r>
              <a:rPr lang="en-US" altLang="it-IT" sz="1800" dirty="0" smtClean="0">
                <a:solidFill>
                  <a:srgbClr val="3333CC"/>
                </a:solidFill>
                <a:latin typeface="Verdana" pitchFamily="34" charset="0"/>
                <a:ea typeface="Verdana" pitchFamily="34" charset="0"/>
                <a:cs typeface="Verdana" pitchFamily="34" charset="0"/>
              </a:rPr>
              <a:t> </a:t>
            </a:r>
            <a:r>
              <a:rPr lang="en-US" altLang="it-IT" sz="1800" dirty="0" err="1" smtClean="0">
                <a:solidFill>
                  <a:srgbClr val="3333CC"/>
                </a:solidFill>
                <a:latin typeface="Verdana" pitchFamily="34" charset="0"/>
                <a:ea typeface="Verdana" pitchFamily="34" charset="0"/>
                <a:cs typeface="Verdana" pitchFamily="34" charset="0"/>
              </a:rPr>
              <a:t>rete</a:t>
            </a:r>
            <a:r>
              <a:rPr lang="en-US" altLang="it-IT" sz="1800" dirty="0" smtClean="0">
                <a:solidFill>
                  <a:srgbClr val="3333CC"/>
                </a:solidFill>
                <a:latin typeface="Verdana" pitchFamily="34" charset="0"/>
                <a:ea typeface="Verdana" pitchFamily="34" charset="0"/>
                <a:cs typeface="Verdana" pitchFamily="34" charset="0"/>
              </a:rPr>
              <a:t> </a:t>
            </a:r>
            <a:r>
              <a:rPr lang="en-US" altLang="it-IT" sz="1800" dirty="0" err="1" smtClean="0">
                <a:solidFill>
                  <a:srgbClr val="3333CC"/>
                </a:solidFill>
                <a:latin typeface="Verdana" pitchFamily="34" charset="0"/>
                <a:ea typeface="Verdana" pitchFamily="34" charset="0"/>
                <a:cs typeface="Verdana" pitchFamily="34" charset="0"/>
              </a:rPr>
              <a:t>di</a:t>
            </a:r>
            <a:r>
              <a:rPr lang="en-US" altLang="it-IT" sz="1800" dirty="0" smtClean="0">
                <a:solidFill>
                  <a:srgbClr val="3333CC"/>
                </a:solidFill>
                <a:latin typeface="Verdana" pitchFamily="34" charset="0"/>
                <a:ea typeface="Verdana" pitchFamily="34" charset="0"/>
                <a:cs typeface="Verdana" pitchFamily="34" charset="0"/>
              </a:rPr>
              <a:t> </a:t>
            </a:r>
            <a:r>
              <a:rPr lang="en-US" altLang="it-IT" sz="1800" dirty="0" err="1" smtClean="0">
                <a:solidFill>
                  <a:srgbClr val="3333CC"/>
                </a:solidFill>
                <a:latin typeface="Verdana" pitchFamily="34" charset="0"/>
                <a:ea typeface="Verdana" pitchFamily="34" charset="0"/>
                <a:cs typeface="Verdana" pitchFamily="34" charset="0"/>
              </a:rPr>
              <a:t>telecomu</a:t>
            </a:r>
            <a:r>
              <a:rPr lang="en-US" altLang="it-IT" sz="1800" dirty="0" smtClean="0">
                <a:solidFill>
                  <a:srgbClr val="3333CC"/>
                </a:solidFill>
                <a:latin typeface="Verdana" pitchFamily="34" charset="0"/>
                <a:ea typeface="Verdana" pitchFamily="34" charset="0"/>
                <a:cs typeface="Verdana" pitchFamily="34" charset="0"/>
              </a:rPr>
              <a:t>-</a:t>
            </a:r>
            <a:br>
              <a:rPr lang="en-US" altLang="it-IT" sz="1800" dirty="0" smtClean="0">
                <a:solidFill>
                  <a:srgbClr val="3333CC"/>
                </a:solidFill>
                <a:latin typeface="Verdana" pitchFamily="34" charset="0"/>
                <a:ea typeface="Verdana" pitchFamily="34" charset="0"/>
                <a:cs typeface="Verdana" pitchFamily="34" charset="0"/>
              </a:rPr>
            </a:br>
            <a:r>
              <a:rPr lang="en-US" altLang="it-IT" sz="1800" dirty="0" smtClean="0">
                <a:solidFill>
                  <a:srgbClr val="3333CC"/>
                </a:solidFill>
                <a:latin typeface="Verdana" pitchFamily="34" charset="0"/>
                <a:ea typeface="Verdana" pitchFamily="34" charset="0"/>
                <a:cs typeface="Verdana" pitchFamily="34" charset="0"/>
              </a:rPr>
              <a:t> </a:t>
            </a:r>
            <a:r>
              <a:rPr lang="en-US" altLang="it-IT" sz="1800" dirty="0" err="1" smtClean="0">
                <a:solidFill>
                  <a:srgbClr val="3333CC"/>
                </a:solidFill>
                <a:latin typeface="Verdana" pitchFamily="34" charset="0"/>
                <a:ea typeface="Verdana" pitchFamily="34" charset="0"/>
                <a:cs typeface="Verdana" pitchFamily="34" charset="0"/>
              </a:rPr>
              <a:t>nizione</a:t>
            </a:r>
            <a:r>
              <a:rPr lang="en-US" altLang="it-IT" sz="1800" dirty="0" smtClean="0">
                <a:solidFill>
                  <a:srgbClr val="3333CC"/>
                </a:solidFill>
                <a:latin typeface="Verdana" pitchFamily="34" charset="0"/>
                <a:ea typeface="Verdana" pitchFamily="34" charset="0"/>
                <a:cs typeface="Verdana" pitchFamily="34" charset="0"/>
              </a:rPr>
              <a:t>  </a:t>
            </a:r>
            <a:r>
              <a:rPr lang="en-US" altLang="it-IT" sz="1800" dirty="0" err="1" smtClean="0">
                <a:solidFill>
                  <a:srgbClr val="3333CC"/>
                </a:solidFill>
                <a:latin typeface="Verdana" pitchFamily="34" charset="0"/>
                <a:ea typeface="Verdana" pitchFamily="34" charset="0"/>
                <a:cs typeface="Verdana" pitchFamily="34" charset="0"/>
              </a:rPr>
              <a:t>di</a:t>
            </a:r>
            <a:r>
              <a:rPr lang="en-US" altLang="it-IT" sz="1800" dirty="0" smtClean="0">
                <a:solidFill>
                  <a:srgbClr val="3333CC"/>
                </a:solidFill>
                <a:latin typeface="Verdana" pitchFamily="34" charset="0"/>
                <a:ea typeface="Verdana" pitchFamily="34" charset="0"/>
                <a:cs typeface="Verdana" pitchFamily="34" charset="0"/>
              </a:rPr>
              <a:t> </a:t>
            </a:r>
            <a:r>
              <a:rPr lang="en-US" altLang="it-IT" sz="1800" dirty="0" err="1" smtClean="0">
                <a:solidFill>
                  <a:srgbClr val="3333CC"/>
                </a:solidFill>
                <a:latin typeface="Verdana" pitchFamily="34" charset="0"/>
                <a:ea typeface="Verdana" pitchFamily="34" charset="0"/>
                <a:cs typeface="Verdana" pitchFamily="34" charset="0"/>
              </a:rPr>
              <a:t>livello</a:t>
            </a:r>
            <a:r>
              <a:rPr lang="en-US" altLang="it-IT" sz="1800" dirty="0" smtClean="0">
                <a:solidFill>
                  <a:srgbClr val="3333CC"/>
                </a:solidFill>
                <a:latin typeface="Verdana" pitchFamily="34" charset="0"/>
                <a:ea typeface="Verdana" pitchFamily="34" charset="0"/>
                <a:cs typeface="Verdana" pitchFamily="34" charset="0"/>
              </a:rPr>
              <a:t> </a:t>
            </a:r>
            <a:r>
              <a:rPr lang="en-US" altLang="it-IT" sz="1800" dirty="0" err="1" smtClean="0">
                <a:solidFill>
                  <a:srgbClr val="3333CC"/>
                </a:solidFill>
                <a:latin typeface="Verdana" pitchFamily="34" charset="0"/>
                <a:ea typeface="Verdana" pitchFamily="34" charset="0"/>
                <a:cs typeface="Verdana" pitchFamily="34" charset="0"/>
              </a:rPr>
              <a:t>fisico</a:t>
            </a:r>
            <a:r>
              <a:rPr lang="en-US" altLang="it-IT" sz="1800" dirty="0" smtClean="0">
                <a:solidFill>
                  <a:srgbClr val="3333CC"/>
                </a:solidFill>
                <a:latin typeface="Verdana" pitchFamily="34" charset="0"/>
                <a:ea typeface="Verdana" pitchFamily="34" charset="0"/>
                <a:cs typeface="Verdana" pitchFamily="34" charset="0"/>
              </a:rPr>
              <a:t> a </a:t>
            </a:r>
            <a:r>
              <a:rPr lang="en-US" altLang="it-IT" sz="1800" dirty="0" err="1" smtClean="0">
                <a:solidFill>
                  <a:srgbClr val="3333CC"/>
                </a:solidFill>
                <a:latin typeface="Verdana" pitchFamily="34" charset="0"/>
                <a:ea typeface="Verdana" pitchFamily="34" charset="0"/>
                <a:cs typeface="Verdana" pitchFamily="34" charset="0"/>
              </a:rPr>
              <a:t>banda</a:t>
            </a:r>
            <a:r>
              <a:rPr lang="en-US" altLang="it-IT" sz="1800" dirty="0" smtClean="0">
                <a:solidFill>
                  <a:srgbClr val="3333CC"/>
                </a:solidFill>
                <a:latin typeface="Verdana" pitchFamily="34" charset="0"/>
                <a:ea typeface="Verdana" pitchFamily="34" charset="0"/>
                <a:cs typeface="Verdana" pitchFamily="34" charset="0"/>
              </a:rPr>
              <a:t> </a:t>
            </a:r>
            <a:r>
              <a:rPr lang="en-US" altLang="it-IT" sz="1800" dirty="0" err="1" smtClean="0">
                <a:solidFill>
                  <a:srgbClr val="3333CC"/>
                </a:solidFill>
                <a:latin typeface="Verdana" pitchFamily="34" charset="0"/>
                <a:ea typeface="Verdana" pitchFamily="34" charset="0"/>
                <a:cs typeface="Verdana" pitchFamily="34" charset="0"/>
              </a:rPr>
              <a:t>larga</a:t>
            </a:r>
            <a:r>
              <a:rPr lang="en-US" altLang="it-IT" sz="1800" dirty="0" smtClean="0">
                <a:solidFill>
                  <a:srgbClr val="3333CC"/>
                </a:solidFill>
                <a:latin typeface="Verdana" pitchFamily="34" charset="0"/>
                <a:ea typeface="Verdana" pitchFamily="34" charset="0"/>
                <a:cs typeface="Verdana" pitchFamily="34" charset="0"/>
              </a:rPr>
              <a:t> </a:t>
            </a:r>
            <a:r>
              <a:rPr lang="en-US" altLang="it-IT" sz="1800" dirty="0" err="1" smtClean="0">
                <a:solidFill>
                  <a:srgbClr val="3333CC"/>
                </a:solidFill>
                <a:latin typeface="Verdana" pitchFamily="34" charset="0"/>
                <a:ea typeface="Verdana" pitchFamily="34" charset="0"/>
                <a:cs typeface="Verdana" pitchFamily="34" charset="0"/>
              </a:rPr>
              <a:t>che</a:t>
            </a:r>
            <a:r>
              <a:rPr lang="en-US" altLang="it-IT" sz="1800" dirty="0" smtClean="0">
                <a:solidFill>
                  <a:srgbClr val="3333CC"/>
                </a:solidFill>
                <a:latin typeface="Verdana" pitchFamily="34" charset="0"/>
                <a:ea typeface="Verdana" pitchFamily="34" charset="0"/>
                <a:cs typeface="Verdana" pitchFamily="34" charset="0"/>
              </a:rPr>
              <a:t> </a:t>
            </a:r>
            <a:r>
              <a:rPr lang="en-US" altLang="it-IT" sz="1800" dirty="0" err="1" smtClean="0">
                <a:solidFill>
                  <a:srgbClr val="3333CC"/>
                </a:solidFill>
                <a:latin typeface="Verdana" pitchFamily="34" charset="0"/>
                <a:ea typeface="Verdana" pitchFamily="34" charset="0"/>
                <a:cs typeface="Verdana" pitchFamily="34" charset="0"/>
              </a:rPr>
              <a:t>utilizza</a:t>
            </a:r>
            <a:r>
              <a:rPr lang="en-US" altLang="it-IT" sz="1800" dirty="0" smtClean="0">
                <a:solidFill>
                  <a:srgbClr val="3333CC"/>
                </a:solidFill>
                <a:latin typeface="Verdana" pitchFamily="34" charset="0"/>
                <a:ea typeface="Verdana" pitchFamily="34" charset="0"/>
                <a:cs typeface="Verdana" pitchFamily="34" charset="0"/>
              </a:rPr>
              <a:t> la </a:t>
            </a:r>
            <a:r>
              <a:rPr lang="en-US" altLang="it-IT" sz="1800" b="1" dirty="0" err="1" smtClean="0">
                <a:solidFill>
                  <a:srgbClr val="3333CC"/>
                </a:solidFill>
                <a:latin typeface="Verdana" pitchFamily="34" charset="0"/>
                <a:ea typeface="Verdana" pitchFamily="34" charset="0"/>
                <a:cs typeface="Verdana" pitchFamily="34" charset="0"/>
              </a:rPr>
              <a:t>fibra</a:t>
            </a:r>
            <a:r>
              <a:rPr lang="en-US" altLang="it-IT" sz="1800" dirty="0" smtClean="0">
                <a:solidFill>
                  <a:srgbClr val="3333CC"/>
                </a:solidFill>
                <a:latin typeface="Verdana" pitchFamily="34" charset="0"/>
                <a:ea typeface="Verdana" pitchFamily="34" charset="0"/>
                <a:cs typeface="Verdana" pitchFamily="34" charset="0"/>
              </a:rPr>
              <a:t> </a:t>
            </a:r>
            <a:r>
              <a:rPr lang="en-US" altLang="it-IT" sz="1800" dirty="0" err="1" smtClean="0">
                <a:solidFill>
                  <a:srgbClr val="3333CC"/>
                </a:solidFill>
                <a:latin typeface="Verdana" pitchFamily="34" charset="0"/>
                <a:ea typeface="Verdana" pitchFamily="34" charset="0"/>
                <a:cs typeface="Verdana" pitchFamily="34" charset="0"/>
              </a:rPr>
              <a:t>quale</a:t>
            </a:r>
            <a:r>
              <a:rPr lang="en-US" altLang="it-IT" sz="1800" dirty="0" smtClean="0">
                <a:solidFill>
                  <a:srgbClr val="3333CC"/>
                </a:solidFill>
                <a:latin typeface="Verdana" pitchFamily="34" charset="0"/>
                <a:ea typeface="Verdana" pitchFamily="34" charset="0"/>
                <a:cs typeface="Verdana" pitchFamily="34" charset="0"/>
              </a:rPr>
              <a:t/>
            </a:r>
            <a:br>
              <a:rPr lang="en-US" altLang="it-IT" sz="1800" dirty="0" smtClean="0">
                <a:solidFill>
                  <a:srgbClr val="3333CC"/>
                </a:solidFill>
                <a:latin typeface="Verdana" pitchFamily="34" charset="0"/>
                <a:ea typeface="Verdana" pitchFamily="34" charset="0"/>
                <a:cs typeface="Verdana" pitchFamily="34" charset="0"/>
              </a:rPr>
            </a:br>
            <a:r>
              <a:rPr lang="en-US" altLang="it-IT" sz="1800" dirty="0" smtClean="0">
                <a:solidFill>
                  <a:srgbClr val="3333CC"/>
                </a:solidFill>
                <a:latin typeface="Verdana" pitchFamily="34" charset="0"/>
                <a:ea typeface="Verdana" pitchFamily="34" charset="0"/>
                <a:cs typeface="Verdana" pitchFamily="34" charset="0"/>
              </a:rPr>
              <a:t> mezzo </a:t>
            </a:r>
            <a:r>
              <a:rPr lang="en-US" altLang="it-IT" sz="1800" dirty="0" err="1" smtClean="0">
                <a:solidFill>
                  <a:srgbClr val="3333CC"/>
                </a:solidFill>
                <a:latin typeface="Verdana" pitchFamily="34" charset="0"/>
                <a:ea typeface="Verdana" pitchFamily="34" charset="0"/>
                <a:cs typeface="Verdana" pitchFamily="34" charset="0"/>
              </a:rPr>
              <a:t>trasmissivo</a:t>
            </a:r>
            <a:r>
              <a:rPr lang="en-US" altLang="it-IT" sz="1800" dirty="0" smtClean="0">
                <a:solidFill>
                  <a:srgbClr val="3333CC"/>
                </a:solidFill>
                <a:latin typeface="Verdana" pitchFamily="34" charset="0"/>
                <a:ea typeface="Verdana" pitchFamily="34" charset="0"/>
                <a:cs typeface="Verdana" pitchFamily="34" charset="0"/>
              </a:rPr>
              <a:t> </a:t>
            </a:r>
            <a:endParaRPr lang="it-IT" altLang="it-IT" sz="1800" dirty="0" smtClean="0">
              <a:solidFill>
                <a:srgbClr val="3333CC"/>
              </a:solidFill>
              <a:latin typeface="Verdana" pitchFamily="34" charset="0"/>
              <a:ea typeface="Verdana" pitchFamily="34" charset="0"/>
              <a:cs typeface="Verdana" pitchFamily="34" charset="0"/>
            </a:endParaRPr>
          </a:p>
        </p:txBody>
      </p:sp>
      <p:sp>
        <p:nvSpPr>
          <p:cNvPr id="15363" name="Segnaposto contenuto 2"/>
          <p:cNvSpPr>
            <a:spLocks noGrp="1"/>
          </p:cNvSpPr>
          <p:nvPr>
            <p:ph idx="4294967295"/>
          </p:nvPr>
        </p:nvSpPr>
        <p:spPr>
          <a:xfrm>
            <a:off x="539552" y="1700808"/>
            <a:ext cx="8231188" cy="4572917"/>
          </a:xfrm>
          <a:prstGeom prst="rect">
            <a:avLst/>
          </a:prstGeom>
        </p:spPr>
        <p:txBody>
          <a:bodyPr/>
          <a:lstStyle/>
          <a:p>
            <a:pPr>
              <a:buFont typeface="Arial" charset="0"/>
              <a:buNone/>
            </a:pPr>
            <a:r>
              <a:rPr lang="it-IT" altLang="it-IT" sz="1800" b="1" dirty="0" smtClean="0">
                <a:solidFill>
                  <a:srgbClr val="FF0000"/>
                </a:solidFill>
                <a:latin typeface="Verdana" pitchFamily="34" charset="0"/>
                <a:ea typeface="Verdana" pitchFamily="34" charset="0"/>
                <a:cs typeface="Verdana" pitchFamily="34" charset="0"/>
              </a:rPr>
              <a:t>FTTN(E) - </a:t>
            </a:r>
            <a:r>
              <a:rPr lang="it-IT" altLang="it-IT" sz="1800" b="1" i="1" dirty="0" err="1" smtClean="0">
                <a:solidFill>
                  <a:srgbClr val="FF0000"/>
                </a:solidFill>
                <a:latin typeface="Verdana" pitchFamily="34" charset="0"/>
                <a:ea typeface="Verdana" pitchFamily="34" charset="0"/>
                <a:cs typeface="Verdana" pitchFamily="34" charset="0"/>
              </a:rPr>
              <a:t>Fiber-to-the-node</a:t>
            </a:r>
            <a:r>
              <a:rPr lang="it-IT" altLang="it-IT" sz="1800" b="1" i="1" dirty="0" smtClean="0">
                <a:solidFill>
                  <a:srgbClr val="FF0000"/>
                </a:solidFill>
                <a:latin typeface="Verdana" pitchFamily="34" charset="0"/>
                <a:ea typeface="Verdana" pitchFamily="34" charset="0"/>
                <a:cs typeface="Verdana" pitchFamily="34" charset="0"/>
              </a:rPr>
              <a:t> </a:t>
            </a:r>
            <a:r>
              <a:rPr lang="it-IT" altLang="it-IT" sz="1800" i="1" dirty="0" smtClean="0">
                <a:solidFill>
                  <a:srgbClr val="FF0000"/>
                </a:solidFill>
                <a:latin typeface="Verdana" pitchFamily="34" charset="0"/>
                <a:ea typeface="Verdana" pitchFamily="34" charset="0"/>
                <a:cs typeface="Verdana" pitchFamily="34" charset="0"/>
              </a:rPr>
              <a:t>(Exchange) </a:t>
            </a:r>
            <a:r>
              <a:rPr lang="it-IT" altLang="it-IT" sz="1800" i="1" dirty="0" err="1" smtClean="0">
                <a:solidFill>
                  <a:srgbClr val="FF0000"/>
                </a:solidFill>
                <a:latin typeface="Verdana" pitchFamily="34" charset="0"/>
                <a:ea typeface="Verdana" pitchFamily="34" charset="0"/>
                <a:cs typeface="Verdana" pitchFamily="34" charset="0"/>
              </a:rPr>
              <a:t>c.t.</a:t>
            </a:r>
            <a:r>
              <a:rPr lang="it-IT" altLang="it-IT" sz="1800" i="1" dirty="0" smtClean="0">
                <a:solidFill>
                  <a:srgbClr val="FF0000"/>
                </a:solidFill>
                <a:latin typeface="Verdana" pitchFamily="34" charset="0"/>
                <a:ea typeface="Verdana" pitchFamily="34" charset="0"/>
                <a:cs typeface="Verdana" pitchFamily="34" charset="0"/>
              </a:rPr>
              <a:t> in dl 100Mbit/s</a:t>
            </a:r>
            <a:endParaRPr lang="it-IT" altLang="it-IT" sz="1800" dirty="0" smtClean="0">
              <a:solidFill>
                <a:srgbClr val="FF0000"/>
              </a:solidFill>
              <a:latin typeface="Verdana" pitchFamily="34" charset="0"/>
              <a:ea typeface="Verdana" pitchFamily="34" charset="0"/>
              <a:cs typeface="Verdana" pitchFamily="34" charset="0"/>
            </a:endParaRPr>
          </a:p>
          <a:p>
            <a:pPr>
              <a:buFont typeface="Arial" charset="0"/>
              <a:buNone/>
            </a:pPr>
            <a:r>
              <a:rPr lang="it-IT" altLang="it-IT" sz="1800" dirty="0" smtClean="0">
                <a:solidFill>
                  <a:srgbClr val="FF0000"/>
                </a:solidFill>
                <a:latin typeface="Verdana" pitchFamily="34" charset="0"/>
                <a:ea typeface="Verdana" pitchFamily="34" charset="0"/>
                <a:cs typeface="Verdana" pitchFamily="34" charset="0"/>
              </a:rPr>
              <a:t>	- fibra ottica fino nodo sterno, distanza sup. 3048 m utente</a:t>
            </a:r>
          </a:p>
          <a:p>
            <a:pPr>
              <a:buFont typeface="Arial" charset="0"/>
              <a:buNone/>
            </a:pPr>
            <a:r>
              <a:rPr lang="it-IT" altLang="it-IT" sz="1800" dirty="0" smtClean="0">
                <a:solidFill>
                  <a:srgbClr val="FF0000"/>
                </a:solidFill>
                <a:latin typeface="Verdana" pitchFamily="34" charset="0"/>
                <a:ea typeface="Verdana" pitchFamily="34" charset="0"/>
                <a:cs typeface="Verdana" pitchFamily="34" charset="0"/>
              </a:rPr>
              <a:t>	- collegamento finale utente u. i.  con cavo rame.</a:t>
            </a:r>
          </a:p>
          <a:p>
            <a:pPr>
              <a:buFont typeface="Arial" charset="0"/>
              <a:buNone/>
            </a:pPr>
            <a:r>
              <a:rPr lang="it-IT" altLang="it-IT" sz="1800" b="1" dirty="0" smtClean="0">
                <a:solidFill>
                  <a:srgbClr val="0000CC"/>
                </a:solidFill>
                <a:latin typeface="Verdana" pitchFamily="34" charset="0"/>
                <a:ea typeface="Verdana" pitchFamily="34" charset="0"/>
                <a:cs typeface="Verdana" pitchFamily="34" charset="0"/>
              </a:rPr>
              <a:t>FTTC - </a:t>
            </a:r>
            <a:r>
              <a:rPr lang="it-IT" altLang="it-IT" sz="1800" b="1" i="1" dirty="0" err="1" smtClean="0">
                <a:solidFill>
                  <a:srgbClr val="0000CC"/>
                </a:solidFill>
                <a:latin typeface="Verdana" pitchFamily="34" charset="0"/>
                <a:ea typeface="Verdana" pitchFamily="34" charset="0"/>
                <a:cs typeface="Verdana" pitchFamily="34" charset="0"/>
              </a:rPr>
              <a:t>Fiber-to-the-cabinet</a:t>
            </a:r>
            <a:r>
              <a:rPr lang="it-IT" altLang="it-IT" sz="1800" b="1" dirty="0" err="1" smtClean="0">
                <a:solidFill>
                  <a:srgbClr val="0000CC"/>
                </a:solidFill>
                <a:latin typeface="Verdana" pitchFamily="34" charset="0"/>
                <a:ea typeface="Verdana" pitchFamily="34" charset="0"/>
                <a:cs typeface="Verdana" pitchFamily="34" charset="0"/>
              </a:rPr>
              <a:t>-</a:t>
            </a:r>
            <a:r>
              <a:rPr lang="it-IT" altLang="it-IT" sz="1800" dirty="0" err="1" smtClean="0">
                <a:solidFill>
                  <a:srgbClr val="0000CC"/>
                </a:solidFill>
                <a:latin typeface="Verdana" pitchFamily="34" charset="0"/>
                <a:ea typeface="Verdana" pitchFamily="34" charset="0"/>
                <a:cs typeface="Verdana" pitchFamily="34" charset="0"/>
              </a:rPr>
              <a:t>cap</a:t>
            </a:r>
            <a:r>
              <a:rPr lang="it-IT" altLang="it-IT" sz="1800" dirty="0" smtClean="0">
                <a:solidFill>
                  <a:srgbClr val="0000CC"/>
                </a:solidFill>
                <a:latin typeface="Verdana" pitchFamily="34" charset="0"/>
                <a:ea typeface="Verdana" pitchFamily="34" charset="0"/>
                <a:cs typeface="Verdana" pitchFamily="34" charset="0"/>
              </a:rPr>
              <a:t>. </a:t>
            </a:r>
            <a:r>
              <a:rPr lang="it-IT" altLang="it-IT" sz="1800" dirty="0" err="1" smtClean="0">
                <a:solidFill>
                  <a:srgbClr val="0000CC"/>
                </a:solidFill>
                <a:latin typeface="Verdana" pitchFamily="34" charset="0"/>
                <a:ea typeface="Verdana" pitchFamily="34" charset="0"/>
                <a:cs typeface="Verdana" pitchFamily="34" charset="0"/>
              </a:rPr>
              <a:t>trasm</a:t>
            </a:r>
            <a:r>
              <a:rPr lang="it-IT" altLang="it-IT" sz="1800" dirty="0" smtClean="0">
                <a:solidFill>
                  <a:srgbClr val="0000CC"/>
                </a:solidFill>
                <a:latin typeface="Verdana" pitchFamily="34" charset="0"/>
                <a:ea typeface="Verdana" pitchFamily="34" charset="0"/>
                <a:cs typeface="Verdana" pitchFamily="34" charset="0"/>
              </a:rPr>
              <a:t>. </a:t>
            </a:r>
            <a:r>
              <a:rPr lang="it-IT" altLang="it-IT" sz="1800" dirty="0" err="1" smtClean="0">
                <a:solidFill>
                  <a:srgbClr val="0000CC"/>
                </a:solidFill>
                <a:latin typeface="Verdana" pitchFamily="34" charset="0"/>
                <a:ea typeface="Verdana" pitchFamily="34" charset="0"/>
                <a:cs typeface="Verdana" pitchFamily="34" charset="0"/>
              </a:rPr>
              <a:t>d.l.</a:t>
            </a:r>
            <a:r>
              <a:rPr lang="it-IT" altLang="it-IT" sz="1800" dirty="0" err="1" smtClean="0">
                <a:solidFill>
                  <a:srgbClr val="FF0000"/>
                </a:solidFill>
                <a:latin typeface="Verdana" pitchFamily="34" charset="0"/>
                <a:ea typeface="Verdana" pitchFamily="34" charset="0"/>
                <a:cs typeface="Verdana" pitchFamily="34" charset="0"/>
              </a:rPr>
              <a:t>a</a:t>
            </a:r>
            <a:r>
              <a:rPr lang="it-IT" altLang="it-IT" sz="1800" dirty="0" smtClean="0">
                <a:solidFill>
                  <a:srgbClr val="FF0000"/>
                </a:solidFill>
                <a:latin typeface="Verdana" pitchFamily="34" charset="0"/>
                <a:ea typeface="Verdana" pitchFamily="34" charset="0"/>
                <a:cs typeface="Verdana" pitchFamily="34" charset="0"/>
              </a:rPr>
              <a:t> 100Mbit/s;</a:t>
            </a:r>
            <a:endParaRPr lang="it-IT" altLang="it-IT" sz="1800" dirty="0" smtClean="0">
              <a:solidFill>
                <a:srgbClr val="0000CC"/>
              </a:solidFill>
              <a:latin typeface="Verdana" pitchFamily="34" charset="0"/>
              <a:ea typeface="Verdana" pitchFamily="34" charset="0"/>
              <a:cs typeface="Verdana" pitchFamily="34" charset="0"/>
            </a:endParaRPr>
          </a:p>
          <a:p>
            <a:pPr>
              <a:buFont typeface="Arial" charset="0"/>
              <a:buNone/>
            </a:pPr>
            <a:r>
              <a:rPr lang="it-IT" altLang="it-IT" sz="1800" dirty="0" smtClean="0">
                <a:solidFill>
                  <a:srgbClr val="0000CC"/>
                </a:solidFill>
                <a:latin typeface="Verdana" pitchFamily="34" charset="0"/>
                <a:ea typeface="Verdana" pitchFamily="34" charset="0"/>
                <a:cs typeface="Verdana" pitchFamily="34" charset="0"/>
              </a:rPr>
              <a:t>	- fibra ottica fino ad armadio esterno, entro 300 m utente</a:t>
            </a:r>
          </a:p>
          <a:p>
            <a:pPr>
              <a:buFont typeface="Arial" charset="0"/>
              <a:buNone/>
            </a:pPr>
            <a:r>
              <a:rPr lang="it-IT" altLang="it-IT" sz="1800" dirty="0" smtClean="0">
                <a:solidFill>
                  <a:srgbClr val="0000CC"/>
                </a:solidFill>
                <a:latin typeface="Verdana" pitchFamily="34" charset="0"/>
                <a:ea typeface="Verdana" pitchFamily="34" charset="0"/>
                <a:cs typeface="Verdana" pitchFamily="34" charset="0"/>
              </a:rPr>
              <a:t>	- collegamento  finale utente u.i. con cavo in rame </a:t>
            </a:r>
          </a:p>
          <a:p>
            <a:pPr>
              <a:buFont typeface="Arial" charset="0"/>
              <a:buNone/>
            </a:pPr>
            <a:r>
              <a:rPr lang="it-IT" altLang="it-IT" sz="1800" b="1" dirty="0" smtClean="0">
                <a:solidFill>
                  <a:srgbClr val="FF0000"/>
                </a:solidFill>
                <a:latin typeface="Verdana" pitchFamily="34" charset="0"/>
                <a:ea typeface="Verdana" pitchFamily="34" charset="0"/>
                <a:cs typeface="Verdana" pitchFamily="34" charset="0"/>
              </a:rPr>
              <a:t>FTTB - </a:t>
            </a:r>
            <a:r>
              <a:rPr lang="it-IT" altLang="it-IT" sz="1800" b="1" i="1" dirty="0" err="1" smtClean="0">
                <a:solidFill>
                  <a:srgbClr val="FF0000"/>
                </a:solidFill>
                <a:latin typeface="Verdana" pitchFamily="34" charset="0"/>
                <a:ea typeface="Verdana" pitchFamily="34" charset="0"/>
                <a:cs typeface="Verdana" pitchFamily="34" charset="0"/>
              </a:rPr>
              <a:t>Fiber-to-the-building</a:t>
            </a:r>
            <a:r>
              <a:rPr lang="it-IT" altLang="it-IT" sz="1800" b="1" dirty="0" smtClean="0">
                <a:solidFill>
                  <a:srgbClr val="FF0000"/>
                </a:solidFill>
                <a:latin typeface="Verdana" pitchFamily="34" charset="0"/>
                <a:ea typeface="Verdana" pitchFamily="34" charset="0"/>
                <a:cs typeface="Verdana" pitchFamily="34" charset="0"/>
              </a:rPr>
              <a:t> </a:t>
            </a:r>
            <a:r>
              <a:rPr lang="it-IT" altLang="it-IT" sz="1800" dirty="0" smtClean="0">
                <a:solidFill>
                  <a:srgbClr val="FF0000"/>
                </a:solidFill>
                <a:latin typeface="Verdana" pitchFamily="34" charset="0"/>
                <a:ea typeface="Verdana" pitchFamily="34" charset="0"/>
                <a:cs typeface="Verdana" pitchFamily="34" charset="0"/>
              </a:rPr>
              <a:t>(</a:t>
            </a:r>
            <a:r>
              <a:rPr lang="it-IT" altLang="it-IT" sz="1800" i="1" dirty="0" err="1" smtClean="0">
                <a:solidFill>
                  <a:srgbClr val="FF0000"/>
                </a:solidFill>
                <a:latin typeface="Verdana" pitchFamily="34" charset="0"/>
                <a:ea typeface="Verdana" pitchFamily="34" charset="0"/>
                <a:cs typeface="Verdana" pitchFamily="34" charset="0"/>
              </a:rPr>
              <a:t>basement</a:t>
            </a:r>
            <a:r>
              <a:rPr lang="it-IT" altLang="it-IT" sz="1800" i="1" dirty="0" smtClean="0">
                <a:solidFill>
                  <a:srgbClr val="FF0000"/>
                </a:solidFill>
                <a:latin typeface="Verdana" pitchFamily="34" charset="0"/>
                <a:ea typeface="Verdana" pitchFamily="34" charset="0"/>
                <a:cs typeface="Verdana" pitchFamily="34" charset="0"/>
              </a:rPr>
              <a:t>)</a:t>
            </a:r>
            <a:r>
              <a:rPr lang="it-IT" altLang="it-IT" sz="1800" dirty="0" smtClean="0">
                <a:solidFill>
                  <a:srgbClr val="0000CC"/>
                </a:solidFill>
                <a:latin typeface="Verdana" pitchFamily="34" charset="0"/>
                <a:ea typeface="Verdana" pitchFamily="34" charset="0"/>
                <a:cs typeface="Verdana" pitchFamily="34" charset="0"/>
              </a:rPr>
              <a:t> 100-1000 Mbit/s</a:t>
            </a:r>
            <a:endParaRPr lang="it-IT" altLang="it-IT" sz="1800" b="1" i="1" dirty="0" smtClean="0">
              <a:solidFill>
                <a:srgbClr val="FF0000"/>
              </a:solidFill>
              <a:latin typeface="Verdana" pitchFamily="34" charset="0"/>
              <a:ea typeface="Verdana" pitchFamily="34" charset="0"/>
              <a:cs typeface="Verdana" pitchFamily="34" charset="0"/>
            </a:endParaRPr>
          </a:p>
          <a:p>
            <a:pPr>
              <a:buFont typeface="Arial" charset="0"/>
              <a:buNone/>
            </a:pPr>
            <a:r>
              <a:rPr lang="it-IT" altLang="it-IT" sz="1800" i="1" dirty="0" smtClean="0">
                <a:solidFill>
                  <a:srgbClr val="FF0000"/>
                </a:solidFill>
                <a:latin typeface="Verdana" pitchFamily="34" charset="0"/>
                <a:ea typeface="Verdana" pitchFamily="34" charset="0"/>
                <a:cs typeface="Verdana" pitchFamily="34" charset="0"/>
              </a:rPr>
              <a:t>	</a:t>
            </a:r>
            <a:r>
              <a:rPr lang="it-IT" altLang="it-IT" sz="1800" dirty="0" smtClean="0">
                <a:solidFill>
                  <a:srgbClr val="FF0000"/>
                </a:solidFill>
                <a:latin typeface="Verdana" pitchFamily="34" charset="0"/>
                <a:ea typeface="Verdana" pitchFamily="34" charset="0"/>
                <a:cs typeface="Verdana" pitchFamily="34" charset="0"/>
              </a:rPr>
              <a:t>- fibra ottica fino ad edificio,</a:t>
            </a:r>
          </a:p>
          <a:p>
            <a:pPr>
              <a:buFont typeface="Arial" charset="0"/>
              <a:buNone/>
            </a:pPr>
            <a:r>
              <a:rPr lang="it-IT" altLang="it-IT" sz="1800" dirty="0" smtClean="0">
                <a:solidFill>
                  <a:srgbClr val="FF0000"/>
                </a:solidFill>
                <a:latin typeface="Verdana" pitchFamily="34" charset="0"/>
                <a:ea typeface="Verdana" pitchFamily="34" charset="0"/>
                <a:cs typeface="Verdana" pitchFamily="34" charset="0"/>
              </a:rPr>
              <a:t>            - collegamento </a:t>
            </a:r>
            <a:r>
              <a:rPr lang="it-IT" altLang="it-IT" sz="1800" dirty="0" err="1" smtClean="0">
                <a:solidFill>
                  <a:srgbClr val="FF0000"/>
                </a:solidFill>
                <a:latin typeface="Verdana" pitchFamily="34" charset="0"/>
                <a:ea typeface="Verdana" pitchFamily="34" charset="0"/>
                <a:cs typeface="Verdana" pitchFamily="34" charset="0"/>
              </a:rPr>
              <a:t>finaleutente</a:t>
            </a:r>
            <a:r>
              <a:rPr lang="it-IT" altLang="it-IT" sz="1800" dirty="0" smtClean="0">
                <a:solidFill>
                  <a:srgbClr val="FF0000"/>
                </a:solidFill>
                <a:latin typeface="Verdana" pitchFamily="34" charset="0"/>
                <a:ea typeface="Verdana" pitchFamily="34" charset="0"/>
                <a:cs typeface="Verdana" pitchFamily="34" charset="0"/>
              </a:rPr>
              <a:t> u. i. con cavo in rame</a:t>
            </a:r>
          </a:p>
          <a:p>
            <a:pPr>
              <a:buFont typeface="Arial" charset="0"/>
              <a:buNone/>
            </a:pPr>
            <a:r>
              <a:rPr lang="it-IT" altLang="it-IT" sz="1800" b="1" dirty="0" smtClean="0">
                <a:solidFill>
                  <a:srgbClr val="0000CC"/>
                </a:solidFill>
                <a:latin typeface="Verdana" pitchFamily="34" charset="0"/>
                <a:ea typeface="Verdana" pitchFamily="34" charset="0"/>
                <a:cs typeface="Verdana" pitchFamily="34" charset="0"/>
              </a:rPr>
              <a:t>FTTH - </a:t>
            </a:r>
            <a:r>
              <a:rPr lang="it-IT" altLang="it-IT" sz="1800" b="1" i="1" dirty="0" err="1" smtClean="0">
                <a:solidFill>
                  <a:srgbClr val="0000CC"/>
                </a:solidFill>
                <a:latin typeface="Verdana" pitchFamily="34" charset="0"/>
                <a:ea typeface="Verdana" pitchFamily="34" charset="0"/>
                <a:cs typeface="Verdana" pitchFamily="34" charset="0"/>
              </a:rPr>
              <a:t>Fiber-to-the-home</a:t>
            </a:r>
            <a:r>
              <a:rPr lang="it-IT" altLang="it-IT" sz="1800" b="1" dirty="0" smtClean="0">
                <a:solidFill>
                  <a:srgbClr val="0000CC"/>
                </a:solidFill>
                <a:latin typeface="Verdana" pitchFamily="34" charset="0"/>
                <a:ea typeface="Verdana" pitchFamily="34" charset="0"/>
                <a:cs typeface="Verdana" pitchFamily="34" charset="0"/>
              </a:rPr>
              <a:t> </a:t>
            </a:r>
            <a:r>
              <a:rPr lang="it-IT" altLang="it-IT" sz="1800" dirty="0" smtClean="0">
                <a:solidFill>
                  <a:srgbClr val="FF0000"/>
                </a:solidFill>
                <a:latin typeface="Verdana" pitchFamily="34" charset="0"/>
                <a:ea typeface="Verdana" pitchFamily="34" charset="0"/>
                <a:cs typeface="Verdana" pitchFamily="34" charset="0"/>
              </a:rPr>
              <a:t> 800 Mbit/s in futuro &gt; 1 </a:t>
            </a:r>
            <a:r>
              <a:rPr lang="it-IT" altLang="it-IT" sz="1800" dirty="0" err="1" smtClean="0">
                <a:solidFill>
                  <a:srgbClr val="FF0000"/>
                </a:solidFill>
                <a:latin typeface="Verdana" pitchFamily="34" charset="0"/>
                <a:ea typeface="Verdana" pitchFamily="34" charset="0"/>
                <a:cs typeface="Verdana" pitchFamily="34" charset="0"/>
              </a:rPr>
              <a:t>Gbit</a:t>
            </a:r>
            <a:r>
              <a:rPr lang="it-IT" altLang="it-IT" sz="1800" dirty="0" smtClean="0">
                <a:solidFill>
                  <a:srgbClr val="FF0000"/>
                </a:solidFill>
                <a:latin typeface="Verdana" pitchFamily="34" charset="0"/>
                <a:ea typeface="Verdana" pitchFamily="34" charset="0"/>
                <a:cs typeface="Verdana" pitchFamily="34" charset="0"/>
              </a:rPr>
              <a:t>/s</a:t>
            </a:r>
            <a:endParaRPr lang="it-IT" altLang="it-IT" sz="1800" b="1" dirty="0" smtClean="0">
              <a:solidFill>
                <a:srgbClr val="0000CC"/>
              </a:solidFill>
              <a:latin typeface="Verdana" pitchFamily="34" charset="0"/>
              <a:ea typeface="Verdana" pitchFamily="34" charset="0"/>
              <a:cs typeface="Verdana" pitchFamily="34" charset="0"/>
            </a:endParaRPr>
          </a:p>
          <a:p>
            <a:pPr>
              <a:buFont typeface="Arial" charset="0"/>
              <a:buNone/>
            </a:pPr>
            <a:r>
              <a:rPr lang="it-IT" altLang="it-IT" sz="1800" dirty="0" smtClean="0">
                <a:solidFill>
                  <a:srgbClr val="0000CC"/>
                </a:solidFill>
                <a:latin typeface="Verdana" pitchFamily="34" charset="0"/>
                <a:ea typeface="Verdana" pitchFamily="34" charset="0"/>
                <a:cs typeface="Verdana" pitchFamily="34" charset="0"/>
              </a:rPr>
              <a:t>	- fibra ottica fino ad utente ( unità immobiliare) </a:t>
            </a:r>
          </a:p>
          <a:p>
            <a:pPr>
              <a:buFont typeface="Arial" charset="0"/>
              <a:buNone/>
            </a:pPr>
            <a:r>
              <a:rPr lang="it-IT" altLang="it-IT" sz="1800" dirty="0" smtClean="0">
                <a:solidFill>
                  <a:srgbClr val="0000CC"/>
                </a:solidFill>
                <a:latin typeface="Verdana" pitchFamily="34" charset="0"/>
                <a:ea typeface="Verdana" pitchFamily="34" charset="0"/>
                <a:cs typeface="Verdana" pitchFamily="34" charset="0"/>
              </a:rPr>
              <a:t>           - collegamento finale utente u.i. con cavo in fibra ottica </a:t>
            </a:r>
          </a:p>
          <a:p>
            <a:pPr>
              <a:buFont typeface="Arial" charset="0"/>
              <a:buNone/>
            </a:pPr>
            <a:endParaRPr lang="it-IT" altLang="it-IT" i="1" dirty="0">
              <a:solidFill>
                <a:srgbClr val="0000CC"/>
              </a:solidFill>
              <a:latin typeface="Verdana" pitchFamily="34" charset="0"/>
              <a:ea typeface="Verdana" pitchFamily="34" charset="0"/>
              <a:cs typeface="Verdana" pitchFamily="34" charset="0"/>
            </a:endParaRPr>
          </a:p>
          <a:p>
            <a:pPr>
              <a:buFont typeface="Arial" charset="0"/>
              <a:buNone/>
            </a:pPr>
            <a:endParaRPr lang="it-IT" altLang="it-IT" sz="1800" i="1" dirty="0" smtClean="0">
              <a:solidFill>
                <a:srgbClr val="0000CC"/>
              </a:solidFill>
              <a:latin typeface="Verdana" pitchFamily="34" charset="0"/>
              <a:ea typeface="Verdana" pitchFamily="34" charset="0"/>
              <a:cs typeface="Verdana" pitchFamily="34" charset="0"/>
            </a:endParaRPr>
          </a:p>
          <a:p>
            <a:pPr algn="just">
              <a:buFont typeface="Arial" charset="0"/>
              <a:buNone/>
            </a:pPr>
            <a:r>
              <a:rPr lang="it-IT" altLang="it-IT" sz="1800" i="1" dirty="0" smtClean="0">
                <a:solidFill>
                  <a:srgbClr val="FF0000"/>
                </a:solidFill>
                <a:latin typeface="Verdana" pitchFamily="34" charset="0"/>
                <a:ea typeface="Verdana" pitchFamily="34" charset="0"/>
                <a:cs typeface="Verdana" pitchFamily="34" charset="0"/>
              </a:rPr>
              <a:t>Passato</a:t>
            </a:r>
            <a:r>
              <a:rPr lang="it-IT" altLang="it-IT" sz="1800" i="1" dirty="0" smtClean="0">
                <a:solidFill>
                  <a:srgbClr val="0000CC"/>
                </a:solidFill>
                <a:latin typeface="Verdana" pitchFamily="34" charset="0"/>
                <a:ea typeface="Verdana" pitchFamily="34" charset="0"/>
                <a:cs typeface="Verdana" pitchFamily="34" charset="0"/>
              </a:rPr>
              <a:t> -</a:t>
            </a:r>
            <a:r>
              <a:rPr lang="it-IT" altLang="it-IT" sz="1800" b="1" i="1" dirty="0" smtClean="0">
                <a:solidFill>
                  <a:srgbClr val="0000CC"/>
                </a:solidFill>
                <a:latin typeface="Verdana" pitchFamily="34" charset="0"/>
                <a:ea typeface="Verdana" pitchFamily="34" charset="0"/>
                <a:cs typeface="Verdana" pitchFamily="34" charset="0"/>
              </a:rPr>
              <a:t>ADSL</a:t>
            </a:r>
            <a:r>
              <a:rPr lang="it-IT" altLang="it-IT" sz="1800" i="1" dirty="0" smtClean="0">
                <a:solidFill>
                  <a:srgbClr val="0000CC"/>
                </a:solidFill>
                <a:latin typeface="Verdana" pitchFamily="34" charset="0"/>
                <a:ea typeface="Verdana" pitchFamily="34" charset="0"/>
                <a:cs typeface="Verdana" pitchFamily="34" charset="0"/>
              </a:rPr>
              <a:t> </a:t>
            </a:r>
            <a:r>
              <a:rPr lang="it-IT" altLang="it-IT" sz="1600" i="1" dirty="0" smtClean="0">
                <a:solidFill>
                  <a:srgbClr val="0000CC"/>
                </a:solidFill>
                <a:latin typeface="Verdana" pitchFamily="34" charset="0"/>
                <a:ea typeface="Verdana" pitchFamily="34" charset="0"/>
                <a:cs typeface="Verdana" pitchFamily="34" charset="0"/>
              </a:rPr>
              <a:t>(</a:t>
            </a:r>
            <a:r>
              <a:rPr lang="it-IT" altLang="it-IT" sz="1600" i="1" dirty="0" err="1" smtClean="0">
                <a:solidFill>
                  <a:srgbClr val="0000CC"/>
                </a:solidFill>
                <a:latin typeface="Verdana" pitchFamily="34" charset="0"/>
                <a:ea typeface="Verdana" pitchFamily="34" charset="0"/>
                <a:cs typeface="Verdana" pitchFamily="34" charset="0"/>
              </a:rPr>
              <a:t>Asymmetric</a:t>
            </a:r>
            <a:r>
              <a:rPr lang="it-IT" altLang="it-IT" sz="1600" i="1" dirty="0" smtClean="0">
                <a:solidFill>
                  <a:srgbClr val="0000CC"/>
                </a:solidFill>
                <a:latin typeface="Verdana" pitchFamily="34" charset="0"/>
                <a:ea typeface="Verdana" pitchFamily="34" charset="0"/>
                <a:cs typeface="Verdana" pitchFamily="34" charset="0"/>
              </a:rPr>
              <a:t> </a:t>
            </a:r>
            <a:r>
              <a:rPr lang="it-IT" altLang="it-IT" sz="1600" i="1" dirty="0" err="1" smtClean="0">
                <a:solidFill>
                  <a:srgbClr val="0000CC"/>
                </a:solidFill>
                <a:latin typeface="Verdana" pitchFamily="34" charset="0"/>
                <a:ea typeface="Verdana" pitchFamily="34" charset="0"/>
                <a:cs typeface="Verdana" pitchFamily="34" charset="0"/>
              </a:rPr>
              <a:t>Digital</a:t>
            </a:r>
            <a:r>
              <a:rPr lang="it-IT" altLang="it-IT" sz="1600" i="1" dirty="0" smtClean="0">
                <a:solidFill>
                  <a:srgbClr val="0000CC"/>
                </a:solidFill>
                <a:latin typeface="Verdana" pitchFamily="34" charset="0"/>
                <a:ea typeface="Verdana" pitchFamily="34" charset="0"/>
                <a:cs typeface="Verdana" pitchFamily="34" charset="0"/>
              </a:rPr>
              <a:t> </a:t>
            </a:r>
            <a:r>
              <a:rPr lang="it-IT" altLang="it-IT" sz="1600" i="1" dirty="0" err="1" smtClean="0">
                <a:solidFill>
                  <a:srgbClr val="0000CC"/>
                </a:solidFill>
                <a:latin typeface="Verdana" pitchFamily="34" charset="0"/>
                <a:ea typeface="Verdana" pitchFamily="34" charset="0"/>
                <a:cs typeface="Verdana" pitchFamily="34" charset="0"/>
              </a:rPr>
              <a:t>Subscriber</a:t>
            </a:r>
            <a:r>
              <a:rPr lang="it-IT" altLang="it-IT" sz="1600" i="1" dirty="0" smtClean="0">
                <a:solidFill>
                  <a:srgbClr val="0000CC"/>
                </a:solidFill>
                <a:latin typeface="Verdana" pitchFamily="34" charset="0"/>
                <a:ea typeface="Verdana" pitchFamily="34" charset="0"/>
                <a:cs typeface="Verdana" pitchFamily="34" charset="0"/>
              </a:rPr>
              <a:t> </a:t>
            </a:r>
            <a:r>
              <a:rPr lang="it-IT" altLang="it-IT" sz="1600" i="1" dirty="0" err="1" smtClean="0">
                <a:solidFill>
                  <a:srgbClr val="0000CC"/>
                </a:solidFill>
                <a:latin typeface="Verdana" pitchFamily="34" charset="0"/>
                <a:ea typeface="Verdana" pitchFamily="34" charset="0"/>
                <a:cs typeface="Verdana" pitchFamily="34" charset="0"/>
              </a:rPr>
              <a:t>Line</a:t>
            </a:r>
            <a:r>
              <a:rPr lang="it-IT" altLang="it-IT" sz="1600" i="1" dirty="0" smtClean="0">
                <a:solidFill>
                  <a:srgbClr val="0000CC"/>
                </a:solidFill>
                <a:latin typeface="Verdana" pitchFamily="34" charset="0"/>
                <a:ea typeface="Verdana" pitchFamily="34" charset="0"/>
                <a:cs typeface="Verdana" pitchFamily="34" charset="0"/>
              </a:rPr>
              <a:t>) linea rame da centrale, 2</a:t>
            </a:r>
          </a:p>
          <a:p>
            <a:pPr algn="just">
              <a:buFont typeface="Arial" charset="0"/>
              <a:buNone/>
            </a:pPr>
            <a:r>
              <a:rPr lang="it-IT" altLang="it-IT" sz="1600" i="1" dirty="0" smtClean="0">
                <a:solidFill>
                  <a:srgbClr val="0000CC"/>
                </a:solidFill>
                <a:latin typeface="Verdana" pitchFamily="34" charset="0"/>
                <a:ea typeface="Verdana" pitchFamily="34" charset="0"/>
                <a:cs typeface="Verdana" pitchFamily="34" charset="0"/>
              </a:rPr>
              <a:t>50m dall’armadio ripartenza linea, velocità connetività7-20 Mb/s</a:t>
            </a:r>
          </a:p>
        </p:txBody>
      </p:sp>
      <p:sp>
        <p:nvSpPr>
          <p:cNvPr id="15365" name="Titolo 1"/>
          <p:cNvSpPr txBox="1">
            <a:spLocks/>
          </p:cNvSpPr>
          <p:nvPr/>
        </p:nvSpPr>
        <p:spPr bwMode="auto">
          <a:xfrm>
            <a:off x="0" y="0"/>
            <a:ext cx="9144000" cy="490538"/>
          </a:xfrm>
          <a:prstGeom prst="rect">
            <a:avLst/>
          </a:prstGeom>
          <a:noFill/>
          <a:ln w="9525">
            <a:noFill/>
            <a:miter lim="800000"/>
            <a:headEnd/>
            <a:tailEnd/>
          </a:ln>
        </p:spPr>
        <p:txBody>
          <a:bodyPr anchor="ctr"/>
          <a:lstStyle/>
          <a:p>
            <a:pPr algn="ctr" eaLnBrk="0" hangingPunct="0"/>
            <a:r>
              <a:rPr lang="en-US" altLang="it-IT" b="1" dirty="0" err="1" smtClean="0">
                <a:solidFill>
                  <a:srgbClr val="FF0000"/>
                </a:solidFill>
                <a:latin typeface="Verdana" pitchFamily="34" charset="0"/>
              </a:rPr>
              <a:t>Fibra</a:t>
            </a:r>
            <a:r>
              <a:rPr lang="en-US" altLang="it-IT" b="1" dirty="0" smtClean="0">
                <a:solidFill>
                  <a:srgbClr val="FF0000"/>
                </a:solidFill>
                <a:latin typeface="Verdana" pitchFamily="34" charset="0"/>
              </a:rPr>
              <a:t> </a:t>
            </a:r>
            <a:r>
              <a:rPr lang="en-US" altLang="it-IT" b="1" dirty="0" err="1" smtClean="0">
                <a:solidFill>
                  <a:srgbClr val="FF0000"/>
                </a:solidFill>
                <a:latin typeface="Verdana" pitchFamily="34" charset="0"/>
              </a:rPr>
              <a:t>ottica</a:t>
            </a:r>
            <a:r>
              <a:rPr lang="en-US" altLang="it-IT" b="1" dirty="0" smtClean="0">
                <a:solidFill>
                  <a:srgbClr val="FF0000"/>
                </a:solidFill>
                <a:latin typeface="Verdana" pitchFamily="34" charset="0"/>
              </a:rPr>
              <a:t> </a:t>
            </a:r>
            <a:r>
              <a:rPr lang="en-US" altLang="it-IT" b="1" dirty="0" err="1" smtClean="0">
                <a:solidFill>
                  <a:srgbClr val="FF0000"/>
                </a:solidFill>
                <a:latin typeface="Verdana" pitchFamily="34" charset="0"/>
              </a:rPr>
              <a:t>storia</a:t>
            </a:r>
            <a:r>
              <a:rPr lang="en-US" altLang="it-IT" b="1" dirty="0" smtClean="0">
                <a:solidFill>
                  <a:srgbClr val="FF0000"/>
                </a:solidFill>
                <a:latin typeface="Verdana" pitchFamily="34" charset="0"/>
              </a:rPr>
              <a:t> </a:t>
            </a:r>
            <a:r>
              <a:rPr lang="en-US" altLang="it-IT" b="1" dirty="0" err="1" smtClean="0">
                <a:solidFill>
                  <a:srgbClr val="FF0000"/>
                </a:solidFill>
                <a:latin typeface="Verdana" pitchFamily="34" charset="0"/>
              </a:rPr>
              <a:t>tecnologia</a:t>
            </a:r>
            <a:r>
              <a:rPr lang="en-US" altLang="it-IT" sz="1800" b="1" dirty="0" smtClean="0">
                <a:solidFill>
                  <a:srgbClr val="FF0000"/>
                </a:solidFill>
                <a:latin typeface="Verdana" pitchFamily="34" charset="0"/>
              </a:rPr>
              <a:t> </a:t>
            </a:r>
            <a:endParaRPr lang="it-IT" altLang="it-IT" sz="1800" dirty="0">
              <a:solidFill>
                <a:srgbClr val="FF0000"/>
              </a:solidFill>
              <a:latin typeface="Verdan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899592" y="1916832"/>
            <a:ext cx="7416824" cy="3046988"/>
          </a:xfrm>
          <a:prstGeom prst="rect">
            <a:avLst/>
          </a:prstGeom>
        </p:spPr>
        <p:txBody>
          <a:bodyPr wrap="square">
            <a:spAutoFit/>
          </a:bodyPr>
          <a:lstStyle/>
          <a:p>
            <a:pPr algn="ctr"/>
            <a:r>
              <a:rPr lang="it-IT" sz="2400" b="1" dirty="0" smtClean="0">
                <a:solidFill>
                  <a:srgbClr val="4206BA"/>
                </a:solidFill>
                <a:latin typeface="Verdana" pitchFamily="34" charset="0"/>
                <a:ea typeface="Verdana" pitchFamily="34" charset="0"/>
                <a:cs typeface="Verdana" pitchFamily="34" charset="0"/>
              </a:rPr>
              <a:t>Fibra ottica- storia - tecnologia </a:t>
            </a:r>
          </a:p>
          <a:p>
            <a:pPr algn="ctr">
              <a:buFontTx/>
              <a:buChar char="-"/>
            </a:pPr>
            <a:endParaRPr lang="it-IT" sz="2400" b="1" dirty="0" smtClean="0">
              <a:solidFill>
                <a:srgbClr val="4206BA"/>
              </a:solidFill>
              <a:latin typeface="Verdana" pitchFamily="34" charset="0"/>
              <a:ea typeface="Verdana" pitchFamily="34" charset="0"/>
              <a:cs typeface="Verdana" pitchFamily="34" charset="0"/>
            </a:endParaRPr>
          </a:p>
          <a:p>
            <a:pPr algn="ctr"/>
            <a:r>
              <a:rPr lang="it-IT" sz="2400" b="1" dirty="0" smtClean="0">
                <a:solidFill>
                  <a:srgbClr val="4206BA"/>
                </a:solidFill>
                <a:latin typeface="Verdana" pitchFamily="34" charset="0"/>
                <a:ea typeface="Verdana" pitchFamily="34" charset="0"/>
                <a:cs typeface="Verdana" pitchFamily="34" charset="0"/>
              </a:rPr>
              <a:t>Fibra ottica ed innovazione</a:t>
            </a:r>
          </a:p>
          <a:p>
            <a:pPr algn="ctr"/>
            <a:endParaRPr lang="it-IT" sz="2400" b="1" dirty="0" smtClean="0">
              <a:solidFill>
                <a:srgbClr val="4206BA"/>
              </a:solidFill>
              <a:latin typeface="Verdana" pitchFamily="34" charset="0"/>
              <a:ea typeface="Verdana" pitchFamily="34" charset="0"/>
              <a:cs typeface="Verdana" pitchFamily="34" charset="0"/>
            </a:endParaRPr>
          </a:p>
          <a:p>
            <a:pPr algn="ctr"/>
            <a:r>
              <a:rPr lang="it-IT" sz="2400" b="1" dirty="0" smtClean="0">
                <a:solidFill>
                  <a:srgbClr val="4206BA"/>
                </a:solidFill>
                <a:latin typeface="Verdana" pitchFamily="34" charset="0"/>
                <a:ea typeface="Verdana" pitchFamily="34" charset="0"/>
                <a:cs typeface="Verdana" pitchFamily="34" charset="0"/>
              </a:rPr>
              <a:t>Fibra ottica  </a:t>
            </a:r>
            <a:r>
              <a:rPr lang="it-IT" sz="2400" b="1" dirty="0" smtClean="0">
                <a:solidFill>
                  <a:srgbClr val="4206BA"/>
                </a:solidFill>
                <a:latin typeface="Verdana" pitchFamily="34" charset="0"/>
                <a:ea typeface="Verdana" pitchFamily="34" charset="0"/>
                <a:cs typeface="Verdana" pitchFamily="34" charset="0"/>
              </a:rPr>
              <a:t>“industria 4.0” </a:t>
            </a:r>
          </a:p>
          <a:p>
            <a:pPr algn="ctr"/>
            <a:endParaRPr lang="it-IT" sz="2400" b="1" dirty="0" smtClean="0">
              <a:solidFill>
                <a:srgbClr val="4206BA"/>
              </a:solidFill>
              <a:latin typeface="Verdana" pitchFamily="34" charset="0"/>
              <a:ea typeface="Verdana" pitchFamily="34" charset="0"/>
              <a:cs typeface="Verdana" pitchFamily="34" charset="0"/>
            </a:endParaRPr>
          </a:p>
          <a:p>
            <a:pPr algn="ctr"/>
            <a:r>
              <a:rPr lang="it-IT" sz="2400" b="1" dirty="0" smtClean="0">
                <a:solidFill>
                  <a:srgbClr val="4206BA"/>
                </a:solidFill>
                <a:latin typeface="Verdana" pitchFamily="34" charset="0"/>
                <a:ea typeface="Verdana" pitchFamily="34" charset="0"/>
                <a:cs typeface="Verdana" pitchFamily="34" charset="0"/>
              </a:rPr>
              <a:t>Tempo della suola e tempo del lavoro </a:t>
            </a:r>
          </a:p>
          <a:p>
            <a:pPr>
              <a:buFontTx/>
              <a:buChar char="-"/>
            </a:pPr>
            <a:endParaRPr lang="it-IT" sz="2400" b="1" dirty="0" smtClean="0">
              <a:solidFill>
                <a:srgbClr val="4206BA"/>
              </a:solidFill>
              <a:latin typeface="Verdana" pitchFamily="34" charset="0"/>
              <a:ea typeface="Verdana" pitchFamily="34" charset="0"/>
              <a:cs typeface="Verdana" pitchFamily="34" charset="0"/>
            </a:endParaRPr>
          </a:p>
        </p:txBody>
      </p:sp>
      <p:pic>
        <p:nvPicPr>
          <p:cNvPr id="4" name="Picture 4" descr="C:\Users\Claudio\Documents\Unae\Loghi e Grafiche Unae\Unae nazionale.png"/>
          <p:cNvPicPr>
            <a:picLocks noChangeAspect="1" noChangeArrowheads="1"/>
          </p:cNvPicPr>
          <p:nvPr/>
        </p:nvPicPr>
        <p:blipFill>
          <a:blip r:embed="rId2" cstate="print"/>
          <a:srcRect/>
          <a:stretch>
            <a:fillRect/>
          </a:stretch>
        </p:blipFill>
        <p:spPr bwMode="auto">
          <a:xfrm>
            <a:off x="2843808" y="260648"/>
            <a:ext cx="3164759" cy="7200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6840538" y="2024063"/>
            <a:ext cx="1547812" cy="2773362"/>
          </a:xfrm>
          <a:prstGeom prst="rect">
            <a:avLst/>
          </a:prstGeom>
          <a:noFill/>
          <a:ln w="12700">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anchor="ctr"/>
          <a:lstStyle/>
          <a:p>
            <a:pPr>
              <a:defRPr/>
            </a:pPr>
            <a:endParaRPr lang="it-IT"/>
          </a:p>
        </p:txBody>
      </p:sp>
      <p:pic>
        <p:nvPicPr>
          <p:cNvPr id="16387" name="Segnaposto contenuto 6" descr="TELECOM.jpg"/>
          <p:cNvPicPr>
            <a:picLocks noGrp="1" noChangeAspect="1"/>
          </p:cNvPicPr>
          <p:nvPr>
            <p:ph idx="4294967295"/>
          </p:nvPr>
        </p:nvPicPr>
        <p:blipFill>
          <a:blip r:embed="rId2" cstate="print"/>
          <a:srcRect/>
          <a:stretch>
            <a:fillRect/>
          </a:stretch>
        </p:blipFill>
        <p:spPr>
          <a:xfrm>
            <a:off x="647700" y="1376363"/>
            <a:ext cx="5162550" cy="3240087"/>
          </a:xfrm>
          <a:prstGeom prst="rect">
            <a:avLst/>
          </a:prstGeom>
        </p:spPr>
      </p:pic>
      <p:sp>
        <p:nvSpPr>
          <p:cNvPr id="16391" name="Titolo 1"/>
          <p:cNvSpPr>
            <a:spLocks noGrp="1"/>
          </p:cNvSpPr>
          <p:nvPr>
            <p:ph type="title"/>
          </p:nvPr>
        </p:nvSpPr>
        <p:spPr>
          <a:xfrm>
            <a:off x="0" y="0"/>
            <a:ext cx="9144000" cy="765175"/>
          </a:xfrm>
        </p:spPr>
        <p:txBody>
          <a:bodyPr/>
          <a:lstStyle/>
          <a:p>
            <a:pPr algn="ctr"/>
            <a:r>
              <a:rPr lang="en-US" altLang="it-IT" sz="2000" b="1" dirty="0" err="1" smtClean="0">
                <a:solidFill>
                  <a:srgbClr val="4206BA"/>
                </a:solidFill>
                <a:latin typeface="Verdana" pitchFamily="34" charset="0"/>
              </a:rPr>
              <a:t>Fibra</a:t>
            </a:r>
            <a:r>
              <a:rPr lang="en-US" altLang="it-IT" sz="2000" b="1" dirty="0" smtClean="0">
                <a:solidFill>
                  <a:srgbClr val="4206BA"/>
                </a:solidFill>
                <a:latin typeface="Verdana" pitchFamily="34" charset="0"/>
              </a:rPr>
              <a:t> </a:t>
            </a:r>
            <a:r>
              <a:rPr lang="en-US" altLang="it-IT" sz="2000" b="1" dirty="0" err="1" smtClean="0">
                <a:solidFill>
                  <a:srgbClr val="4206BA"/>
                </a:solidFill>
                <a:latin typeface="Verdana" pitchFamily="34" charset="0"/>
              </a:rPr>
              <a:t>ottica</a:t>
            </a:r>
            <a:r>
              <a:rPr lang="en-US" altLang="it-IT" sz="2000" b="1" dirty="0" smtClean="0">
                <a:solidFill>
                  <a:srgbClr val="4206BA"/>
                </a:solidFill>
                <a:latin typeface="Verdana" pitchFamily="34" charset="0"/>
              </a:rPr>
              <a:t> </a:t>
            </a:r>
            <a:r>
              <a:rPr lang="en-US" altLang="it-IT" sz="2000" b="1" dirty="0" err="1" smtClean="0">
                <a:solidFill>
                  <a:srgbClr val="4206BA"/>
                </a:solidFill>
                <a:latin typeface="Verdana" pitchFamily="34" charset="0"/>
              </a:rPr>
              <a:t>storia</a:t>
            </a:r>
            <a:r>
              <a:rPr lang="en-US" altLang="it-IT" sz="2000" b="1" dirty="0" smtClean="0">
                <a:solidFill>
                  <a:srgbClr val="4206BA"/>
                </a:solidFill>
                <a:latin typeface="Verdana" pitchFamily="34" charset="0"/>
              </a:rPr>
              <a:t> e </a:t>
            </a:r>
            <a:r>
              <a:rPr lang="en-US" altLang="it-IT" sz="2000" b="1" dirty="0" err="1" smtClean="0">
                <a:solidFill>
                  <a:srgbClr val="4206BA"/>
                </a:solidFill>
                <a:latin typeface="Verdana" pitchFamily="34" charset="0"/>
              </a:rPr>
              <a:t>tecnologia</a:t>
            </a:r>
            <a:r>
              <a:rPr lang="en-US" altLang="it-IT" sz="2000" b="1" dirty="0" smtClean="0">
                <a:solidFill>
                  <a:srgbClr val="4206BA"/>
                </a:solidFill>
                <a:latin typeface="Verdana" pitchFamily="34" charset="0"/>
              </a:rPr>
              <a:t>  </a:t>
            </a:r>
            <a:endParaRPr lang="it-IT" altLang="it-IT" sz="2000" dirty="0" smtClean="0">
              <a:solidFill>
                <a:srgbClr val="4206BA"/>
              </a:solidFill>
              <a:latin typeface="Verdana" pitchFamily="34" charset="0"/>
            </a:endParaRPr>
          </a:p>
        </p:txBody>
      </p:sp>
      <p:pic>
        <p:nvPicPr>
          <p:cNvPr id="16392" name="Picture 3" descr="C:\Users\moretti\Desktop\Nuova cartella\box.jpg"/>
          <p:cNvPicPr>
            <a:picLocks noChangeAspect="1" noChangeArrowheads="1"/>
          </p:cNvPicPr>
          <p:nvPr/>
        </p:nvPicPr>
        <p:blipFill>
          <a:blip r:embed="rId3" cstate="print"/>
          <a:srcRect/>
          <a:stretch>
            <a:fillRect/>
          </a:stretch>
        </p:blipFill>
        <p:spPr bwMode="auto">
          <a:xfrm>
            <a:off x="5832475" y="1052513"/>
            <a:ext cx="3100388" cy="3816350"/>
          </a:xfrm>
          <a:prstGeom prst="rect">
            <a:avLst/>
          </a:prstGeom>
          <a:noFill/>
          <a:ln w="9525">
            <a:noFill/>
            <a:miter lim="800000"/>
            <a:headEnd/>
            <a:tailEnd/>
          </a:ln>
        </p:spPr>
      </p:pic>
      <p:sp>
        <p:nvSpPr>
          <p:cNvPr id="16393" name="Rettangolo 14"/>
          <p:cNvSpPr>
            <a:spLocks noChangeArrowheads="1"/>
          </p:cNvSpPr>
          <p:nvPr/>
        </p:nvSpPr>
        <p:spPr bwMode="auto">
          <a:xfrm>
            <a:off x="8101013" y="3105150"/>
            <a:ext cx="838200" cy="400050"/>
          </a:xfrm>
          <a:prstGeom prst="rect">
            <a:avLst/>
          </a:prstGeom>
          <a:noFill/>
          <a:ln w="9525">
            <a:noFill/>
            <a:miter lim="800000"/>
            <a:headEnd/>
            <a:tailEnd/>
          </a:ln>
        </p:spPr>
        <p:txBody>
          <a:bodyPr wrap="none">
            <a:spAutoFit/>
          </a:bodyPr>
          <a:lstStyle/>
          <a:p>
            <a:r>
              <a:rPr lang="en-US" sz="2000">
                <a:solidFill>
                  <a:srgbClr val="FF0000"/>
                </a:solidFill>
                <a:latin typeface="Verdana" pitchFamily="34" charset="0"/>
              </a:rPr>
              <a:t>2000</a:t>
            </a:r>
            <a:endParaRPr lang="it-IT" sz="2000"/>
          </a:p>
        </p:txBody>
      </p:sp>
      <p:sp>
        <p:nvSpPr>
          <p:cNvPr id="16394" name="Rettangolo 15"/>
          <p:cNvSpPr>
            <a:spLocks noChangeArrowheads="1"/>
          </p:cNvSpPr>
          <p:nvPr/>
        </p:nvSpPr>
        <p:spPr bwMode="auto">
          <a:xfrm>
            <a:off x="5724525" y="4724400"/>
            <a:ext cx="3203575" cy="739775"/>
          </a:xfrm>
          <a:prstGeom prst="rect">
            <a:avLst/>
          </a:prstGeom>
          <a:noFill/>
          <a:ln w="9525">
            <a:noFill/>
            <a:miter lim="800000"/>
            <a:headEnd/>
            <a:tailEnd/>
          </a:ln>
        </p:spPr>
        <p:txBody>
          <a:bodyPr>
            <a:spAutoFit/>
          </a:bodyPr>
          <a:lstStyle/>
          <a:p>
            <a:r>
              <a:rPr lang="it-IT" altLang="it-IT" b="1">
                <a:solidFill>
                  <a:srgbClr val="0712E9"/>
                </a:solidFill>
                <a:latin typeface="Verdana" pitchFamily="34" charset="0"/>
              </a:rPr>
              <a:t>FTTB </a:t>
            </a:r>
          </a:p>
          <a:p>
            <a:r>
              <a:rPr lang="it-IT" altLang="it-IT" sz="1800">
                <a:solidFill>
                  <a:srgbClr val="0712E9"/>
                </a:solidFill>
                <a:latin typeface="Verdana" pitchFamily="34" charset="0"/>
              </a:rPr>
              <a:t>Fiber to the building</a:t>
            </a:r>
            <a:endParaRPr lang="it-IT" sz="1800">
              <a:solidFill>
                <a:srgbClr val="0712E9"/>
              </a:solidFill>
            </a:endParaRPr>
          </a:p>
        </p:txBody>
      </p:sp>
      <p:sp>
        <p:nvSpPr>
          <p:cNvPr id="16395" name="Rettangolo 16"/>
          <p:cNvSpPr>
            <a:spLocks noChangeArrowheads="1"/>
          </p:cNvSpPr>
          <p:nvPr/>
        </p:nvSpPr>
        <p:spPr bwMode="auto">
          <a:xfrm>
            <a:off x="900113" y="4760913"/>
            <a:ext cx="4572000" cy="738187"/>
          </a:xfrm>
          <a:prstGeom prst="rect">
            <a:avLst/>
          </a:prstGeom>
          <a:noFill/>
          <a:ln w="9525">
            <a:noFill/>
            <a:miter lim="800000"/>
            <a:headEnd/>
            <a:tailEnd/>
          </a:ln>
        </p:spPr>
        <p:txBody>
          <a:bodyPr>
            <a:spAutoFit/>
          </a:bodyPr>
          <a:lstStyle/>
          <a:p>
            <a:r>
              <a:rPr lang="it-IT" altLang="it-IT" b="1">
                <a:solidFill>
                  <a:srgbClr val="0712E9"/>
                </a:solidFill>
                <a:latin typeface="Verdana" pitchFamily="34" charset="0"/>
              </a:rPr>
              <a:t>FTTC</a:t>
            </a:r>
          </a:p>
          <a:p>
            <a:r>
              <a:rPr lang="it-IT" altLang="it-IT" sz="1800">
                <a:solidFill>
                  <a:srgbClr val="0712E9"/>
                </a:solidFill>
                <a:latin typeface="Verdana" pitchFamily="34" charset="0"/>
              </a:rPr>
              <a:t> Fiber to the cabinet</a:t>
            </a:r>
          </a:p>
        </p:txBody>
      </p:sp>
      <p:sp>
        <p:nvSpPr>
          <p:cNvPr id="16396" name="Rettangolo 17"/>
          <p:cNvSpPr>
            <a:spLocks noChangeArrowheads="1"/>
          </p:cNvSpPr>
          <p:nvPr/>
        </p:nvSpPr>
        <p:spPr bwMode="auto">
          <a:xfrm>
            <a:off x="5076825" y="5516563"/>
            <a:ext cx="4572000" cy="739775"/>
          </a:xfrm>
          <a:prstGeom prst="rect">
            <a:avLst/>
          </a:prstGeom>
          <a:noFill/>
          <a:ln w="9525">
            <a:noFill/>
            <a:miter lim="800000"/>
            <a:headEnd/>
            <a:tailEnd/>
          </a:ln>
        </p:spPr>
        <p:txBody>
          <a:bodyPr>
            <a:spAutoFit/>
          </a:bodyPr>
          <a:lstStyle/>
          <a:p>
            <a:r>
              <a:rPr lang="it-IT" altLang="it-IT" sz="2000" b="1">
                <a:solidFill>
                  <a:srgbClr val="FF0000"/>
                </a:solidFill>
                <a:latin typeface="Verdana" pitchFamily="34" charset="0"/>
              </a:rPr>
              <a:t>CSOE</a:t>
            </a:r>
            <a:r>
              <a:rPr lang="it-IT" altLang="it-IT" b="1">
                <a:solidFill>
                  <a:srgbClr val="0000CC"/>
                </a:solidFill>
                <a:latin typeface="Verdana" pitchFamily="34" charset="0"/>
              </a:rPr>
              <a:t> </a:t>
            </a:r>
          </a:p>
          <a:p>
            <a:r>
              <a:rPr lang="it-IT" altLang="it-IT" sz="1800">
                <a:solidFill>
                  <a:srgbClr val="0000CC"/>
                </a:solidFill>
                <a:latin typeface="Verdana" pitchFamily="34" charset="0"/>
              </a:rPr>
              <a:t>Centro Servizi Ottico  Edificio</a:t>
            </a:r>
            <a:endParaRPr lang="it-IT" sz="1800"/>
          </a:p>
        </p:txBody>
      </p:sp>
      <p:sp>
        <p:nvSpPr>
          <p:cNvPr id="16397" name="Rettangolo 18"/>
          <p:cNvSpPr>
            <a:spLocks noChangeArrowheads="1"/>
          </p:cNvSpPr>
          <p:nvPr/>
        </p:nvSpPr>
        <p:spPr bwMode="auto">
          <a:xfrm>
            <a:off x="935038" y="5553075"/>
            <a:ext cx="4572000" cy="738188"/>
          </a:xfrm>
          <a:prstGeom prst="rect">
            <a:avLst/>
          </a:prstGeom>
          <a:noFill/>
          <a:ln w="9525">
            <a:noFill/>
            <a:miter lim="800000"/>
            <a:headEnd/>
            <a:tailEnd/>
          </a:ln>
        </p:spPr>
        <p:txBody>
          <a:bodyPr>
            <a:spAutoFit/>
          </a:bodyPr>
          <a:lstStyle/>
          <a:p>
            <a:r>
              <a:rPr lang="it-IT" altLang="it-IT" sz="2000" b="1">
                <a:solidFill>
                  <a:srgbClr val="FF0000"/>
                </a:solidFill>
                <a:latin typeface="Verdana" pitchFamily="34" charset="0"/>
              </a:rPr>
              <a:t>CSOC</a:t>
            </a:r>
            <a:r>
              <a:rPr lang="it-IT" altLang="it-IT" b="1">
                <a:solidFill>
                  <a:srgbClr val="0000CC"/>
                </a:solidFill>
                <a:latin typeface="Verdana" pitchFamily="34" charset="0"/>
              </a:rPr>
              <a:t> </a:t>
            </a:r>
          </a:p>
          <a:p>
            <a:r>
              <a:rPr lang="it-IT" altLang="it-IT" sz="1800">
                <a:solidFill>
                  <a:srgbClr val="0000CC"/>
                </a:solidFill>
                <a:latin typeface="Verdana" pitchFamily="34" charset="0"/>
              </a:rPr>
              <a:t>Centro Servizi Ottico  Cabinet</a:t>
            </a:r>
            <a:endParaRPr lang="it-IT" sz="1800"/>
          </a:p>
        </p:txBody>
      </p:sp>
      <p:sp>
        <p:nvSpPr>
          <p:cNvPr id="16" name="Rettangolo 15"/>
          <p:cNvSpPr/>
          <p:nvPr/>
        </p:nvSpPr>
        <p:spPr>
          <a:xfrm>
            <a:off x="6480175" y="1700213"/>
            <a:ext cx="1655763" cy="2952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it-IT"/>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olo 1"/>
          <p:cNvSpPr>
            <a:spLocks noGrp="1"/>
          </p:cNvSpPr>
          <p:nvPr>
            <p:ph type="title"/>
          </p:nvPr>
        </p:nvSpPr>
        <p:spPr>
          <a:xfrm>
            <a:off x="358775" y="1"/>
            <a:ext cx="8785225" cy="476672"/>
          </a:xfrm>
        </p:spPr>
        <p:txBody>
          <a:bodyPr/>
          <a:lstStyle/>
          <a:p>
            <a:pPr algn="ctr"/>
            <a:r>
              <a:rPr lang="en-US" altLang="it-IT" sz="1800" b="1" dirty="0" smtClean="0">
                <a:solidFill>
                  <a:srgbClr val="3333FF"/>
                </a:solidFill>
                <a:latin typeface="Verdana" pitchFamily="34" charset="0"/>
                <a:ea typeface="Verdana" pitchFamily="34" charset="0"/>
                <a:cs typeface="Verdana" pitchFamily="34" charset="0"/>
              </a:rPr>
              <a:t/>
            </a:r>
            <a:br>
              <a:rPr lang="en-US" altLang="it-IT" sz="1800" b="1" dirty="0" smtClean="0">
                <a:solidFill>
                  <a:srgbClr val="3333FF"/>
                </a:solidFill>
                <a:latin typeface="Verdana" pitchFamily="34" charset="0"/>
                <a:ea typeface="Verdana" pitchFamily="34" charset="0"/>
                <a:cs typeface="Verdana" pitchFamily="34" charset="0"/>
              </a:rPr>
            </a:br>
            <a:r>
              <a:rPr lang="en-US" altLang="it-IT" sz="1800" b="1" dirty="0" err="1" smtClean="0">
                <a:solidFill>
                  <a:srgbClr val="3333FF"/>
                </a:solidFill>
                <a:latin typeface="Verdana" pitchFamily="34" charset="0"/>
                <a:ea typeface="Verdana" pitchFamily="34" charset="0"/>
                <a:cs typeface="Verdana" pitchFamily="34" charset="0"/>
              </a:rPr>
              <a:t>Fibra</a:t>
            </a:r>
            <a:r>
              <a:rPr lang="en-US" altLang="it-IT" sz="1800" b="1" dirty="0" smtClean="0">
                <a:solidFill>
                  <a:srgbClr val="3333FF"/>
                </a:solidFill>
                <a:latin typeface="Verdana" pitchFamily="34" charset="0"/>
                <a:ea typeface="Verdana" pitchFamily="34" charset="0"/>
                <a:cs typeface="Verdana" pitchFamily="34" charset="0"/>
              </a:rPr>
              <a:t>  </a:t>
            </a:r>
            <a:r>
              <a:rPr lang="en-US" altLang="it-IT" sz="1800" b="1" dirty="0" err="1" smtClean="0">
                <a:solidFill>
                  <a:srgbClr val="3333FF"/>
                </a:solidFill>
                <a:latin typeface="Verdana" pitchFamily="34" charset="0"/>
                <a:ea typeface="Verdana" pitchFamily="34" charset="0"/>
                <a:cs typeface="Verdana" pitchFamily="34" charset="0"/>
              </a:rPr>
              <a:t>ottica</a:t>
            </a:r>
            <a:r>
              <a:rPr lang="en-US" altLang="it-IT" sz="1800" b="1" dirty="0" smtClean="0">
                <a:solidFill>
                  <a:srgbClr val="3333FF"/>
                </a:solidFill>
                <a:latin typeface="Verdana" pitchFamily="34" charset="0"/>
                <a:ea typeface="Verdana" pitchFamily="34" charset="0"/>
                <a:cs typeface="Verdana" pitchFamily="34" charset="0"/>
              </a:rPr>
              <a:t> </a:t>
            </a:r>
            <a:r>
              <a:rPr lang="en-US" altLang="it-IT" sz="1800" b="1" dirty="0" err="1" smtClean="0">
                <a:solidFill>
                  <a:srgbClr val="3333FF"/>
                </a:solidFill>
                <a:latin typeface="Verdana" pitchFamily="34" charset="0"/>
                <a:ea typeface="Verdana" pitchFamily="34" charset="0"/>
                <a:cs typeface="Verdana" pitchFamily="34" charset="0"/>
              </a:rPr>
              <a:t>storia</a:t>
            </a:r>
            <a:r>
              <a:rPr lang="en-US" altLang="it-IT" sz="1800" b="1" dirty="0" smtClean="0">
                <a:solidFill>
                  <a:srgbClr val="3333FF"/>
                </a:solidFill>
                <a:latin typeface="Verdana" pitchFamily="34" charset="0"/>
                <a:ea typeface="Verdana" pitchFamily="34" charset="0"/>
                <a:cs typeface="Verdana" pitchFamily="34" charset="0"/>
              </a:rPr>
              <a:t> e </a:t>
            </a:r>
            <a:r>
              <a:rPr lang="en-US" altLang="it-IT" sz="1800" b="1" dirty="0" err="1" smtClean="0">
                <a:solidFill>
                  <a:srgbClr val="3333FF"/>
                </a:solidFill>
                <a:latin typeface="Verdana" pitchFamily="34" charset="0"/>
                <a:ea typeface="Verdana" pitchFamily="34" charset="0"/>
                <a:cs typeface="Verdana" pitchFamily="34" charset="0"/>
              </a:rPr>
              <a:t>tecnologia</a:t>
            </a:r>
            <a:r>
              <a:rPr lang="it-IT" altLang="it-IT" sz="1800" dirty="0" smtClean="0">
                <a:solidFill>
                  <a:srgbClr val="3333FF"/>
                </a:solidFill>
                <a:latin typeface="Verdana" pitchFamily="34" charset="0"/>
                <a:ea typeface="Verdana" pitchFamily="34" charset="0"/>
                <a:cs typeface="Verdana" pitchFamily="34" charset="0"/>
              </a:rPr>
              <a:t/>
            </a:r>
            <a:br>
              <a:rPr lang="it-IT" altLang="it-IT" sz="1800" dirty="0" smtClean="0">
                <a:solidFill>
                  <a:srgbClr val="3333FF"/>
                </a:solidFill>
                <a:latin typeface="Verdana" pitchFamily="34" charset="0"/>
                <a:ea typeface="Verdana" pitchFamily="34" charset="0"/>
                <a:cs typeface="Verdana" pitchFamily="34" charset="0"/>
              </a:rPr>
            </a:br>
            <a:endParaRPr lang="it-IT" altLang="it-IT" sz="1800" b="1" dirty="0" smtClean="0">
              <a:solidFill>
                <a:srgbClr val="3333FF"/>
              </a:solidFill>
              <a:latin typeface="Verdana" pitchFamily="34" charset="0"/>
              <a:ea typeface="Verdana" pitchFamily="34" charset="0"/>
              <a:cs typeface="Verdana" pitchFamily="34" charset="0"/>
            </a:endParaRPr>
          </a:p>
        </p:txBody>
      </p:sp>
      <p:pic>
        <p:nvPicPr>
          <p:cNvPr id="58372" name="Picture 5" descr="C:\Users\moretti\Desktop\Nuova cartella\QDSA.jpg"/>
          <p:cNvPicPr>
            <a:picLocks noGrp="1" noChangeAspect="1" noChangeArrowheads="1"/>
          </p:cNvPicPr>
          <p:nvPr>
            <p:ph idx="4294967295"/>
          </p:nvPr>
        </p:nvPicPr>
        <p:blipFill>
          <a:blip r:embed="rId2" cstate="print"/>
          <a:srcRect/>
          <a:stretch>
            <a:fillRect/>
          </a:stretch>
        </p:blipFill>
        <p:spPr>
          <a:xfrm>
            <a:off x="287338" y="476250"/>
            <a:ext cx="8582025" cy="606901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a:xfrm>
            <a:off x="0" y="0"/>
            <a:ext cx="9144000" cy="657225"/>
          </a:xfrm>
        </p:spPr>
        <p:txBody>
          <a:bodyPr/>
          <a:lstStyle/>
          <a:p>
            <a:pPr algn="ctr"/>
            <a:r>
              <a:rPr lang="en-US" altLang="it-IT" b="1" dirty="0" smtClean="0">
                <a:solidFill>
                  <a:srgbClr val="3333CC"/>
                </a:solidFill>
                <a:latin typeface="Verdana" pitchFamily="34" charset="0"/>
                <a:ea typeface="Verdana" pitchFamily="34" charset="0"/>
                <a:cs typeface="Verdana" pitchFamily="34" charset="0"/>
              </a:rPr>
              <a:t>La </a:t>
            </a:r>
            <a:r>
              <a:rPr lang="en-US" altLang="it-IT" b="1" dirty="0" err="1" smtClean="0">
                <a:solidFill>
                  <a:srgbClr val="3333CC"/>
                </a:solidFill>
                <a:latin typeface="Verdana" pitchFamily="34" charset="0"/>
                <a:ea typeface="Verdana" pitchFamily="34" charset="0"/>
                <a:cs typeface="Verdana" pitchFamily="34" charset="0"/>
              </a:rPr>
              <a:t>fibra</a:t>
            </a:r>
            <a:r>
              <a:rPr lang="en-US" altLang="it-IT" b="1" dirty="0" smtClean="0">
                <a:solidFill>
                  <a:srgbClr val="3333CC"/>
                </a:solidFill>
                <a:latin typeface="Verdana" pitchFamily="34" charset="0"/>
                <a:ea typeface="Verdana" pitchFamily="34" charset="0"/>
                <a:cs typeface="Verdana" pitchFamily="34" charset="0"/>
              </a:rPr>
              <a:t> </a:t>
            </a:r>
            <a:r>
              <a:rPr lang="en-US" altLang="it-IT" b="1" dirty="0" err="1" smtClean="0">
                <a:solidFill>
                  <a:srgbClr val="3333CC"/>
                </a:solidFill>
                <a:latin typeface="Verdana" pitchFamily="34" charset="0"/>
                <a:ea typeface="Verdana" pitchFamily="34" charset="0"/>
                <a:cs typeface="Verdana" pitchFamily="34" charset="0"/>
              </a:rPr>
              <a:t>ottica</a:t>
            </a:r>
            <a:r>
              <a:rPr lang="en-US" altLang="it-IT" b="1" dirty="0" smtClean="0">
                <a:solidFill>
                  <a:srgbClr val="3333CC"/>
                </a:solidFill>
                <a:latin typeface="Verdana" pitchFamily="34" charset="0"/>
                <a:ea typeface="Verdana" pitchFamily="34" charset="0"/>
                <a:cs typeface="Verdana" pitchFamily="34" charset="0"/>
              </a:rPr>
              <a:t> </a:t>
            </a:r>
            <a:r>
              <a:rPr lang="en-US" altLang="it-IT" b="1" dirty="0" err="1" smtClean="0">
                <a:solidFill>
                  <a:srgbClr val="3333CC"/>
                </a:solidFill>
                <a:latin typeface="Verdana" pitchFamily="34" charset="0"/>
                <a:ea typeface="Verdana" pitchFamily="34" charset="0"/>
                <a:cs typeface="Verdana" pitchFamily="34" charset="0"/>
              </a:rPr>
              <a:t>storia</a:t>
            </a:r>
            <a:r>
              <a:rPr lang="en-US" altLang="it-IT" b="1" dirty="0" smtClean="0">
                <a:solidFill>
                  <a:srgbClr val="3333CC"/>
                </a:solidFill>
                <a:latin typeface="Verdana" pitchFamily="34" charset="0"/>
                <a:ea typeface="Verdana" pitchFamily="34" charset="0"/>
                <a:cs typeface="Verdana" pitchFamily="34" charset="0"/>
              </a:rPr>
              <a:t> e </a:t>
            </a:r>
            <a:r>
              <a:rPr lang="en-US" altLang="it-IT" b="1" dirty="0" err="1" smtClean="0">
                <a:solidFill>
                  <a:srgbClr val="3333CC"/>
                </a:solidFill>
                <a:latin typeface="Verdana" pitchFamily="34" charset="0"/>
                <a:ea typeface="Verdana" pitchFamily="34" charset="0"/>
                <a:cs typeface="Verdana" pitchFamily="34" charset="0"/>
              </a:rPr>
              <a:t>tecnologia</a:t>
            </a:r>
            <a:r>
              <a:rPr lang="en-US" altLang="it-IT" sz="1800" b="1" dirty="0" smtClean="0">
                <a:solidFill>
                  <a:srgbClr val="3333CC"/>
                </a:solidFill>
                <a:latin typeface="Verdana" pitchFamily="34" charset="0"/>
                <a:ea typeface="Verdana" pitchFamily="34" charset="0"/>
                <a:cs typeface="Verdana" pitchFamily="34" charset="0"/>
              </a:rPr>
              <a:t> </a:t>
            </a:r>
            <a:endParaRPr lang="it-IT" altLang="it-IT" sz="1800" dirty="0" smtClean="0">
              <a:solidFill>
                <a:srgbClr val="3333CC"/>
              </a:solidFill>
              <a:latin typeface="Verdana" pitchFamily="34" charset="0"/>
              <a:ea typeface="Verdana" pitchFamily="34" charset="0"/>
              <a:cs typeface="Verdana" pitchFamily="34" charset="0"/>
            </a:endParaRPr>
          </a:p>
        </p:txBody>
      </p:sp>
      <p:sp>
        <p:nvSpPr>
          <p:cNvPr id="12292" name="Segnaposto contenuto 4"/>
          <p:cNvSpPr>
            <a:spLocks noGrp="1"/>
          </p:cNvSpPr>
          <p:nvPr>
            <p:ph idx="4294967295"/>
          </p:nvPr>
        </p:nvSpPr>
        <p:spPr>
          <a:xfrm>
            <a:off x="250825" y="692150"/>
            <a:ext cx="8507413" cy="5797550"/>
          </a:xfrm>
          <a:prstGeom prst="rect">
            <a:avLst/>
          </a:prstGeom>
        </p:spPr>
        <p:txBody>
          <a:bodyPr/>
          <a:lstStyle/>
          <a:p>
            <a:pPr algn="l">
              <a:buFont typeface="Arial" charset="0"/>
              <a:buNone/>
            </a:pPr>
            <a:r>
              <a:rPr lang="it-IT" altLang="it-IT" sz="1800" b="1" dirty="0" smtClean="0">
                <a:solidFill>
                  <a:srgbClr val="FF0000"/>
                </a:solidFill>
                <a:latin typeface="Verdana" pitchFamily="34" charset="0"/>
                <a:ea typeface="Verdana" pitchFamily="34" charset="0"/>
                <a:cs typeface="Verdana" pitchFamily="34" charset="0"/>
              </a:rPr>
              <a:t>LA «larghezza di banda» </a:t>
            </a:r>
            <a:r>
              <a:rPr lang="en-US" altLang="it-IT" sz="1800" dirty="0" smtClean="0">
                <a:solidFill>
                  <a:srgbClr val="3333CC"/>
                </a:solidFill>
                <a:latin typeface="Verdana" pitchFamily="34" charset="0"/>
                <a:ea typeface="Verdana" pitchFamily="34" charset="0"/>
                <a:cs typeface="Verdana" pitchFamily="34" charset="0"/>
              </a:rPr>
              <a:t>(</a:t>
            </a:r>
            <a:r>
              <a:rPr lang="en-US" altLang="it-IT" sz="1800" dirty="0" err="1" smtClean="0">
                <a:solidFill>
                  <a:srgbClr val="3333CC"/>
                </a:solidFill>
                <a:latin typeface="Verdana" pitchFamily="34" charset="0"/>
                <a:ea typeface="Verdana" pitchFamily="34" charset="0"/>
                <a:cs typeface="Verdana" pitchFamily="34" charset="0"/>
              </a:rPr>
              <a:t>Brandwidth</a:t>
            </a:r>
            <a:r>
              <a:rPr lang="en-US" altLang="it-IT" sz="1800" b="1" dirty="0" smtClean="0">
                <a:solidFill>
                  <a:srgbClr val="3333CC"/>
                </a:solidFill>
                <a:latin typeface="Verdana" pitchFamily="34" charset="0"/>
                <a:ea typeface="Verdana" pitchFamily="34" charset="0"/>
                <a:cs typeface="Verdana" pitchFamily="34" charset="0"/>
              </a:rPr>
              <a:t>)</a:t>
            </a:r>
            <a:r>
              <a:rPr lang="it-IT" altLang="it-IT" sz="1800" dirty="0" smtClean="0">
                <a:solidFill>
                  <a:srgbClr val="FF0000"/>
                </a:solidFill>
                <a:latin typeface="Verdana" pitchFamily="34" charset="0"/>
                <a:ea typeface="Verdana" pitchFamily="34" charset="0"/>
                <a:cs typeface="Verdana" pitchFamily="34" charset="0"/>
              </a:rPr>
              <a:t>è la quantità di dati che può </a:t>
            </a:r>
          </a:p>
          <a:p>
            <a:pPr algn="l">
              <a:buFont typeface="Arial" charset="0"/>
              <a:buNone/>
            </a:pPr>
            <a:r>
              <a:rPr lang="it-IT" altLang="it-IT" sz="1800" dirty="0" smtClean="0">
                <a:solidFill>
                  <a:srgbClr val="FF0000"/>
                </a:solidFill>
                <a:latin typeface="Verdana" pitchFamily="34" charset="0"/>
                <a:ea typeface="Verdana" pitchFamily="34" charset="0"/>
                <a:cs typeface="Verdana" pitchFamily="34" charset="0"/>
              </a:rPr>
              <a:t>transitare in un canale trasmissivo in un dato tempo dipende dalla </a:t>
            </a:r>
          </a:p>
          <a:p>
            <a:pPr algn="l">
              <a:buFont typeface="Arial" charset="0"/>
              <a:buNone/>
            </a:pPr>
            <a:r>
              <a:rPr lang="it-IT" altLang="it-IT" sz="1800" dirty="0" smtClean="0">
                <a:solidFill>
                  <a:srgbClr val="FF0000"/>
                </a:solidFill>
                <a:latin typeface="Verdana" pitchFamily="34" charset="0"/>
                <a:ea typeface="Verdana" pitchFamily="34" charset="0"/>
                <a:cs typeface="Verdana" pitchFamily="34" charset="0"/>
              </a:rPr>
              <a:t>tecnica di trasmissione  ( protocollo) e dalla capacità del mezzo trasmissivo </a:t>
            </a:r>
          </a:p>
          <a:p>
            <a:pPr algn="l">
              <a:buFont typeface="Arial" charset="0"/>
              <a:buNone/>
            </a:pPr>
            <a:r>
              <a:rPr lang="it-IT" altLang="it-IT" sz="1800" dirty="0" smtClean="0">
                <a:solidFill>
                  <a:srgbClr val="FF0000"/>
                </a:solidFill>
                <a:latin typeface="Verdana" pitchFamily="34" charset="0"/>
                <a:ea typeface="Verdana" pitchFamily="34" charset="0"/>
                <a:cs typeface="Verdana" pitchFamily="34" charset="0"/>
              </a:rPr>
              <a:t>( cavo, fibra, etere ecc) </a:t>
            </a:r>
          </a:p>
          <a:p>
            <a:pPr algn="just">
              <a:buFont typeface="Arial" charset="0"/>
              <a:buNone/>
            </a:pPr>
            <a:endParaRPr lang="it-IT" altLang="it-IT" sz="800" dirty="0" smtClean="0">
              <a:solidFill>
                <a:srgbClr val="FF0000"/>
              </a:solidFill>
              <a:latin typeface="Verdana" pitchFamily="34" charset="0"/>
              <a:ea typeface="Verdana" pitchFamily="34" charset="0"/>
              <a:cs typeface="Verdana" pitchFamily="34" charset="0"/>
            </a:endParaRPr>
          </a:p>
          <a:p>
            <a:pPr algn="just">
              <a:buFont typeface="Arial" charset="0"/>
              <a:buNone/>
            </a:pPr>
            <a:r>
              <a:rPr lang="it-IT" altLang="it-IT" sz="1800" b="1" dirty="0" smtClean="0">
                <a:solidFill>
                  <a:srgbClr val="0000CC"/>
                </a:solidFill>
                <a:latin typeface="Verdana" pitchFamily="34" charset="0"/>
                <a:ea typeface="Verdana" pitchFamily="34" charset="0"/>
                <a:cs typeface="Verdana" pitchFamily="34" charset="0"/>
              </a:rPr>
              <a:t>La Telecommunication </a:t>
            </a:r>
            <a:r>
              <a:rPr lang="it-IT" altLang="it-IT" sz="1800" b="1" dirty="0" err="1" smtClean="0">
                <a:solidFill>
                  <a:srgbClr val="0000CC"/>
                </a:solidFill>
                <a:latin typeface="Verdana" pitchFamily="34" charset="0"/>
                <a:ea typeface="Verdana" pitchFamily="34" charset="0"/>
                <a:cs typeface="Verdana" pitchFamily="34" charset="0"/>
              </a:rPr>
              <a:t>Standardization</a:t>
            </a:r>
            <a:r>
              <a:rPr lang="it-IT" altLang="it-IT" sz="1800" b="1" dirty="0" smtClean="0">
                <a:solidFill>
                  <a:srgbClr val="0000CC"/>
                </a:solidFill>
                <a:latin typeface="Verdana" pitchFamily="34" charset="0"/>
                <a:ea typeface="Verdana" pitchFamily="34" charset="0"/>
                <a:cs typeface="Verdana" pitchFamily="34" charset="0"/>
              </a:rPr>
              <a:t> Sector </a:t>
            </a:r>
            <a:r>
              <a:rPr lang="it-IT" altLang="it-IT" sz="1800" dirty="0" smtClean="0">
                <a:solidFill>
                  <a:srgbClr val="0000CC"/>
                </a:solidFill>
                <a:latin typeface="Verdana" pitchFamily="34" charset="0"/>
                <a:ea typeface="Verdana" pitchFamily="34" charset="0"/>
                <a:cs typeface="Verdana" pitchFamily="34" charset="0"/>
              </a:rPr>
              <a:t>dell</a:t>
            </a:r>
            <a:r>
              <a:rPr lang="it-IT" altLang="it-IT" sz="1800" b="1" dirty="0" smtClean="0">
                <a:solidFill>
                  <a:srgbClr val="0000CC"/>
                </a:solidFill>
                <a:latin typeface="Verdana" pitchFamily="34" charset="0"/>
                <a:ea typeface="Verdana" pitchFamily="34" charset="0"/>
                <a:cs typeface="Verdana" pitchFamily="34" charset="0"/>
              </a:rPr>
              <a:t>’</a:t>
            </a:r>
            <a:r>
              <a:rPr lang="it-IT" altLang="it-IT" sz="1800" b="1" dirty="0" err="1" smtClean="0">
                <a:solidFill>
                  <a:srgbClr val="0000CC"/>
                </a:solidFill>
                <a:latin typeface="Verdana" pitchFamily="34" charset="0"/>
                <a:ea typeface="Verdana" pitchFamily="34" charset="0"/>
                <a:cs typeface="Verdana" pitchFamily="34" charset="0"/>
              </a:rPr>
              <a:t>Itu</a:t>
            </a:r>
            <a:r>
              <a:rPr lang="it-IT" altLang="it-IT" sz="1800" b="1" dirty="0" smtClean="0">
                <a:solidFill>
                  <a:srgbClr val="0000CC"/>
                </a:solidFill>
                <a:latin typeface="Verdana" pitchFamily="34" charset="0"/>
                <a:ea typeface="Verdana" pitchFamily="34" charset="0"/>
                <a:cs typeface="Verdana" pitchFamily="34" charset="0"/>
              </a:rPr>
              <a:t> </a:t>
            </a:r>
          </a:p>
          <a:p>
            <a:pPr algn="just">
              <a:buFont typeface="Arial" charset="0"/>
              <a:buNone/>
            </a:pPr>
            <a:r>
              <a:rPr lang="it-IT" altLang="it-IT" sz="1800" dirty="0" smtClean="0">
                <a:solidFill>
                  <a:srgbClr val="0000CC"/>
                </a:solidFill>
                <a:latin typeface="Verdana" pitchFamily="34" charset="0"/>
                <a:ea typeface="Verdana" pitchFamily="34" charset="0"/>
                <a:cs typeface="Verdana" pitchFamily="34" charset="0"/>
              </a:rPr>
              <a:t>(International </a:t>
            </a:r>
            <a:r>
              <a:rPr lang="it-IT" altLang="it-IT" sz="1800" dirty="0" err="1" smtClean="0">
                <a:solidFill>
                  <a:srgbClr val="0000CC"/>
                </a:solidFill>
                <a:latin typeface="Verdana" pitchFamily="34" charset="0"/>
                <a:ea typeface="Verdana" pitchFamily="34" charset="0"/>
                <a:cs typeface="Verdana" pitchFamily="34" charset="0"/>
              </a:rPr>
              <a:t>Tellecommunication</a:t>
            </a:r>
            <a:r>
              <a:rPr lang="it-IT" altLang="it-IT" sz="1800" dirty="0" smtClean="0">
                <a:solidFill>
                  <a:srgbClr val="0000CC"/>
                </a:solidFill>
                <a:latin typeface="Verdana" pitchFamily="34" charset="0"/>
                <a:ea typeface="Verdana" pitchFamily="34" charset="0"/>
                <a:cs typeface="Verdana" pitchFamily="34" charset="0"/>
              </a:rPr>
              <a:t> </a:t>
            </a:r>
            <a:r>
              <a:rPr lang="it-IT" altLang="it-IT" sz="1800" dirty="0" err="1" smtClean="0">
                <a:solidFill>
                  <a:srgbClr val="0000CC"/>
                </a:solidFill>
                <a:latin typeface="Verdana" pitchFamily="34" charset="0"/>
                <a:ea typeface="Verdana" pitchFamily="34" charset="0"/>
                <a:cs typeface="Verdana" pitchFamily="34" charset="0"/>
              </a:rPr>
              <a:t>Union</a:t>
            </a:r>
            <a:r>
              <a:rPr lang="it-IT" altLang="it-IT" sz="1800" dirty="0" smtClean="0">
                <a:solidFill>
                  <a:srgbClr val="0000CC"/>
                </a:solidFill>
                <a:latin typeface="Verdana" pitchFamily="34" charset="0"/>
                <a:ea typeface="Verdana" pitchFamily="34" charset="0"/>
                <a:cs typeface="Verdana" pitchFamily="34" charset="0"/>
              </a:rPr>
              <a:t>) circoscrive la </a:t>
            </a:r>
            <a:r>
              <a:rPr lang="it-IT" altLang="it-IT" sz="1800" b="1" dirty="0" smtClean="0">
                <a:solidFill>
                  <a:srgbClr val="0000CC"/>
                </a:solidFill>
                <a:latin typeface="Verdana" pitchFamily="34" charset="0"/>
                <a:ea typeface="Verdana" pitchFamily="34" charset="0"/>
                <a:cs typeface="Verdana" pitchFamily="34" charset="0"/>
              </a:rPr>
              <a:t>Banda Larga</a:t>
            </a:r>
            <a:r>
              <a:rPr lang="it-IT" altLang="it-IT" sz="1800" dirty="0" smtClean="0">
                <a:solidFill>
                  <a:srgbClr val="0000CC"/>
                </a:solidFill>
                <a:latin typeface="Verdana" pitchFamily="34" charset="0"/>
                <a:ea typeface="Verdana" pitchFamily="34" charset="0"/>
                <a:cs typeface="Verdana" pitchFamily="34" charset="0"/>
              </a:rPr>
              <a:t> </a:t>
            </a:r>
          </a:p>
          <a:p>
            <a:pPr algn="just">
              <a:buFont typeface="Arial" charset="0"/>
              <a:buNone/>
            </a:pPr>
            <a:r>
              <a:rPr lang="it-IT" altLang="it-IT" sz="1800" dirty="0" smtClean="0">
                <a:solidFill>
                  <a:srgbClr val="0000CC"/>
                </a:solidFill>
                <a:latin typeface="Verdana" pitchFamily="34" charset="0"/>
                <a:ea typeface="Verdana" pitchFamily="34" charset="0"/>
                <a:cs typeface="Verdana" pitchFamily="34" charset="0"/>
              </a:rPr>
              <a:t>(broadband) alla capacità trasmissiva in download:</a:t>
            </a:r>
          </a:p>
          <a:p>
            <a:pPr algn="just">
              <a:buFont typeface="Arial" charset="0"/>
              <a:buNone/>
            </a:pPr>
            <a:endParaRPr lang="it-IT" altLang="it-IT" sz="1800" dirty="0" smtClean="0">
              <a:solidFill>
                <a:srgbClr val="0000CC"/>
              </a:solidFill>
              <a:latin typeface="Verdana" pitchFamily="34" charset="0"/>
              <a:ea typeface="Verdana" pitchFamily="34" charset="0"/>
              <a:cs typeface="Verdana" pitchFamily="34" charset="0"/>
            </a:endParaRPr>
          </a:p>
          <a:p>
            <a:pPr algn="just">
              <a:buFont typeface="Arial" charset="0"/>
              <a:buNone/>
            </a:pPr>
            <a:r>
              <a:rPr lang="it-IT" altLang="it-IT" sz="1800" dirty="0" smtClean="0">
                <a:solidFill>
                  <a:srgbClr val="0000CC"/>
                </a:solidFill>
                <a:latin typeface="Verdana" pitchFamily="34" charset="0"/>
                <a:ea typeface="Verdana" pitchFamily="34" charset="0"/>
                <a:cs typeface="Verdana" pitchFamily="34" charset="0"/>
              </a:rPr>
              <a:t>	</a:t>
            </a:r>
            <a:r>
              <a:rPr lang="it-IT" altLang="it-IT" sz="1800" b="1" dirty="0" smtClean="0">
                <a:solidFill>
                  <a:srgbClr val="FF0000"/>
                </a:solidFill>
                <a:latin typeface="Verdana" pitchFamily="34" charset="0"/>
                <a:ea typeface="Verdana" pitchFamily="34" charset="0"/>
                <a:cs typeface="Verdana" pitchFamily="34" charset="0"/>
              </a:rPr>
              <a:t>- Europa maggiore di 2    Mbit/s;</a:t>
            </a:r>
          </a:p>
          <a:p>
            <a:pPr algn="just">
              <a:buFont typeface="Arial" charset="0"/>
              <a:buNone/>
            </a:pPr>
            <a:r>
              <a:rPr lang="it-IT" altLang="it-IT" sz="1800" dirty="0" smtClean="0">
                <a:solidFill>
                  <a:srgbClr val="0000CC"/>
                </a:solidFill>
                <a:latin typeface="Verdana" pitchFamily="34" charset="0"/>
                <a:ea typeface="Verdana" pitchFamily="34" charset="0"/>
                <a:cs typeface="Verdana" pitchFamily="34" charset="0"/>
              </a:rPr>
              <a:t>	</a:t>
            </a:r>
            <a:r>
              <a:rPr lang="it-IT" altLang="it-IT" sz="1800" b="1" dirty="0" smtClean="0">
                <a:solidFill>
                  <a:srgbClr val="0000CC"/>
                </a:solidFill>
                <a:latin typeface="Verdana" pitchFamily="34" charset="0"/>
                <a:ea typeface="Verdana" pitchFamily="34" charset="0"/>
                <a:cs typeface="Verdana" pitchFamily="34" charset="0"/>
              </a:rPr>
              <a:t>- USA     maggiore  di 1,5 Mbit/s.</a:t>
            </a:r>
          </a:p>
          <a:p>
            <a:pPr algn="just">
              <a:buFont typeface="Arial" charset="0"/>
              <a:buNone/>
            </a:pPr>
            <a:r>
              <a:rPr lang="it-IT" altLang="it-IT" sz="1800" dirty="0" smtClean="0">
                <a:solidFill>
                  <a:srgbClr val="0000CC"/>
                </a:solidFill>
                <a:latin typeface="Verdana" pitchFamily="34" charset="0"/>
                <a:ea typeface="Verdana" pitchFamily="34" charset="0"/>
                <a:cs typeface="Verdana" pitchFamily="34" charset="0"/>
              </a:rPr>
              <a:t>	</a:t>
            </a:r>
            <a:r>
              <a:rPr lang="it-IT" altLang="it-IT" sz="1800" b="1" dirty="0" err="1" smtClean="0">
                <a:solidFill>
                  <a:srgbClr val="0000CC"/>
                </a:solidFill>
                <a:latin typeface="Verdana" pitchFamily="34" charset="0"/>
                <a:ea typeface="Verdana" pitchFamily="34" charset="0"/>
                <a:cs typeface="Verdana" pitchFamily="34" charset="0"/>
              </a:rPr>
              <a:t>Infratel</a:t>
            </a:r>
            <a:r>
              <a:rPr lang="it-IT" altLang="it-IT" sz="1800" dirty="0" smtClean="0">
                <a:solidFill>
                  <a:srgbClr val="0000CC"/>
                </a:solidFill>
                <a:latin typeface="Verdana" pitchFamily="34" charset="0"/>
                <a:ea typeface="Verdana" pitchFamily="34" charset="0"/>
                <a:cs typeface="Verdana" pitchFamily="34" charset="0"/>
              </a:rPr>
              <a:t> società ( nata su iniziativa del  MISE) </a:t>
            </a:r>
            <a:r>
              <a:rPr lang="it-IT" altLang="it-IT" sz="1800" b="1" dirty="0" smtClean="0">
                <a:solidFill>
                  <a:srgbClr val="0000CC"/>
                </a:solidFill>
                <a:latin typeface="Verdana" pitchFamily="34" charset="0"/>
                <a:ea typeface="Verdana" pitchFamily="34" charset="0"/>
                <a:cs typeface="Verdana" pitchFamily="34" charset="0"/>
              </a:rPr>
              <a:t>intende per:</a:t>
            </a:r>
          </a:p>
          <a:p>
            <a:pPr algn="just">
              <a:buFont typeface="Arial" charset="0"/>
              <a:buNone/>
            </a:pPr>
            <a:r>
              <a:rPr lang="it-IT" altLang="it-IT" sz="1800" b="1" dirty="0" smtClean="0">
                <a:solidFill>
                  <a:srgbClr val="0000CC"/>
                </a:solidFill>
                <a:latin typeface="Verdana" pitchFamily="34" charset="0"/>
                <a:ea typeface="Verdana" pitchFamily="34" charset="0"/>
                <a:cs typeface="Verdana" pitchFamily="34" charset="0"/>
              </a:rPr>
              <a:t>	- Banda Larga </a:t>
            </a:r>
            <a:r>
              <a:rPr lang="it-IT" altLang="it-IT" sz="1800" dirty="0" smtClean="0">
                <a:solidFill>
                  <a:srgbClr val="0000CC"/>
                </a:solidFill>
                <a:latin typeface="Verdana" pitchFamily="34" charset="0"/>
                <a:ea typeface="Verdana" pitchFamily="34" charset="0"/>
                <a:cs typeface="Verdana" pitchFamily="34" charset="0"/>
              </a:rPr>
              <a:t>le connessione ad internet  </a:t>
            </a:r>
            <a:r>
              <a:rPr lang="it-IT" altLang="it-IT" sz="1800" b="1" dirty="0" smtClean="0">
                <a:solidFill>
                  <a:srgbClr val="0000CC"/>
                </a:solidFill>
                <a:latin typeface="Verdana" pitchFamily="34" charset="0"/>
                <a:ea typeface="Verdana" pitchFamily="34" charset="0"/>
                <a:cs typeface="Verdana" pitchFamily="34" charset="0"/>
              </a:rPr>
              <a:t>tra 2-20 Mbit/s</a:t>
            </a:r>
          </a:p>
          <a:p>
            <a:pPr algn="just">
              <a:buFont typeface="Arial" charset="0"/>
              <a:buNone/>
            </a:pPr>
            <a:r>
              <a:rPr lang="it-IT" altLang="it-IT" sz="1800" dirty="0" smtClean="0">
                <a:solidFill>
                  <a:srgbClr val="0000CC"/>
                </a:solidFill>
                <a:latin typeface="Verdana" pitchFamily="34" charset="0"/>
                <a:ea typeface="Verdana" pitchFamily="34" charset="0"/>
                <a:cs typeface="Verdana" pitchFamily="34" charset="0"/>
              </a:rPr>
              <a:t>              in download ( fissa o wireless) </a:t>
            </a:r>
          </a:p>
          <a:p>
            <a:pPr algn="just">
              <a:buFont typeface="Arial" charset="0"/>
              <a:buNone/>
            </a:pPr>
            <a:r>
              <a:rPr lang="it-IT" altLang="it-IT" sz="1800" b="1" dirty="0" smtClean="0">
                <a:solidFill>
                  <a:srgbClr val="0000CC"/>
                </a:solidFill>
                <a:latin typeface="Verdana" pitchFamily="34" charset="0"/>
                <a:ea typeface="Verdana" pitchFamily="34" charset="0"/>
                <a:cs typeface="Verdana" pitchFamily="34" charset="0"/>
              </a:rPr>
              <a:t>	- Banda Ultra Larga</a:t>
            </a:r>
            <a:r>
              <a:rPr lang="it-IT" altLang="it-IT" sz="1800" dirty="0" smtClean="0">
                <a:solidFill>
                  <a:srgbClr val="0000CC"/>
                </a:solidFill>
                <a:latin typeface="Verdana" pitchFamily="34" charset="0"/>
                <a:ea typeface="Verdana" pitchFamily="34" charset="0"/>
                <a:cs typeface="Verdana" pitchFamily="34" charset="0"/>
              </a:rPr>
              <a:t>  le connessioni</a:t>
            </a:r>
            <a:r>
              <a:rPr lang="it-IT" altLang="it-IT" sz="1800" b="1" dirty="0" smtClean="0">
                <a:solidFill>
                  <a:srgbClr val="0000CC"/>
                </a:solidFill>
                <a:latin typeface="Verdana" pitchFamily="34" charset="0"/>
                <a:ea typeface="Verdana" pitchFamily="34" charset="0"/>
                <a:cs typeface="Verdana" pitchFamily="34" charset="0"/>
              </a:rPr>
              <a:t> superiore a 30 </a:t>
            </a:r>
            <a:r>
              <a:rPr lang="it-IT" altLang="it-IT" sz="1800" b="1" dirty="0" err="1" smtClean="0">
                <a:solidFill>
                  <a:srgbClr val="0000CC"/>
                </a:solidFill>
                <a:latin typeface="Verdana" pitchFamily="34" charset="0"/>
                <a:ea typeface="Verdana" pitchFamily="34" charset="0"/>
                <a:cs typeface="Verdana" pitchFamily="34" charset="0"/>
              </a:rPr>
              <a:t>MBit</a:t>
            </a:r>
            <a:r>
              <a:rPr lang="it-IT" altLang="it-IT" sz="1800" b="1" dirty="0" smtClean="0">
                <a:solidFill>
                  <a:srgbClr val="0000CC"/>
                </a:solidFill>
                <a:latin typeface="Verdana" pitchFamily="34" charset="0"/>
                <a:ea typeface="Verdana" pitchFamily="34" charset="0"/>
                <a:cs typeface="Verdana" pitchFamily="34" charset="0"/>
              </a:rPr>
              <a:t>/s</a:t>
            </a:r>
          </a:p>
          <a:p>
            <a:pPr algn="just">
              <a:buFont typeface="Arial" charset="0"/>
              <a:buNone/>
            </a:pPr>
            <a:r>
              <a:rPr lang="it-IT" altLang="it-IT" sz="1800" b="1" dirty="0" smtClean="0">
                <a:solidFill>
                  <a:srgbClr val="0000CC"/>
                </a:solidFill>
                <a:latin typeface="Verdana" pitchFamily="34" charset="0"/>
                <a:ea typeface="Verdana" pitchFamily="34" charset="0"/>
                <a:cs typeface="Verdana" pitchFamily="34" charset="0"/>
              </a:rPr>
              <a:t>               </a:t>
            </a:r>
            <a:r>
              <a:rPr lang="it-IT" altLang="it-IT" sz="1800" dirty="0" smtClean="0">
                <a:solidFill>
                  <a:srgbClr val="0000CC"/>
                </a:solidFill>
                <a:latin typeface="Verdana" pitchFamily="34" charset="0"/>
                <a:ea typeface="Verdana" pitchFamily="34" charset="0"/>
                <a:cs typeface="Verdana" pitchFamily="34" charset="0"/>
              </a:rPr>
              <a:t>in</a:t>
            </a:r>
            <a:r>
              <a:rPr lang="it-IT" altLang="it-IT" sz="1800" b="1" dirty="0" smtClean="0">
                <a:solidFill>
                  <a:srgbClr val="0000CC"/>
                </a:solidFill>
                <a:latin typeface="Verdana" pitchFamily="34" charset="0"/>
                <a:ea typeface="Verdana" pitchFamily="34" charset="0"/>
                <a:cs typeface="Verdana" pitchFamily="34" charset="0"/>
              </a:rPr>
              <a:t> </a:t>
            </a:r>
            <a:r>
              <a:rPr lang="it-IT" altLang="it-IT" sz="1800" dirty="0" smtClean="0">
                <a:solidFill>
                  <a:srgbClr val="0000CC"/>
                </a:solidFill>
                <a:latin typeface="Verdana" pitchFamily="34" charset="0"/>
                <a:ea typeface="Verdana" pitchFamily="34" charset="0"/>
                <a:cs typeface="Verdana" pitchFamily="34" charset="0"/>
              </a:rPr>
              <a:t>download ( fissa o wireless) </a:t>
            </a:r>
          </a:p>
          <a:p>
            <a:pPr algn="just">
              <a:buFont typeface="Arial" charset="0"/>
              <a:buNone/>
            </a:pPr>
            <a:endParaRPr lang="it-IT" altLang="it-IT" sz="1800" i="1" dirty="0" smtClean="0">
              <a:solidFill>
                <a:srgbClr val="FF0000"/>
              </a:solidFill>
              <a:latin typeface="Verdana" pitchFamily="34" charset="0"/>
              <a:ea typeface="Verdana" pitchFamily="34" charset="0"/>
              <a:cs typeface="Verdana" pitchFamily="34" charset="0"/>
            </a:endParaRPr>
          </a:p>
          <a:p>
            <a:pPr algn="just">
              <a:buFont typeface="Arial" charset="0"/>
              <a:buNone/>
            </a:pPr>
            <a:r>
              <a:rPr lang="it-IT" altLang="it-IT" sz="1800" i="1" dirty="0" smtClean="0">
                <a:solidFill>
                  <a:srgbClr val="FF0000"/>
                </a:solidFill>
                <a:latin typeface="Verdana" pitchFamily="34" charset="0"/>
                <a:ea typeface="Verdana" pitchFamily="34" charset="0"/>
                <a:cs typeface="Verdana" pitchFamily="34" charset="0"/>
              </a:rPr>
              <a:t>Con la definizione banda larga  si intende anche  la banda dei </a:t>
            </a:r>
          </a:p>
          <a:p>
            <a:pPr algn="just">
              <a:buFont typeface="Arial" charset="0"/>
              <a:buNone/>
            </a:pPr>
            <a:r>
              <a:rPr lang="it-IT" altLang="it-IT" sz="1800" i="1" dirty="0" smtClean="0">
                <a:solidFill>
                  <a:srgbClr val="FF0000"/>
                </a:solidFill>
                <a:latin typeface="Verdana" pitchFamily="34" charset="0"/>
                <a:ea typeface="Verdana" pitchFamily="34" charset="0"/>
                <a:cs typeface="Verdana" pitchFamily="34" charset="0"/>
              </a:rPr>
              <a:t>sistemi mobili  di telecomunicazione: ( cellulari, </a:t>
            </a:r>
            <a:r>
              <a:rPr lang="it-IT" altLang="it-IT" sz="1800" i="1" dirty="0" err="1" smtClean="0">
                <a:solidFill>
                  <a:srgbClr val="FF0000"/>
                </a:solidFill>
                <a:latin typeface="Verdana" pitchFamily="34" charset="0"/>
                <a:ea typeface="Verdana" pitchFamily="34" charset="0"/>
                <a:cs typeface="Verdana" pitchFamily="34" charset="0"/>
              </a:rPr>
              <a:t>smartphone</a:t>
            </a:r>
            <a:r>
              <a:rPr lang="it-IT" altLang="it-IT" sz="1800" i="1" dirty="0" smtClean="0">
                <a:solidFill>
                  <a:srgbClr val="FF0000"/>
                </a:solidFill>
                <a:latin typeface="Verdana" pitchFamily="34" charset="0"/>
                <a:ea typeface="Verdana" pitchFamily="34" charset="0"/>
                <a:cs typeface="Verdana" pitchFamily="34" charset="0"/>
              </a:rPr>
              <a:t>) di terza, </a:t>
            </a:r>
          </a:p>
          <a:p>
            <a:pPr algn="just">
              <a:buFont typeface="Arial" charset="0"/>
              <a:buNone/>
            </a:pPr>
            <a:r>
              <a:rPr lang="it-IT" altLang="it-IT" sz="1800" i="1" dirty="0" smtClean="0">
                <a:solidFill>
                  <a:srgbClr val="FF0000"/>
                </a:solidFill>
                <a:latin typeface="Verdana" pitchFamily="34" charset="0"/>
                <a:ea typeface="Verdana" pitchFamily="34" charset="0"/>
                <a:cs typeface="Verdana" pitchFamily="34" charset="0"/>
              </a:rPr>
              <a:t>quarta generazione e quinta 3G - 4G  - 5G</a:t>
            </a:r>
          </a:p>
          <a:p>
            <a:endParaRPr lang="it-IT" altLang="it-IT" sz="1800" dirty="0" smtClean="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2" cstate="print"/>
          <a:srcRect/>
          <a:stretch>
            <a:fillRect/>
          </a:stretch>
        </p:blipFill>
        <p:spPr bwMode="auto">
          <a:xfrm>
            <a:off x="331912" y="1709192"/>
            <a:ext cx="3992525" cy="3900168"/>
          </a:xfrm>
          <a:prstGeom prst="rect">
            <a:avLst/>
          </a:prstGeom>
          <a:noFill/>
          <a:ln w="9525">
            <a:noFill/>
            <a:miter lim="800000"/>
            <a:headEnd/>
            <a:tailEnd/>
          </a:ln>
        </p:spPr>
      </p:pic>
      <p:sp>
        <p:nvSpPr>
          <p:cNvPr id="6" name="Rettangolo 5"/>
          <p:cNvSpPr/>
          <p:nvPr/>
        </p:nvSpPr>
        <p:spPr>
          <a:xfrm>
            <a:off x="0" y="0"/>
            <a:ext cx="9144000" cy="400110"/>
          </a:xfrm>
          <a:prstGeom prst="rect">
            <a:avLst/>
          </a:prstGeom>
        </p:spPr>
        <p:txBody>
          <a:bodyPr wrap="square">
            <a:spAutoFit/>
          </a:bodyPr>
          <a:lstStyle/>
          <a:p>
            <a:pPr algn="ctr"/>
            <a:r>
              <a:rPr lang="it-IT" sz="2000" b="1" dirty="0" smtClean="0">
                <a:solidFill>
                  <a:srgbClr val="4206BA"/>
                </a:solidFill>
                <a:latin typeface="Verdana" pitchFamily="34" charset="0"/>
                <a:ea typeface="Verdana" pitchFamily="34" charset="0"/>
                <a:cs typeface="Verdana" pitchFamily="34" charset="0"/>
              </a:rPr>
              <a:t>Fibra ottica ed innovazione  </a:t>
            </a:r>
            <a:endParaRPr lang="it-IT" sz="2000" dirty="0" smtClean="0">
              <a:solidFill>
                <a:srgbClr val="4206BA"/>
              </a:solidFill>
              <a:latin typeface="Verdana" pitchFamily="34" charset="0"/>
              <a:ea typeface="Verdana" pitchFamily="34" charset="0"/>
              <a:cs typeface="Verdana" pitchFamily="34" charset="0"/>
            </a:endParaRPr>
          </a:p>
        </p:txBody>
      </p:sp>
      <p:sp>
        <p:nvSpPr>
          <p:cNvPr id="41986" name="AutoShape 2" descr="Risultati immagini per auto elettrica tes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pic>
        <p:nvPicPr>
          <p:cNvPr id="81921" name="Picture 1"/>
          <p:cNvPicPr>
            <a:picLocks noChangeAspect="1" noChangeArrowheads="1"/>
          </p:cNvPicPr>
          <p:nvPr/>
        </p:nvPicPr>
        <p:blipFill>
          <a:blip r:embed="rId2" cstate="print"/>
          <a:srcRect/>
          <a:stretch>
            <a:fillRect/>
          </a:stretch>
        </p:blipFill>
        <p:spPr bwMode="auto">
          <a:xfrm>
            <a:off x="179512" y="1556792"/>
            <a:ext cx="3992525" cy="3900168"/>
          </a:xfrm>
          <a:prstGeom prst="rect">
            <a:avLst/>
          </a:prstGeom>
          <a:noFill/>
          <a:ln w="9525">
            <a:noFill/>
            <a:miter lim="800000"/>
            <a:headEnd/>
            <a:tailEnd/>
          </a:ln>
        </p:spPr>
      </p:pic>
      <p:sp>
        <p:nvSpPr>
          <p:cNvPr id="2" name="Rettangolo 1"/>
          <p:cNvSpPr/>
          <p:nvPr/>
        </p:nvSpPr>
        <p:spPr>
          <a:xfrm>
            <a:off x="4319464" y="1268760"/>
            <a:ext cx="4824536" cy="5047536"/>
          </a:xfrm>
          <a:prstGeom prst="rect">
            <a:avLst/>
          </a:prstGeom>
        </p:spPr>
        <p:txBody>
          <a:bodyPr wrap="square">
            <a:spAutoFit/>
          </a:bodyPr>
          <a:lstStyle/>
          <a:p>
            <a:r>
              <a:rPr lang="it-IT" sz="20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a:t>
            </a:r>
            <a:r>
              <a:rPr lang="it-IT" sz="20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it-IT" sz="20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it-IT" sz="20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Persone</a:t>
            </a:r>
          </a:p>
          <a:p>
            <a:endParaRPr lang="it-IT" sz="1000" dirty="0" smtClean="0">
              <a:solidFill>
                <a:srgbClr val="0000CC"/>
              </a:solidFill>
              <a:latin typeface="Verdana" panose="020B0604030504040204" pitchFamily="34" charset="0"/>
              <a:ea typeface="Verdana" panose="020B0604030504040204" pitchFamily="34" charset="0"/>
              <a:cs typeface="Verdana" panose="020B0604030504040204" pitchFamily="34" charset="0"/>
            </a:endParaRPr>
          </a:p>
          <a:p>
            <a:r>
              <a:rPr lang="it-IT" sz="2000" b="1" dirty="0" smtClean="0">
                <a:latin typeface="Verdana" panose="020B0604030504040204" pitchFamily="34" charset="0"/>
                <a:ea typeface="Verdana" panose="020B0604030504040204" pitchFamily="34" charset="0"/>
                <a:cs typeface="Verdana" panose="020B0604030504040204" pitchFamily="34" charset="0"/>
              </a:rPr>
              <a:t>A</a:t>
            </a:r>
            <a:r>
              <a:rPr lang="it-IT" dirty="0" smtClean="0">
                <a:latin typeface="Verdana" panose="020B0604030504040204" pitchFamily="34" charset="0"/>
                <a:ea typeface="Verdana" panose="020B0604030504040204" pitchFamily="34" charset="0"/>
                <a:cs typeface="Verdana" panose="020B0604030504040204" pitchFamily="34" charset="0"/>
              </a:rPr>
              <a:t>    Scuole - Ricerca –Istituti Cultura</a:t>
            </a:r>
          </a:p>
          <a:p>
            <a:r>
              <a:rPr lang="it-IT" sz="1000" dirty="0" smtClean="0">
                <a:latin typeface="Verdana" panose="020B0604030504040204" pitchFamily="34" charset="0"/>
                <a:ea typeface="Verdana" panose="020B0604030504040204" pitchFamily="34" charset="0"/>
                <a:cs typeface="Verdana" panose="020B0604030504040204" pitchFamily="34" charset="0"/>
              </a:rPr>
              <a:t> </a:t>
            </a:r>
            <a:endParaRPr lang="it-IT" sz="1000" dirty="0">
              <a:latin typeface="Verdana" panose="020B0604030504040204" pitchFamily="34" charset="0"/>
              <a:ea typeface="Verdana" panose="020B0604030504040204" pitchFamily="34" charset="0"/>
              <a:cs typeface="Verdana" panose="020B0604030504040204" pitchFamily="34" charset="0"/>
            </a:endParaRPr>
          </a:p>
          <a:p>
            <a:r>
              <a:rPr lang="it-IT" sz="2000" b="1" dirty="0" smtClean="0">
                <a:latin typeface="Verdana" panose="020B0604030504040204" pitchFamily="34" charset="0"/>
                <a:ea typeface="Verdana" panose="020B0604030504040204" pitchFamily="34" charset="0"/>
                <a:cs typeface="Verdana" panose="020B0604030504040204" pitchFamily="34" charset="0"/>
              </a:rPr>
              <a:t>B</a:t>
            </a:r>
            <a:r>
              <a:rPr lang="it-IT" dirty="0" smtClean="0">
                <a:latin typeface="Verdana" panose="020B0604030504040204" pitchFamily="34" charset="0"/>
                <a:ea typeface="Verdana" panose="020B0604030504040204" pitchFamily="34" charset="0"/>
                <a:cs typeface="Verdana" panose="020B0604030504040204" pitchFamily="34" charset="0"/>
              </a:rPr>
              <a:t>    Legislatori -Enti </a:t>
            </a:r>
            <a:r>
              <a:rPr lang="it-IT" dirty="0" err="1" smtClean="0">
                <a:latin typeface="Verdana" panose="020B0604030504040204" pitchFamily="34" charset="0"/>
                <a:ea typeface="Verdana" panose="020B0604030504040204" pitchFamily="34" charset="0"/>
                <a:cs typeface="Verdana" panose="020B0604030504040204" pitchFamily="34" charset="0"/>
              </a:rPr>
              <a:t>Normatori</a:t>
            </a:r>
            <a:endParaRPr lang="it-IT" dirty="0" smtClean="0">
              <a:latin typeface="Verdana" panose="020B0604030504040204" pitchFamily="34" charset="0"/>
              <a:ea typeface="Verdana" panose="020B0604030504040204" pitchFamily="34" charset="0"/>
              <a:cs typeface="Verdana" panose="020B0604030504040204" pitchFamily="34" charset="0"/>
            </a:endParaRPr>
          </a:p>
          <a:p>
            <a:r>
              <a:rPr lang="it-IT" dirty="0" smtClean="0">
                <a:latin typeface="Verdana" panose="020B0604030504040204" pitchFamily="34" charset="0"/>
                <a:ea typeface="Verdana" panose="020B0604030504040204" pitchFamily="34" charset="0"/>
                <a:cs typeface="Verdana" panose="020B0604030504040204" pitchFamily="34" charset="0"/>
              </a:rPr>
              <a:t>      CEI -UNI - ecc </a:t>
            </a:r>
          </a:p>
          <a:p>
            <a:endParaRPr lang="it-IT" sz="1000" dirty="0" smtClean="0">
              <a:latin typeface="Verdana" panose="020B0604030504040204" pitchFamily="34" charset="0"/>
              <a:ea typeface="Verdana" panose="020B0604030504040204" pitchFamily="34" charset="0"/>
              <a:cs typeface="Verdana" panose="020B0604030504040204" pitchFamily="34" charset="0"/>
            </a:endParaRPr>
          </a:p>
          <a:p>
            <a:r>
              <a:rPr lang="it-IT" sz="2000" b="1" dirty="0" smtClean="0">
                <a:latin typeface="Verdana" panose="020B0604030504040204" pitchFamily="34" charset="0"/>
                <a:ea typeface="Verdana" panose="020B0604030504040204" pitchFamily="34" charset="0"/>
                <a:cs typeface="Verdana" panose="020B0604030504040204" pitchFamily="34" charset="0"/>
              </a:rPr>
              <a:t>C</a:t>
            </a:r>
            <a:r>
              <a:rPr lang="it-IT" dirty="0" smtClean="0">
                <a:latin typeface="Verdana" panose="020B0604030504040204" pitchFamily="34" charset="0"/>
                <a:ea typeface="Verdana" panose="020B0604030504040204" pitchFamily="34" charset="0"/>
                <a:cs typeface="Verdana" panose="020B0604030504040204" pitchFamily="34" charset="0"/>
              </a:rPr>
              <a:t>    Terziario Servizi Persona / Imprese</a:t>
            </a:r>
          </a:p>
          <a:p>
            <a:endParaRPr lang="it-IT" sz="1000" dirty="0" smtClean="0">
              <a:latin typeface="Verdana" panose="020B0604030504040204" pitchFamily="34" charset="0"/>
              <a:ea typeface="Verdana" panose="020B0604030504040204" pitchFamily="34" charset="0"/>
              <a:cs typeface="Verdana" panose="020B0604030504040204" pitchFamily="34" charset="0"/>
            </a:endParaRPr>
          </a:p>
          <a:p>
            <a:r>
              <a:rPr lang="it-IT" sz="2000" b="1" dirty="0" smtClean="0">
                <a:latin typeface="Verdana" panose="020B0604030504040204" pitchFamily="34" charset="0"/>
                <a:ea typeface="Verdana" panose="020B0604030504040204" pitchFamily="34" charset="0"/>
                <a:cs typeface="Verdana" panose="020B0604030504040204" pitchFamily="34" charset="0"/>
              </a:rPr>
              <a:t>D</a:t>
            </a:r>
            <a:r>
              <a:rPr lang="it-IT" dirty="0" smtClean="0">
                <a:latin typeface="Verdana" panose="020B0604030504040204" pitchFamily="34" charset="0"/>
                <a:ea typeface="Verdana" panose="020B0604030504040204" pitchFamily="34" charset="0"/>
                <a:cs typeface="Verdana" panose="020B0604030504040204" pitchFamily="34" charset="0"/>
              </a:rPr>
              <a:t>    Enti Pubblici </a:t>
            </a:r>
          </a:p>
          <a:p>
            <a:r>
              <a:rPr lang="it-IT" dirty="0" smtClean="0">
                <a:latin typeface="Verdana" panose="020B0604030504040204" pitchFamily="34" charset="0"/>
                <a:ea typeface="Verdana" panose="020B0604030504040204" pitchFamily="34" charset="0"/>
                <a:cs typeface="Verdana" panose="020B0604030504040204" pitchFamily="34" charset="0"/>
              </a:rPr>
              <a:t>       Società Regolazione,Controllo e</a:t>
            </a:r>
          </a:p>
          <a:p>
            <a:r>
              <a:rPr lang="it-IT" dirty="0" smtClean="0">
                <a:latin typeface="Verdana" panose="020B0604030504040204" pitchFamily="34" charset="0"/>
                <a:ea typeface="Verdana" panose="020B0604030504040204" pitchFamily="34" charset="0"/>
                <a:cs typeface="Verdana" panose="020B0604030504040204" pitchFamily="34" charset="0"/>
              </a:rPr>
              <a:t>       Verifica, Pubbliche e Private</a:t>
            </a:r>
          </a:p>
          <a:p>
            <a:endParaRPr lang="it-IT" sz="1000" dirty="0" smtClean="0">
              <a:latin typeface="Verdana" panose="020B0604030504040204" pitchFamily="34" charset="0"/>
              <a:ea typeface="Verdana" panose="020B0604030504040204" pitchFamily="34" charset="0"/>
              <a:cs typeface="Verdana" panose="020B0604030504040204" pitchFamily="34" charset="0"/>
            </a:endParaRPr>
          </a:p>
          <a:p>
            <a:r>
              <a:rPr lang="it-IT" sz="2000" b="1" dirty="0" smtClean="0">
                <a:latin typeface="Verdana" panose="020B0604030504040204" pitchFamily="34" charset="0"/>
                <a:ea typeface="Verdana" panose="020B0604030504040204" pitchFamily="34" charset="0"/>
                <a:cs typeface="Verdana" panose="020B0604030504040204" pitchFamily="34" charset="0"/>
              </a:rPr>
              <a:t>E</a:t>
            </a:r>
            <a:r>
              <a:rPr lang="it-IT" dirty="0" smtClean="0">
                <a:latin typeface="Verdana" panose="020B0604030504040204" pitchFamily="34" charset="0"/>
                <a:ea typeface="Verdana" panose="020B0604030504040204" pitchFamily="34" charset="0"/>
                <a:cs typeface="Verdana" panose="020B0604030504040204" pitchFamily="34" charset="0"/>
              </a:rPr>
              <a:t>    Finanza – Banche      </a:t>
            </a:r>
          </a:p>
          <a:p>
            <a:endParaRPr lang="it-IT" sz="1000" dirty="0">
              <a:latin typeface="Verdana" panose="020B0604030504040204" pitchFamily="34" charset="0"/>
              <a:ea typeface="Verdana" panose="020B0604030504040204" pitchFamily="34" charset="0"/>
              <a:cs typeface="Verdana" panose="020B0604030504040204" pitchFamily="34" charset="0"/>
            </a:endParaRPr>
          </a:p>
          <a:p>
            <a:r>
              <a:rPr lang="it-IT" sz="2000" b="1" dirty="0" smtClean="0">
                <a:latin typeface="Verdana" panose="020B0604030504040204" pitchFamily="34" charset="0"/>
                <a:ea typeface="Verdana" panose="020B0604030504040204" pitchFamily="34" charset="0"/>
                <a:cs typeface="Verdana" panose="020B0604030504040204" pitchFamily="34" charset="0"/>
              </a:rPr>
              <a:t>F</a:t>
            </a:r>
            <a:r>
              <a:rPr lang="it-IT" dirty="0" smtClean="0">
                <a:latin typeface="Verdana" panose="020B0604030504040204" pitchFamily="34" charset="0"/>
                <a:ea typeface="Verdana" panose="020B0604030504040204" pitchFamily="34" charset="0"/>
                <a:cs typeface="Verdana" panose="020B0604030504040204" pitchFamily="34" charset="0"/>
              </a:rPr>
              <a:t>    Industria – Agricoltura -Costruzioni</a:t>
            </a:r>
            <a:endParaRPr lang="it-IT" dirty="0">
              <a:latin typeface="Verdana" panose="020B0604030504040204" pitchFamily="34" charset="0"/>
              <a:ea typeface="Verdana" panose="020B0604030504040204" pitchFamily="34" charset="0"/>
              <a:cs typeface="Verdana" panose="020B0604030504040204" pitchFamily="34" charset="0"/>
            </a:endParaRPr>
          </a:p>
          <a:p>
            <a:endParaRPr lang="it-IT" sz="1000" dirty="0">
              <a:latin typeface="Verdana" panose="020B0604030504040204" pitchFamily="34" charset="0"/>
              <a:ea typeface="Verdana" panose="020B0604030504040204" pitchFamily="34" charset="0"/>
              <a:cs typeface="Verdana" panose="020B0604030504040204" pitchFamily="34" charset="0"/>
            </a:endParaRPr>
          </a:p>
          <a:p>
            <a:r>
              <a:rPr lang="it-IT" sz="2000" b="1" dirty="0" smtClean="0">
                <a:latin typeface="Verdana" panose="020B0604030504040204" pitchFamily="34" charset="0"/>
                <a:ea typeface="Verdana" panose="020B0604030504040204" pitchFamily="34" charset="0"/>
                <a:cs typeface="Verdana" panose="020B0604030504040204" pitchFamily="34" charset="0"/>
              </a:rPr>
              <a:t>H</a:t>
            </a:r>
            <a:r>
              <a:rPr lang="it-IT" dirty="0" smtClean="0">
                <a:latin typeface="Verdana" panose="020B0604030504040204" pitchFamily="34" charset="0"/>
                <a:ea typeface="Verdana" panose="020B0604030504040204" pitchFamily="34" charset="0"/>
                <a:cs typeface="Verdana" panose="020B0604030504040204" pitchFamily="34" charset="0"/>
              </a:rPr>
              <a:t>   Terziario/Commercio</a:t>
            </a:r>
            <a:endParaRPr lang="it-IT" dirty="0">
              <a:latin typeface="Verdana" panose="020B0604030504040204" pitchFamily="34" charset="0"/>
              <a:ea typeface="Verdana" panose="020B0604030504040204" pitchFamily="34" charset="0"/>
              <a:cs typeface="Verdana" panose="020B0604030504040204" pitchFamily="34" charset="0"/>
            </a:endParaRPr>
          </a:p>
          <a:p>
            <a:endParaRPr lang="it-IT" sz="1000" dirty="0">
              <a:latin typeface="Verdana" panose="020B0604030504040204" pitchFamily="34" charset="0"/>
              <a:ea typeface="Verdana" panose="020B0604030504040204" pitchFamily="34" charset="0"/>
              <a:cs typeface="Verdana" panose="020B0604030504040204" pitchFamily="34" charset="0"/>
            </a:endParaRPr>
          </a:p>
          <a:p>
            <a:r>
              <a:rPr lang="it-IT" sz="2000" b="1" dirty="0">
                <a:latin typeface="Verdana" panose="020B0604030504040204" pitchFamily="34" charset="0"/>
                <a:ea typeface="Verdana" panose="020B0604030504040204" pitchFamily="34" charset="0"/>
                <a:cs typeface="Verdana" panose="020B0604030504040204" pitchFamily="34" charset="0"/>
              </a:rPr>
              <a:t>G</a:t>
            </a:r>
            <a:r>
              <a:rPr lang="it-IT" dirty="0" smtClean="0">
                <a:latin typeface="Verdana" panose="020B0604030504040204" pitchFamily="34" charset="0"/>
                <a:ea typeface="Verdana" panose="020B0604030504040204" pitchFamily="34" charset="0"/>
                <a:cs typeface="Verdana" panose="020B0604030504040204" pitchFamily="34" charset="0"/>
              </a:rPr>
              <a:t>   Trasporti-Logistica</a:t>
            </a:r>
            <a:endParaRPr lang="it-IT" dirty="0">
              <a:latin typeface="Verdana" panose="020B0604030504040204" pitchFamily="34" charset="0"/>
              <a:ea typeface="Verdana" panose="020B0604030504040204" pitchFamily="34" charset="0"/>
              <a:cs typeface="Verdana" panose="020B0604030504040204" pitchFamily="34" charset="0"/>
            </a:endParaRPr>
          </a:p>
        </p:txBody>
      </p:sp>
      <p:sp>
        <p:nvSpPr>
          <p:cNvPr id="8" name="Rettangolo 7"/>
          <p:cNvSpPr/>
          <p:nvPr/>
        </p:nvSpPr>
        <p:spPr>
          <a:xfrm>
            <a:off x="0" y="548680"/>
            <a:ext cx="9144000" cy="400110"/>
          </a:xfrm>
          <a:prstGeom prst="rect">
            <a:avLst/>
          </a:prstGeom>
        </p:spPr>
        <p:txBody>
          <a:bodyPr wrap="square">
            <a:spAutoFit/>
          </a:bodyPr>
          <a:lstStyle/>
          <a:p>
            <a:pPr algn="ctr"/>
            <a:r>
              <a:rPr lang="it-IT" sz="2000" b="1" dirty="0" smtClean="0">
                <a:solidFill>
                  <a:srgbClr val="4206BA"/>
                </a:solidFill>
                <a:latin typeface="Verdana" pitchFamily="34" charset="0"/>
                <a:ea typeface="Verdana" pitchFamily="34" charset="0"/>
                <a:cs typeface="Verdana" pitchFamily="34" charset="0"/>
              </a:rPr>
              <a:t>Consente  il dialogo del mondo in tempo reale    </a:t>
            </a:r>
            <a:endParaRPr lang="it-IT" sz="2000" dirty="0" smtClean="0">
              <a:solidFill>
                <a:srgbClr val="4206BA"/>
              </a:solidFill>
              <a:latin typeface="Verdana" pitchFamily="34" charset="0"/>
              <a:ea typeface="Verdana" pitchFamily="34" charset="0"/>
              <a:cs typeface="Verdana" pitchFamily="34" charset="0"/>
            </a:endParaRPr>
          </a:p>
        </p:txBody>
      </p:sp>
      <p:sp>
        <p:nvSpPr>
          <p:cNvPr id="9" name="Rettangolo 8"/>
          <p:cNvSpPr/>
          <p:nvPr/>
        </p:nvSpPr>
        <p:spPr>
          <a:xfrm>
            <a:off x="1979712" y="3284984"/>
            <a:ext cx="360040" cy="769441"/>
          </a:xfrm>
          <a:prstGeom prst="rect">
            <a:avLst/>
          </a:prstGeom>
        </p:spPr>
        <p:txBody>
          <a:bodyPr wrap="square">
            <a:spAutoFit/>
          </a:bodyPr>
          <a:lstStyle/>
          <a:p>
            <a:pPr algn="ctr"/>
            <a:r>
              <a:rPr lang="it-IT" sz="2400" b="1" dirty="0" smtClean="0">
                <a:solidFill>
                  <a:srgbClr val="FF0000"/>
                </a:solidFill>
                <a:latin typeface="Verdana" pitchFamily="34" charset="0"/>
                <a:ea typeface="Verdana" pitchFamily="34" charset="0"/>
                <a:cs typeface="Verdana" pitchFamily="34" charset="0"/>
              </a:rPr>
              <a:t>P</a:t>
            </a:r>
            <a:r>
              <a:rPr lang="it-IT" sz="2000" b="1" dirty="0" smtClean="0">
                <a:solidFill>
                  <a:srgbClr val="4206BA"/>
                </a:solidFill>
                <a:latin typeface="Verdana" pitchFamily="34" charset="0"/>
                <a:ea typeface="Verdana" pitchFamily="34" charset="0"/>
                <a:cs typeface="Verdana" pitchFamily="34" charset="0"/>
              </a:rPr>
              <a:t>    </a:t>
            </a:r>
            <a:endParaRPr lang="it-IT" sz="2000" dirty="0" smtClean="0">
              <a:solidFill>
                <a:srgbClr val="4206BA"/>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1666851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p:cNvSpPr>
            <a:spLocks noGrp="1"/>
          </p:cNvSpPr>
          <p:nvPr>
            <p:ph type="title"/>
          </p:nvPr>
        </p:nvSpPr>
        <p:spPr>
          <a:xfrm>
            <a:off x="0" y="0"/>
            <a:ext cx="9144000" cy="669925"/>
          </a:xfrm>
        </p:spPr>
        <p:txBody>
          <a:bodyPr/>
          <a:lstStyle/>
          <a:p>
            <a:pPr marL="273050" indent="-273050" algn="ctr" eaLnBrk="1" hangingPunct="1"/>
            <a:r>
              <a:rPr lang="it-IT" altLang="it-IT" sz="2000" b="1" dirty="0" smtClean="0">
                <a:solidFill>
                  <a:srgbClr val="4206BA"/>
                </a:solidFill>
                <a:latin typeface="Verdana" pitchFamily="34" charset="0"/>
                <a:ea typeface="Verdana" pitchFamily="34" charset="0"/>
                <a:cs typeface="Verdana" pitchFamily="34" charset="0"/>
              </a:rPr>
              <a:t>Fibra </a:t>
            </a:r>
            <a:r>
              <a:rPr lang="it-IT" altLang="it-IT" sz="2000" b="1" dirty="0" smtClean="0">
                <a:solidFill>
                  <a:srgbClr val="4206BA"/>
                </a:solidFill>
                <a:latin typeface="Verdana" pitchFamily="34" charset="0"/>
                <a:ea typeface="Verdana" pitchFamily="34" charset="0"/>
                <a:cs typeface="Verdana" pitchFamily="34" charset="0"/>
              </a:rPr>
              <a:t>ottica innovazione</a:t>
            </a:r>
            <a:endParaRPr lang="it-IT" altLang="it-IT" sz="2000" dirty="0" smtClean="0">
              <a:solidFill>
                <a:srgbClr val="4206BA"/>
              </a:solidFill>
              <a:latin typeface="Verdana" pitchFamily="34" charset="0"/>
              <a:ea typeface="Verdana" pitchFamily="34" charset="0"/>
              <a:cs typeface="Verdana" pitchFamily="34" charset="0"/>
            </a:endParaRPr>
          </a:p>
        </p:txBody>
      </p:sp>
      <p:sp>
        <p:nvSpPr>
          <p:cNvPr id="5123" name="Segnaposto contenuto 2"/>
          <p:cNvSpPr>
            <a:spLocks noGrp="1"/>
          </p:cNvSpPr>
          <p:nvPr>
            <p:ph idx="4294967295"/>
          </p:nvPr>
        </p:nvSpPr>
        <p:spPr>
          <a:xfrm>
            <a:off x="457200" y="620688"/>
            <a:ext cx="8219256" cy="5505475"/>
          </a:xfrm>
          <a:prstGeom prst="rect">
            <a:avLst/>
          </a:prstGeom>
        </p:spPr>
        <p:txBody>
          <a:bodyPr/>
          <a:lstStyle/>
          <a:p>
            <a:pPr algn="ctr">
              <a:buFont typeface="Arial" charset="0"/>
              <a:buNone/>
            </a:pPr>
            <a:r>
              <a:rPr lang="it-IT" altLang="it-IT" sz="2000" b="1" i="1" dirty="0" smtClean="0">
                <a:latin typeface="Verdana" pitchFamily="34" charset="0"/>
                <a:ea typeface="Verdana" pitchFamily="34" charset="0"/>
                <a:cs typeface="Verdana" pitchFamily="34" charset="0"/>
              </a:rPr>
              <a:t>  </a:t>
            </a:r>
            <a:r>
              <a:rPr lang="it-IT" altLang="it-IT" sz="2000" b="1" dirty="0">
                <a:solidFill>
                  <a:srgbClr val="FF0000"/>
                </a:solidFill>
                <a:latin typeface="Verdana" pitchFamily="34" charset="0"/>
                <a:ea typeface="Verdana" pitchFamily="34" charset="0"/>
                <a:cs typeface="Verdana" pitchFamily="34" charset="0"/>
              </a:rPr>
              <a:t>I</a:t>
            </a:r>
            <a:r>
              <a:rPr lang="it-IT" altLang="it-IT" sz="2000" b="1" dirty="0" smtClean="0">
                <a:solidFill>
                  <a:srgbClr val="FF0000"/>
                </a:solidFill>
                <a:latin typeface="Verdana" pitchFamily="34" charset="0"/>
                <a:ea typeface="Verdana" pitchFamily="34" charset="0"/>
                <a:cs typeface="Verdana" pitchFamily="34" charset="0"/>
              </a:rPr>
              <a:t>n </a:t>
            </a:r>
            <a:r>
              <a:rPr lang="it-IT" altLang="it-IT" sz="2000" b="1" dirty="0" smtClean="0">
                <a:solidFill>
                  <a:srgbClr val="FF0000"/>
                </a:solidFill>
                <a:latin typeface="Verdana" pitchFamily="34" charset="0"/>
                <a:ea typeface="Verdana" pitchFamily="34" charset="0"/>
                <a:cs typeface="Verdana" pitchFamily="34" charset="0"/>
              </a:rPr>
              <a:t>Italia </a:t>
            </a:r>
            <a:r>
              <a:rPr lang="it-IT" altLang="it-IT" sz="2000" b="1" dirty="0" smtClean="0">
                <a:solidFill>
                  <a:srgbClr val="FF0000"/>
                </a:solidFill>
                <a:latin typeface="Verdana" pitchFamily="34" charset="0"/>
                <a:ea typeface="Verdana" pitchFamily="34" charset="0"/>
                <a:cs typeface="Verdana" pitchFamily="34" charset="0"/>
              </a:rPr>
              <a:t>sono stati emanati </a:t>
            </a:r>
            <a:r>
              <a:rPr lang="it-IT" altLang="it-IT" sz="2000" b="1" dirty="0" smtClean="0">
                <a:solidFill>
                  <a:srgbClr val="FF0000"/>
                </a:solidFill>
                <a:latin typeface="Verdana" pitchFamily="34" charset="0"/>
                <a:ea typeface="Verdana" pitchFamily="34" charset="0"/>
                <a:cs typeface="Verdana" pitchFamily="34" charset="0"/>
              </a:rPr>
              <a:t>   </a:t>
            </a:r>
            <a:endParaRPr lang="it-IT" altLang="it-IT" sz="2000" b="1" dirty="0" smtClean="0">
              <a:solidFill>
                <a:srgbClr val="FF0000"/>
              </a:solidFill>
              <a:latin typeface="Verdana" pitchFamily="34" charset="0"/>
              <a:ea typeface="Verdana" pitchFamily="34" charset="0"/>
              <a:cs typeface="Verdana" pitchFamily="34" charset="0"/>
            </a:endParaRPr>
          </a:p>
          <a:p>
            <a:pPr algn="l">
              <a:buFont typeface="Arial" charset="0"/>
              <a:buNone/>
            </a:pPr>
            <a:r>
              <a:rPr lang="it-IT" altLang="it-IT" sz="2000" b="1" dirty="0" smtClean="0">
                <a:solidFill>
                  <a:srgbClr val="FF0000"/>
                </a:solidFill>
                <a:latin typeface="Verdana" pitchFamily="34" charset="0"/>
                <a:ea typeface="Verdana" pitchFamily="34" charset="0"/>
                <a:cs typeface="Verdana" pitchFamily="34" charset="0"/>
              </a:rPr>
              <a:t>Due interventi legislativi particolarmente importanti</a:t>
            </a:r>
          </a:p>
          <a:p>
            <a:pPr>
              <a:buFont typeface="Arial" charset="0"/>
              <a:buNone/>
            </a:pPr>
            <a:endParaRPr lang="it-IT" altLang="it-IT" sz="2000" b="1" dirty="0" smtClean="0">
              <a:solidFill>
                <a:srgbClr val="FF0000"/>
              </a:solidFill>
              <a:latin typeface="Verdana" pitchFamily="34" charset="0"/>
              <a:ea typeface="Verdana" pitchFamily="34" charset="0"/>
              <a:cs typeface="Verdana" pitchFamily="34" charset="0"/>
            </a:endParaRPr>
          </a:p>
          <a:p>
            <a:pPr marL="457200" indent="-457200" algn="just">
              <a:buFont typeface="Arial" charset="0"/>
              <a:buAutoNum type="arabicParenR"/>
            </a:pPr>
            <a:r>
              <a:rPr lang="it-IT" altLang="it-IT" sz="2000" b="1" dirty="0" smtClean="0">
                <a:solidFill>
                  <a:srgbClr val="0000CC"/>
                </a:solidFill>
                <a:latin typeface="Verdana" pitchFamily="34" charset="0"/>
                <a:ea typeface="Verdana" pitchFamily="34" charset="0"/>
                <a:cs typeface="Verdana" pitchFamily="34" charset="0"/>
              </a:rPr>
              <a:t>L. 164/2014  </a:t>
            </a:r>
            <a:r>
              <a:rPr lang="it-IT" dirty="0" smtClean="0">
                <a:solidFill>
                  <a:srgbClr val="4206BA"/>
                </a:solidFill>
              </a:rPr>
              <a:t>Conversione in legge, con modificazioni, del </a:t>
            </a:r>
            <a:r>
              <a:rPr lang="it-IT" dirty="0" smtClean="0">
                <a:solidFill>
                  <a:srgbClr val="4206BA"/>
                </a:solidFill>
              </a:rPr>
              <a:t>decreto-legge</a:t>
            </a:r>
          </a:p>
          <a:p>
            <a:pPr marL="457200" indent="-457200" algn="just"/>
            <a:r>
              <a:rPr lang="it-IT" dirty="0" smtClean="0">
                <a:solidFill>
                  <a:srgbClr val="4206BA"/>
                </a:solidFill>
              </a:rPr>
              <a:t> </a:t>
            </a:r>
            <a:r>
              <a:rPr lang="it-IT" dirty="0" smtClean="0">
                <a:solidFill>
                  <a:srgbClr val="4206BA"/>
                </a:solidFill>
              </a:rPr>
              <a:t>12 settembre 2014, n. 133, recante misure urgenti per l'apertura dei cantieri</a:t>
            </a:r>
            <a:r>
              <a:rPr lang="it-IT" dirty="0" smtClean="0">
                <a:solidFill>
                  <a:srgbClr val="4206BA"/>
                </a:solidFill>
              </a:rPr>
              <a:t>,</a:t>
            </a:r>
          </a:p>
          <a:p>
            <a:pPr marL="457200" indent="-457200" algn="just"/>
            <a:r>
              <a:rPr lang="it-IT" dirty="0" smtClean="0">
                <a:solidFill>
                  <a:srgbClr val="4206BA"/>
                </a:solidFill>
              </a:rPr>
              <a:t> </a:t>
            </a:r>
            <a:r>
              <a:rPr lang="it-IT" dirty="0" smtClean="0">
                <a:solidFill>
                  <a:srgbClr val="4206BA"/>
                </a:solidFill>
              </a:rPr>
              <a:t>la realizzazione delle opere pubbliche, </a:t>
            </a:r>
            <a:r>
              <a:rPr lang="it-IT" dirty="0" smtClean="0">
                <a:solidFill>
                  <a:srgbClr val="FF0000"/>
                </a:solidFill>
              </a:rPr>
              <a:t>la digitalizzazione del Paese</a:t>
            </a:r>
            <a:r>
              <a:rPr lang="it-IT" dirty="0" smtClean="0">
                <a:solidFill>
                  <a:srgbClr val="4206BA"/>
                </a:solidFill>
              </a:rPr>
              <a:t>, </a:t>
            </a:r>
            <a:endParaRPr lang="it-IT" dirty="0" smtClean="0">
              <a:solidFill>
                <a:srgbClr val="4206BA"/>
              </a:solidFill>
            </a:endParaRPr>
          </a:p>
          <a:p>
            <a:pPr marL="457200" indent="-457200" algn="just"/>
            <a:r>
              <a:rPr lang="it-IT" dirty="0" smtClean="0">
                <a:solidFill>
                  <a:srgbClr val="4206BA"/>
                </a:solidFill>
              </a:rPr>
              <a:t>la </a:t>
            </a:r>
            <a:r>
              <a:rPr lang="it-IT" dirty="0" smtClean="0">
                <a:solidFill>
                  <a:srgbClr val="4206BA"/>
                </a:solidFill>
              </a:rPr>
              <a:t>semplificazione burocratica, l'emergenza del dissesto </a:t>
            </a:r>
            <a:r>
              <a:rPr lang="it-IT" dirty="0" smtClean="0">
                <a:solidFill>
                  <a:srgbClr val="4206BA"/>
                </a:solidFill>
              </a:rPr>
              <a:t>idrogeologico</a:t>
            </a:r>
          </a:p>
          <a:p>
            <a:pPr marL="457200" indent="-457200" algn="just"/>
            <a:r>
              <a:rPr lang="it-IT" dirty="0" smtClean="0">
                <a:solidFill>
                  <a:srgbClr val="4206BA"/>
                </a:solidFill>
              </a:rPr>
              <a:t> </a:t>
            </a:r>
            <a:r>
              <a:rPr lang="it-IT" dirty="0" smtClean="0">
                <a:solidFill>
                  <a:srgbClr val="4206BA"/>
                </a:solidFill>
              </a:rPr>
              <a:t>e per la ripresa delle </a:t>
            </a:r>
            <a:r>
              <a:rPr lang="it-IT" dirty="0" err="1" smtClean="0">
                <a:solidFill>
                  <a:srgbClr val="4206BA"/>
                </a:solidFill>
              </a:rPr>
              <a:t>attivita'</a:t>
            </a:r>
            <a:r>
              <a:rPr lang="it-IT" dirty="0" smtClean="0">
                <a:solidFill>
                  <a:srgbClr val="4206BA"/>
                </a:solidFill>
              </a:rPr>
              <a:t> produttive.</a:t>
            </a:r>
            <a:r>
              <a:rPr lang="it-IT" dirty="0">
                <a:solidFill>
                  <a:srgbClr val="4206BA"/>
                </a:solidFill>
                <a:latin typeface="Verdana" pitchFamily="34" charset="0"/>
                <a:ea typeface="Verdana" pitchFamily="34" charset="0"/>
                <a:cs typeface="Verdana" pitchFamily="34" charset="0"/>
              </a:rPr>
              <a:t>(</a:t>
            </a:r>
            <a:r>
              <a:rPr lang="it-IT" altLang="it-IT" dirty="0" smtClean="0">
                <a:solidFill>
                  <a:srgbClr val="4206BA"/>
                </a:solidFill>
                <a:latin typeface="Verdana" pitchFamily="34" charset="0"/>
                <a:ea typeface="Verdana" pitchFamily="34" charset="0"/>
                <a:cs typeface="Verdana" pitchFamily="34" charset="0"/>
              </a:rPr>
              <a:t>Sblocca Italia</a:t>
            </a:r>
            <a:r>
              <a:rPr lang="it-IT" altLang="it-IT" dirty="0" smtClean="0">
                <a:solidFill>
                  <a:srgbClr val="0000CC"/>
                </a:solidFill>
                <a:latin typeface="Verdana" pitchFamily="34" charset="0"/>
                <a:ea typeface="Verdana" pitchFamily="34" charset="0"/>
                <a:cs typeface="Verdana" pitchFamily="34" charset="0"/>
              </a:rPr>
              <a:t>)</a:t>
            </a:r>
          </a:p>
          <a:p>
            <a:pPr marL="457200" indent="-457200" algn="just">
              <a:buFont typeface="Arial" charset="0"/>
              <a:buAutoNum type="arabicParenR"/>
            </a:pPr>
            <a:endParaRPr lang="it-IT" altLang="it-IT" dirty="0" smtClean="0">
              <a:solidFill>
                <a:srgbClr val="0000CC"/>
              </a:solidFill>
              <a:latin typeface="Verdana" pitchFamily="34" charset="0"/>
              <a:ea typeface="Verdana" pitchFamily="34" charset="0"/>
              <a:cs typeface="Verdana" pitchFamily="34" charset="0"/>
            </a:endParaRPr>
          </a:p>
          <a:p>
            <a:pPr marL="457200" indent="-457200" algn="just"/>
            <a:r>
              <a:rPr lang="it-IT" sz="2000" b="1" dirty="0" smtClean="0">
                <a:solidFill>
                  <a:srgbClr val="4206BA"/>
                </a:solidFill>
                <a:latin typeface="Verdana" pitchFamily="34" charset="0"/>
                <a:ea typeface="Verdana" pitchFamily="34" charset="0"/>
                <a:cs typeface="Verdana" pitchFamily="34" charset="0"/>
              </a:rPr>
              <a:t>2) L. 232 /2016 </a:t>
            </a:r>
            <a:r>
              <a:rPr lang="it-IT" dirty="0" smtClean="0">
                <a:solidFill>
                  <a:srgbClr val="4206BA"/>
                </a:solidFill>
              </a:rPr>
              <a:t>Bilancio di previsione dello stato per l’anno </a:t>
            </a:r>
            <a:endParaRPr lang="it-IT" dirty="0" smtClean="0">
              <a:solidFill>
                <a:srgbClr val="4206BA"/>
              </a:solidFill>
            </a:endParaRPr>
          </a:p>
          <a:p>
            <a:pPr marL="457200" indent="-457200" algn="just"/>
            <a:r>
              <a:rPr lang="it-IT" dirty="0" smtClean="0">
                <a:solidFill>
                  <a:srgbClr val="4206BA"/>
                </a:solidFill>
              </a:rPr>
              <a:t>finanziario </a:t>
            </a:r>
            <a:r>
              <a:rPr lang="it-IT" dirty="0" smtClean="0">
                <a:solidFill>
                  <a:srgbClr val="4206BA"/>
                </a:solidFill>
              </a:rPr>
              <a:t>2017 e bilancio pluriennale per il triennio </a:t>
            </a:r>
            <a:r>
              <a:rPr lang="it-IT" dirty="0" smtClean="0">
                <a:solidFill>
                  <a:srgbClr val="4206BA"/>
                </a:solidFill>
              </a:rPr>
              <a:t>2017-2020</a:t>
            </a:r>
            <a:endParaRPr lang="it-IT" altLang="it-IT" sz="2000" dirty="0" smtClean="0">
              <a:solidFill>
                <a:srgbClr val="0000CC"/>
              </a:solidFill>
              <a:latin typeface="Verdana" pitchFamily="34" charset="0"/>
              <a:ea typeface="Verdana" pitchFamily="34" charset="0"/>
              <a:cs typeface="Verdana" pitchFamily="34" charset="0"/>
            </a:endParaRPr>
          </a:p>
          <a:p>
            <a:pPr algn="just">
              <a:buFont typeface="Arial" charset="0"/>
              <a:buNone/>
            </a:pPr>
            <a:r>
              <a:rPr lang="it-IT" altLang="it-IT" sz="2000" dirty="0" smtClean="0">
                <a:solidFill>
                  <a:srgbClr val="FF0000"/>
                </a:solidFill>
                <a:latin typeface="Verdana" pitchFamily="34" charset="0"/>
                <a:ea typeface="Verdana" pitchFamily="34" charset="0"/>
                <a:cs typeface="Verdana" pitchFamily="34" charset="0"/>
              </a:rPr>
              <a:t>2. Nel capo </a:t>
            </a:r>
            <a:r>
              <a:rPr lang="it-IT" altLang="it-IT" sz="2000" dirty="0" err="1" smtClean="0">
                <a:solidFill>
                  <a:srgbClr val="FF0000"/>
                </a:solidFill>
                <a:latin typeface="Verdana" pitchFamily="34" charset="0"/>
                <a:ea typeface="Verdana" pitchFamily="34" charset="0"/>
                <a:cs typeface="Verdana" pitchFamily="34" charset="0"/>
              </a:rPr>
              <a:t>VI</a:t>
            </a:r>
            <a:r>
              <a:rPr lang="it-IT" altLang="it-IT" sz="2000" dirty="0" smtClean="0">
                <a:solidFill>
                  <a:srgbClr val="FF0000"/>
                </a:solidFill>
                <a:latin typeface="Verdana" pitchFamily="34" charset="0"/>
                <a:ea typeface="Verdana" pitchFamily="34" charset="0"/>
                <a:cs typeface="Verdana" pitchFamily="34" charset="0"/>
              </a:rPr>
              <a:t> della parte II del testo unico delle disposizioni </a:t>
            </a:r>
            <a:endParaRPr lang="it-IT" altLang="it-IT" sz="2000" dirty="0" smtClean="0">
              <a:solidFill>
                <a:srgbClr val="FF0000"/>
              </a:solidFill>
              <a:latin typeface="Verdana" pitchFamily="34" charset="0"/>
              <a:ea typeface="Verdana" pitchFamily="34" charset="0"/>
              <a:cs typeface="Verdana" pitchFamily="34" charset="0"/>
            </a:endParaRPr>
          </a:p>
          <a:p>
            <a:pPr algn="just">
              <a:buFont typeface="Arial" charset="0"/>
              <a:buNone/>
            </a:pPr>
            <a:r>
              <a:rPr lang="it-IT" altLang="it-IT" sz="2000" dirty="0" smtClean="0">
                <a:solidFill>
                  <a:srgbClr val="FF0000"/>
                </a:solidFill>
                <a:latin typeface="Verdana" pitchFamily="34" charset="0"/>
                <a:ea typeface="Verdana" pitchFamily="34" charset="0"/>
                <a:cs typeface="Verdana" pitchFamily="34" charset="0"/>
              </a:rPr>
              <a:t>legislative </a:t>
            </a:r>
            <a:r>
              <a:rPr lang="it-IT" altLang="it-IT" sz="2000" dirty="0" smtClean="0">
                <a:solidFill>
                  <a:srgbClr val="FF0000"/>
                </a:solidFill>
                <a:latin typeface="Verdana" pitchFamily="34" charset="0"/>
                <a:ea typeface="Verdana" pitchFamily="34" charset="0"/>
                <a:cs typeface="Verdana" pitchFamily="34" charset="0"/>
              </a:rPr>
              <a:t>e regolamentari in materia edilizia, di cui </a:t>
            </a:r>
            <a:r>
              <a:rPr lang="it-IT" altLang="it-IT" sz="2000" dirty="0" smtClean="0">
                <a:solidFill>
                  <a:srgbClr val="FF0000"/>
                </a:solidFill>
                <a:latin typeface="Verdana" pitchFamily="34" charset="0"/>
                <a:ea typeface="Verdana" pitchFamily="34" charset="0"/>
                <a:cs typeface="Verdana" pitchFamily="34" charset="0"/>
              </a:rPr>
              <a:t>al</a:t>
            </a:r>
          </a:p>
          <a:p>
            <a:pPr algn="just">
              <a:buFont typeface="Arial" charset="0"/>
              <a:buNone/>
            </a:pPr>
            <a:r>
              <a:rPr lang="it-IT" altLang="it-IT" sz="2000" b="1" dirty="0" smtClean="0">
                <a:solidFill>
                  <a:srgbClr val="FF0000"/>
                </a:solidFill>
                <a:latin typeface="Verdana" pitchFamily="34" charset="0"/>
                <a:ea typeface="Verdana" pitchFamily="34" charset="0"/>
                <a:cs typeface="Verdana" pitchFamily="34" charset="0"/>
              </a:rPr>
              <a:t> </a:t>
            </a:r>
            <a:r>
              <a:rPr lang="it-IT" altLang="it-IT" sz="2000" b="1" dirty="0" smtClean="0">
                <a:solidFill>
                  <a:srgbClr val="0000CC"/>
                </a:solidFill>
                <a:latin typeface="Verdana" pitchFamily="34" charset="0"/>
                <a:ea typeface="Verdana" pitchFamily="34" charset="0"/>
                <a:cs typeface="Verdana" pitchFamily="34" charset="0"/>
              </a:rPr>
              <a:t>D.P.R. 6 giugno 2001, n. 380</a:t>
            </a:r>
            <a:r>
              <a:rPr lang="it-IT" altLang="it-IT" sz="2000" dirty="0" smtClean="0">
                <a:solidFill>
                  <a:srgbClr val="FF0000"/>
                </a:solidFill>
                <a:latin typeface="Verdana" pitchFamily="34" charset="0"/>
                <a:ea typeface="Verdana" pitchFamily="34" charset="0"/>
                <a:cs typeface="Verdana" pitchFamily="34" charset="0"/>
              </a:rPr>
              <a:t>, dopo l'articolo 135 è </a:t>
            </a:r>
            <a:endParaRPr lang="it-IT" altLang="it-IT" sz="2000" dirty="0" smtClean="0">
              <a:solidFill>
                <a:srgbClr val="FF0000"/>
              </a:solidFill>
              <a:latin typeface="Verdana" pitchFamily="34" charset="0"/>
              <a:ea typeface="Verdana" pitchFamily="34" charset="0"/>
              <a:cs typeface="Verdana" pitchFamily="34" charset="0"/>
            </a:endParaRPr>
          </a:p>
          <a:p>
            <a:pPr algn="just">
              <a:buFont typeface="Arial" charset="0"/>
              <a:buNone/>
            </a:pPr>
            <a:r>
              <a:rPr lang="it-IT" altLang="it-IT" sz="2000" dirty="0" smtClean="0">
                <a:solidFill>
                  <a:srgbClr val="FF0000"/>
                </a:solidFill>
                <a:latin typeface="Verdana" pitchFamily="34" charset="0"/>
                <a:ea typeface="Verdana" pitchFamily="34" charset="0"/>
                <a:cs typeface="Verdana" pitchFamily="34" charset="0"/>
              </a:rPr>
              <a:t>aggiunto </a:t>
            </a:r>
            <a:r>
              <a:rPr lang="it-IT" altLang="it-IT" sz="2000" dirty="0" smtClean="0">
                <a:solidFill>
                  <a:srgbClr val="FF0000"/>
                </a:solidFill>
                <a:latin typeface="Verdana" pitchFamily="34" charset="0"/>
                <a:ea typeface="Verdana" pitchFamily="34" charset="0"/>
                <a:cs typeface="Verdana" pitchFamily="34" charset="0"/>
              </a:rPr>
              <a:t>il seguente: </a:t>
            </a:r>
          </a:p>
          <a:p>
            <a:pPr algn="just">
              <a:buFont typeface="Arial" charset="0"/>
              <a:buNone/>
            </a:pPr>
            <a:r>
              <a:rPr lang="it-IT" altLang="it-IT" sz="2000" b="1" dirty="0" smtClean="0">
                <a:solidFill>
                  <a:srgbClr val="0000CC"/>
                </a:solidFill>
                <a:latin typeface="Verdana" pitchFamily="34" charset="0"/>
                <a:ea typeface="Verdana" pitchFamily="34" charset="0"/>
                <a:cs typeface="Verdana" pitchFamily="34" charset="0"/>
              </a:rPr>
              <a:t>Art</a:t>
            </a:r>
            <a:r>
              <a:rPr lang="it-IT" altLang="it-IT" sz="2000" b="1" dirty="0" smtClean="0">
                <a:solidFill>
                  <a:srgbClr val="0000CC"/>
                </a:solidFill>
                <a:latin typeface="Verdana" pitchFamily="34" charset="0"/>
                <a:ea typeface="Verdana" pitchFamily="34" charset="0"/>
                <a:cs typeface="Verdana" pitchFamily="34" charset="0"/>
              </a:rPr>
              <a:t>. 135-bis. </a:t>
            </a:r>
          </a:p>
          <a:p>
            <a:pPr algn="just">
              <a:buFont typeface="Arial" charset="0"/>
              <a:buNone/>
            </a:pPr>
            <a:r>
              <a:rPr lang="it-IT" altLang="it-IT" sz="2000" b="1" dirty="0" smtClean="0">
                <a:solidFill>
                  <a:srgbClr val="0000CC"/>
                </a:solidFill>
                <a:latin typeface="Verdana" pitchFamily="34" charset="0"/>
                <a:ea typeface="Verdana" pitchFamily="34" charset="0"/>
                <a:cs typeface="Verdana" pitchFamily="34" charset="0"/>
              </a:rPr>
              <a:t>Norme per l'</a:t>
            </a:r>
            <a:r>
              <a:rPr lang="it-IT" altLang="it-IT" sz="2000" b="1" dirty="0" err="1" smtClean="0">
                <a:solidFill>
                  <a:srgbClr val="0000CC"/>
                </a:solidFill>
                <a:latin typeface="Verdana" pitchFamily="34" charset="0"/>
                <a:ea typeface="Verdana" pitchFamily="34" charset="0"/>
                <a:cs typeface="Verdana" pitchFamily="34" charset="0"/>
              </a:rPr>
              <a:t>infrastrutturazione</a:t>
            </a:r>
            <a:r>
              <a:rPr lang="it-IT" altLang="it-IT" sz="2000" b="1" dirty="0" smtClean="0">
                <a:solidFill>
                  <a:srgbClr val="0000CC"/>
                </a:solidFill>
                <a:latin typeface="Verdana" pitchFamily="34" charset="0"/>
                <a:ea typeface="Verdana" pitchFamily="34" charset="0"/>
                <a:cs typeface="Verdana" pitchFamily="34" charset="0"/>
              </a:rPr>
              <a:t> digitale degli edifici</a:t>
            </a:r>
            <a:endParaRPr lang="it-IT" altLang="it-IT" sz="2000" b="1" i="1" dirty="0" smtClean="0">
              <a:solidFill>
                <a:srgbClr val="0000CC"/>
              </a:solidFill>
              <a:latin typeface="Verdana" pitchFamily="34" charset="0"/>
              <a:ea typeface="Verdana" pitchFamily="34" charset="0"/>
              <a:cs typeface="Verdana" pitchFamily="34" charset="0"/>
            </a:endParaRPr>
          </a:p>
          <a:p>
            <a:pPr algn="just">
              <a:buFont typeface="Arial" charset="0"/>
              <a:buNone/>
            </a:pPr>
            <a:r>
              <a:rPr lang="it-IT" altLang="it-IT" sz="2000" b="1" dirty="0" smtClean="0">
                <a:solidFill>
                  <a:srgbClr val="0000CC"/>
                </a:solidFill>
                <a:latin typeface="Verdana" pitchFamily="34" charset="0"/>
                <a:ea typeface="Verdana" pitchFamily="34" charset="0"/>
                <a:cs typeface="Verdana" pitchFamily="34" charset="0"/>
              </a:rPr>
              <a:t>	</a:t>
            </a:r>
            <a:r>
              <a:rPr lang="it-IT" altLang="it-IT" sz="2000" dirty="0" smtClean="0">
                <a:solidFill>
                  <a:srgbClr val="0000CC"/>
                </a:solidFill>
                <a:latin typeface="Verdana" pitchFamily="34" charset="0"/>
                <a:ea typeface="Verdana" pitchFamily="34" charset="0"/>
                <a:cs typeface="Verdana" pitchFamily="34" charset="0"/>
              </a:rPr>
              <a:t>		</a:t>
            </a:r>
            <a:endParaRPr lang="it-IT" altLang="it-IT" sz="2000"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
          <p:cNvSpPr>
            <a:spLocks noGrp="1"/>
          </p:cNvSpPr>
          <p:nvPr>
            <p:ph type="title"/>
          </p:nvPr>
        </p:nvSpPr>
        <p:spPr>
          <a:xfrm>
            <a:off x="0" y="0"/>
            <a:ext cx="9144000" cy="634082"/>
          </a:xfrm>
        </p:spPr>
        <p:txBody>
          <a:bodyPr/>
          <a:lstStyle/>
          <a:p>
            <a:pPr algn="ctr"/>
            <a:r>
              <a:rPr lang="it-IT" altLang="it-IT" sz="2000" b="1" dirty="0" smtClean="0">
                <a:solidFill>
                  <a:srgbClr val="0000CC"/>
                </a:solidFill>
                <a:latin typeface="Verdana" pitchFamily="34" charset="0"/>
                <a:ea typeface="Verdana" pitchFamily="34" charset="0"/>
                <a:cs typeface="Verdana" pitchFamily="34" charset="0"/>
              </a:rPr>
              <a:t>Fibra ottica ed innovazione</a:t>
            </a:r>
            <a:r>
              <a:rPr lang="it-IT" altLang="it-IT" sz="2000" dirty="0" smtClean="0">
                <a:solidFill>
                  <a:srgbClr val="0000CC"/>
                </a:solidFill>
                <a:latin typeface="Verdana" pitchFamily="34" charset="0"/>
                <a:ea typeface="Verdana" pitchFamily="34" charset="0"/>
                <a:cs typeface="Verdana" pitchFamily="34" charset="0"/>
              </a:rPr>
              <a:t>	</a:t>
            </a:r>
            <a:r>
              <a:rPr lang="it-IT" altLang="it-IT" sz="1800" b="1" dirty="0" smtClean="0">
                <a:solidFill>
                  <a:srgbClr val="0000CC"/>
                </a:solidFill>
                <a:latin typeface="Verdana" pitchFamily="34" charset="0"/>
                <a:ea typeface="Verdana" pitchFamily="34" charset="0"/>
                <a:cs typeface="Verdana" pitchFamily="34" charset="0"/>
              </a:rPr>
              <a:t> </a:t>
            </a:r>
            <a:r>
              <a:rPr lang="it-IT" altLang="it-IT" sz="2000" dirty="0" smtClean="0">
                <a:solidFill>
                  <a:srgbClr val="0000CC"/>
                </a:solidFill>
              </a:rPr>
              <a:t> </a:t>
            </a:r>
            <a:endParaRPr lang="it-IT" altLang="it-IT" sz="2000" b="1" dirty="0" smtClean="0">
              <a:solidFill>
                <a:srgbClr val="0000CC"/>
              </a:solidFill>
              <a:latin typeface="Verdana" pitchFamily="34" charset="0"/>
              <a:ea typeface="Verdana" pitchFamily="34" charset="0"/>
              <a:cs typeface="Verdana" pitchFamily="34" charset="0"/>
            </a:endParaRPr>
          </a:p>
        </p:txBody>
      </p:sp>
      <p:sp>
        <p:nvSpPr>
          <p:cNvPr id="6147" name="Segnaposto contenuto 2"/>
          <p:cNvSpPr>
            <a:spLocks noGrp="1"/>
          </p:cNvSpPr>
          <p:nvPr>
            <p:ph idx="4294967295"/>
          </p:nvPr>
        </p:nvSpPr>
        <p:spPr>
          <a:xfrm>
            <a:off x="0" y="836712"/>
            <a:ext cx="8748464" cy="5327997"/>
          </a:xfrm>
          <a:prstGeom prst="rect">
            <a:avLst/>
          </a:prstGeom>
        </p:spPr>
        <p:txBody>
          <a:bodyPr/>
          <a:lstStyle/>
          <a:p>
            <a:pPr marL="457200" indent="-457200" algn="just"/>
            <a:r>
              <a:rPr lang="it-IT" altLang="it-IT" sz="2000" dirty="0" smtClean="0">
                <a:solidFill>
                  <a:srgbClr val="0000CC"/>
                </a:solidFill>
                <a:latin typeface="Verdana" pitchFamily="34" charset="0"/>
                <a:ea typeface="Verdana" pitchFamily="34" charset="0"/>
                <a:cs typeface="Verdana" pitchFamily="34" charset="0"/>
              </a:rPr>
              <a:t>      </a:t>
            </a:r>
            <a:r>
              <a:rPr lang="it-IT" altLang="it-IT" sz="2400" b="1" dirty="0" smtClean="0">
                <a:solidFill>
                  <a:srgbClr val="FF0000"/>
                </a:solidFill>
                <a:latin typeface="Verdana" pitchFamily="34" charset="0"/>
                <a:ea typeface="Verdana" pitchFamily="34" charset="0"/>
                <a:cs typeface="Verdana" pitchFamily="34" charset="0"/>
              </a:rPr>
              <a:t>1)</a:t>
            </a:r>
            <a:r>
              <a:rPr lang="it-IT" altLang="it-IT" sz="2000" b="1" dirty="0" smtClean="0">
                <a:solidFill>
                  <a:srgbClr val="0000CC"/>
                </a:solidFill>
                <a:latin typeface="Verdana" pitchFamily="34" charset="0"/>
                <a:ea typeface="Verdana" pitchFamily="34" charset="0"/>
                <a:cs typeface="Verdana" pitchFamily="34" charset="0"/>
              </a:rPr>
              <a:t>L. 164/2014  </a:t>
            </a:r>
            <a:r>
              <a:rPr lang="it-IT" altLang="it-IT" sz="2000" dirty="0" smtClean="0">
                <a:solidFill>
                  <a:srgbClr val="0000CC"/>
                </a:solidFill>
                <a:latin typeface="Verdana" pitchFamily="34" charset="0"/>
                <a:ea typeface="Verdana" pitchFamily="34" charset="0"/>
                <a:cs typeface="Verdana" pitchFamily="34" charset="0"/>
              </a:rPr>
              <a:t>(Conversione D.L. 133/2014 -Sblocca Italia)</a:t>
            </a:r>
          </a:p>
          <a:p>
            <a:pPr algn="just">
              <a:buFont typeface="Arial" charset="0"/>
              <a:buNone/>
            </a:pPr>
            <a:r>
              <a:rPr lang="it-IT" altLang="it-IT" sz="2000" dirty="0">
                <a:solidFill>
                  <a:srgbClr val="0000CC"/>
                </a:solidFill>
                <a:latin typeface="Verdana" pitchFamily="34" charset="0"/>
                <a:ea typeface="Verdana" pitchFamily="34" charset="0"/>
                <a:cs typeface="Verdana" pitchFamily="34" charset="0"/>
              </a:rPr>
              <a:t> </a:t>
            </a:r>
            <a:r>
              <a:rPr lang="it-IT" altLang="it-IT" sz="2000" dirty="0" smtClean="0">
                <a:solidFill>
                  <a:srgbClr val="0000CC"/>
                </a:solidFill>
                <a:latin typeface="Verdana" pitchFamily="34" charset="0"/>
                <a:ea typeface="Verdana" pitchFamily="34" charset="0"/>
                <a:cs typeface="Verdana" pitchFamily="34" charset="0"/>
              </a:rPr>
              <a:t>          </a:t>
            </a:r>
            <a:r>
              <a:rPr lang="it-IT" altLang="it-IT" dirty="0" smtClean="0">
                <a:solidFill>
                  <a:srgbClr val="0000CC"/>
                </a:solidFill>
                <a:latin typeface="Verdana" pitchFamily="34" charset="0"/>
                <a:ea typeface="Verdana" pitchFamily="34" charset="0"/>
                <a:cs typeface="Verdana" pitchFamily="34" charset="0"/>
              </a:rPr>
              <a:t>Art. 6-ter. - (Disposizioni per l'</a:t>
            </a:r>
            <a:r>
              <a:rPr lang="it-IT" altLang="it-IT" dirty="0" err="1" smtClean="0">
                <a:solidFill>
                  <a:srgbClr val="0000CC"/>
                </a:solidFill>
                <a:latin typeface="Verdana" pitchFamily="34" charset="0"/>
                <a:ea typeface="Verdana" pitchFamily="34" charset="0"/>
                <a:cs typeface="Verdana" pitchFamily="34" charset="0"/>
              </a:rPr>
              <a:t>infrastrutturazione</a:t>
            </a:r>
            <a:r>
              <a:rPr lang="it-IT" altLang="it-IT" dirty="0" smtClean="0">
                <a:solidFill>
                  <a:srgbClr val="0000CC"/>
                </a:solidFill>
                <a:latin typeface="Verdana" pitchFamily="34" charset="0"/>
                <a:ea typeface="Verdana" pitchFamily="34" charset="0"/>
                <a:cs typeface="Verdana" pitchFamily="34" charset="0"/>
              </a:rPr>
              <a:t> degli</a:t>
            </a:r>
          </a:p>
          <a:p>
            <a:pPr algn="just">
              <a:buFont typeface="Arial" charset="0"/>
              <a:buNone/>
            </a:pPr>
            <a:r>
              <a:rPr lang="it-IT" altLang="it-IT" dirty="0" smtClean="0">
                <a:solidFill>
                  <a:srgbClr val="0000CC"/>
                </a:solidFill>
                <a:latin typeface="Verdana" pitchFamily="34" charset="0"/>
                <a:ea typeface="Verdana" pitchFamily="34" charset="0"/>
                <a:cs typeface="Verdana" pitchFamily="34" charset="0"/>
              </a:rPr>
              <a:t>           edifici con impianti di comunicazione elettronica) </a:t>
            </a:r>
            <a:endParaRPr lang="it-IT" altLang="it-IT" dirty="0" smtClean="0">
              <a:solidFill>
                <a:srgbClr val="0000CC"/>
              </a:solidFill>
              <a:latin typeface="Verdana" pitchFamily="34" charset="0"/>
              <a:ea typeface="Verdana" pitchFamily="34" charset="0"/>
              <a:cs typeface="Verdana" pitchFamily="34" charset="0"/>
            </a:endParaRPr>
          </a:p>
          <a:p>
            <a:pPr algn="just">
              <a:buFont typeface="Arial" charset="0"/>
              <a:buNone/>
            </a:pPr>
            <a:endParaRPr lang="it-IT" altLang="it-IT" dirty="0" smtClean="0">
              <a:solidFill>
                <a:srgbClr val="0000CC"/>
              </a:solidFill>
              <a:latin typeface="Verdana" pitchFamily="34" charset="0"/>
              <a:ea typeface="Verdana" pitchFamily="34" charset="0"/>
              <a:cs typeface="Verdana" pitchFamily="34" charset="0"/>
            </a:endParaRPr>
          </a:p>
          <a:p>
            <a:pPr marL="457200" indent="-457200" algn="just"/>
            <a:r>
              <a:rPr lang="it-IT" altLang="it-IT" sz="2000" dirty="0" smtClean="0">
                <a:solidFill>
                  <a:srgbClr val="0000CC"/>
                </a:solidFill>
                <a:latin typeface="Verdana" pitchFamily="34" charset="0"/>
                <a:ea typeface="Verdana" pitchFamily="34" charset="0"/>
                <a:cs typeface="Verdana" pitchFamily="34" charset="0"/>
              </a:rPr>
              <a:t>	Art.135-bis-</a:t>
            </a:r>
            <a:r>
              <a:rPr lang="it-IT" altLang="it-IT" sz="1600" b="1" dirty="0" smtClean="0">
                <a:solidFill>
                  <a:srgbClr val="0000CC"/>
                </a:solidFill>
                <a:latin typeface="Verdana" pitchFamily="34" charset="0"/>
                <a:ea typeface="Verdana" pitchFamily="34" charset="0"/>
                <a:cs typeface="Verdana" pitchFamily="34" charset="0"/>
              </a:rPr>
              <a:t> </a:t>
            </a:r>
            <a:r>
              <a:rPr lang="it-IT" altLang="it-IT" b="1" dirty="0" smtClean="0">
                <a:solidFill>
                  <a:srgbClr val="0000CC"/>
                </a:solidFill>
                <a:latin typeface="Verdana" pitchFamily="34" charset="0"/>
                <a:ea typeface="Verdana" pitchFamily="34" charset="0"/>
                <a:cs typeface="Verdana" pitchFamily="34" charset="0"/>
              </a:rPr>
              <a:t>Norme per l'</a:t>
            </a:r>
            <a:r>
              <a:rPr lang="it-IT" altLang="it-IT" b="1" dirty="0" err="1" smtClean="0">
                <a:solidFill>
                  <a:srgbClr val="0000CC"/>
                </a:solidFill>
                <a:latin typeface="Verdana" pitchFamily="34" charset="0"/>
                <a:ea typeface="Verdana" pitchFamily="34" charset="0"/>
                <a:cs typeface="Verdana" pitchFamily="34" charset="0"/>
              </a:rPr>
              <a:t>infrastrutturazione</a:t>
            </a:r>
            <a:r>
              <a:rPr lang="it-IT" altLang="it-IT" b="1" dirty="0" smtClean="0">
                <a:solidFill>
                  <a:srgbClr val="0000CC"/>
                </a:solidFill>
                <a:latin typeface="Verdana" pitchFamily="34" charset="0"/>
                <a:ea typeface="Verdana" pitchFamily="34" charset="0"/>
                <a:cs typeface="Verdana" pitchFamily="34" charset="0"/>
              </a:rPr>
              <a:t> digitale degli edifici</a:t>
            </a:r>
          </a:p>
          <a:p>
            <a:pPr marL="457200" indent="-457200" algn="just"/>
            <a:r>
              <a:rPr lang="it-IT" altLang="it-IT" sz="1600" b="1" dirty="0">
                <a:solidFill>
                  <a:srgbClr val="FF0000"/>
                </a:solidFill>
                <a:latin typeface="Verdana" pitchFamily="34" charset="0"/>
                <a:ea typeface="Verdana" pitchFamily="34" charset="0"/>
                <a:cs typeface="Verdana" pitchFamily="34" charset="0"/>
              </a:rPr>
              <a:t>	</a:t>
            </a:r>
            <a:r>
              <a:rPr lang="it-IT" altLang="it-IT" sz="1800" b="1" dirty="0" smtClean="0">
                <a:solidFill>
                  <a:srgbClr val="FF0000"/>
                </a:solidFill>
                <a:latin typeface="Verdana" pitchFamily="34" charset="0"/>
                <a:ea typeface="Verdana" pitchFamily="34" charset="0"/>
                <a:cs typeface="Verdana" pitchFamily="34" charset="0"/>
              </a:rPr>
              <a:t>1. Tutti</a:t>
            </a:r>
            <a:r>
              <a:rPr lang="it-IT" altLang="it-IT" sz="1800" b="1" dirty="0" smtClean="0">
                <a:solidFill>
                  <a:srgbClr val="0000CC"/>
                </a:solidFill>
                <a:latin typeface="Verdana" pitchFamily="34" charset="0"/>
                <a:ea typeface="Verdana" pitchFamily="34" charset="0"/>
                <a:cs typeface="Verdana" pitchFamily="34" charset="0"/>
              </a:rPr>
              <a:t> </a:t>
            </a:r>
            <a:r>
              <a:rPr lang="it-IT" altLang="it-IT" sz="1800" b="1" dirty="0" smtClean="0">
                <a:solidFill>
                  <a:srgbClr val="FF0000"/>
                </a:solidFill>
                <a:latin typeface="Verdana" pitchFamily="34" charset="0"/>
                <a:ea typeface="Verdana" pitchFamily="34" charset="0"/>
                <a:cs typeface="Verdana" pitchFamily="34" charset="0"/>
              </a:rPr>
              <a:t>gli edifici </a:t>
            </a:r>
            <a:r>
              <a:rPr lang="it-IT" altLang="it-IT" sz="1800" dirty="0" smtClean="0">
                <a:solidFill>
                  <a:srgbClr val="0000CC"/>
                </a:solidFill>
                <a:latin typeface="Verdana" pitchFamily="34" charset="0"/>
                <a:ea typeface="Verdana" pitchFamily="34" charset="0"/>
                <a:cs typeface="Verdana" pitchFamily="34" charset="0"/>
              </a:rPr>
              <a:t>di nuova costruzione per i quali le domande </a:t>
            </a:r>
            <a:r>
              <a:rPr lang="it-IT" altLang="it-IT" sz="1800" dirty="0" smtClean="0">
                <a:solidFill>
                  <a:srgbClr val="0000CC"/>
                </a:solidFill>
                <a:latin typeface="Verdana" pitchFamily="34" charset="0"/>
                <a:ea typeface="Verdana" pitchFamily="34" charset="0"/>
                <a:cs typeface="Verdana" pitchFamily="34" charset="0"/>
              </a:rPr>
              <a:t>di</a:t>
            </a:r>
          </a:p>
          <a:p>
            <a:pPr marL="457200" indent="-457200" algn="just"/>
            <a:r>
              <a:rPr lang="it-IT" altLang="it-IT" sz="1800" dirty="0" smtClean="0">
                <a:solidFill>
                  <a:srgbClr val="0000CC"/>
                </a:solidFill>
                <a:latin typeface="Verdana" pitchFamily="34" charset="0"/>
                <a:ea typeface="Verdana" pitchFamily="34" charset="0"/>
                <a:cs typeface="Verdana" pitchFamily="34" charset="0"/>
              </a:rPr>
              <a:t> 	autorizzazione </a:t>
            </a:r>
            <a:r>
              <a:rPr lang="it-IT" altLang="it-IT" sz="1800" dirty="0" smtClean="0">
                <a:solidFill>
                  <a:srgbClr val="0000CC"/>
                </a:solidFill>
                <a:latin typeface="Verdana" pitchFamily="34" charset="0"/>
                <a:ea typeface="Verdana" pitchFamily="34" charset="0"/>
                <a:cs typeface="Verdana" pitchFamily="34" charset="0"/>
              </a:rPr>
              <a:t>edilizia sono presentate dopo il 1° luglio 2015 devono </a:t>
            </a:r>
            <a:endParaRPr lang="it-IT" altLang="it-IT" sz="1800" dirty="0" smtClean="0">
              <a:solidFill>
                <a:srgbClr val="0000CC"/>
              </a:solidFill>
              <a:latin typeface="Verdana" pitchFamily="34" charset="0"/>
              <a:ea typeface="Verdana" pitchFamily="34" charset="0"/>
              <a:cs typeface="Verdana" pitchFamily="34" charset="0"/>
            </a:endParaRPr>
          </a:p>
          <a:p>
            <a:pPr marL="457200" indent="-457200" algn="just"/>
            <a:r>
              <a:rPr lang="it-IT" altLang="it-IT" sz="1800" dirty="0" smtClean="0">
                <a:solidFill>
                  <a:srgbClr val="0000CC"/>
                </a:solidFill>
                <a:latin typeface="Verdana" pitchFamily="34" charset="0"/>
                <a:ea typeface="Verdana" pitchFamily="34" charset="0"/>
                <a:cs typeface="Verdana" pitchFamily="34" charset="0"/>
              </a:rPr>
              <a:t>	essere </a:t>
            </a:r>
            <a:r>
              <a:rPr lang="it-IT" altLang="it-IT" sz="1800" dirty="0" smtClean="0">
                <a:solidFill>
                  <a:srgbClr val="0000CC"/>
                </a:solidFill>
                <a:latin typeface="Verdana" pitchFamily="34" charset="0"/>
                <a:ea typeface="Verdana" pitchFamily="34" charset="0"/>
                <a:cs typeface="Verdana" pitchFamily="34" charset="0"/>
              </a:rPr>
              <a:t>equipaggiati con una infrastruttura fisica </a:t>
            </a:r>
            <a:r>
              <a:rPr lang="it-IT" altLang="it-IT" sz="1800" dirty="0" err="1" smtClean="0">
                <a:solidFill>
                  <a:srgbClr val="0000CC"/>
                </a:solidFill>
                <a:latin typeface="Verdana" pitchFamily="34" charset="0"/>
                <a:ea typeface="Verdana" pitchFamily="34" charset="0"/>
                <a:cs typeface="Verdana" pitchFamily="34" charset="0"/>
              </a:rPr>
              <a:t>multiservizio</a:t>
            </a:r>
            <a:r>
              <a:rPr lang="it-IT" altLang="it-IT" sz="1800" dirty="0" smtClean="0">
                <a:solidFill>
                  <a:srgbClr val="0000CC"/>
                </a:solidFill>
                <a:latin typeface="Verdana" pitchFamily="34" charset="0"/>
                <a:ea typeface="Verdana" pitchFamily="34" charset="0"/>
                <a:cs typeface="Verdana" pitchFamily="34" charset="0"/>
              </a:rPr>
              <a:t> </a:t>
            </a:r>
            <a:r>
              <a:rPr lang="it-IT" altLang="it-IT" sz="1800" dirty="0" smtClean="0">
                <a:solidFill>
                  <a:srgbClr val="0000CC"/>
                </a:solidFill>
                <a:latin typeface="Verdana" pitchFamily="34" charset="0"/>
                <a:ea typeface="Verdana" pitchFamily="34" charset="0"/>
                <a:cs typeface="Verdana" pitchFamily="34" charset="0"/>
              </a:rPr>
              <a:t>passiva</a:t>
            </a:r>
          </a:p>
          <a:p>
            <a:pPr marL="457200" indent="-457200" algn="just"/>
            <a:r>
              <a:rPr lang="it-IT" altLang="it-IT" sz="1800" dirty="0" smtClean="0">
                <a:solidFill>
                  <a:srgbClr val="0000CC"/>
                </a:solidFill>
                <a:latin typeface="Verdana" pitchFamily="34" charset="0"/>
                <a:ea typeface="Verdana" pitchFamily="34" charset="0"/>
                <a:cs typeface="Verdana" pitchFamily="34" charset="0"/>
              </a:rPr>
              <a:t> 	interna </a:t>
            </a:r>
            <a:r>
              <a:rPr lang="it-IT" altLang="it-IT" sz="1800" dirty="0" smtClean="0">
                <a:solidFill>
                  <a:srgbClr val="0000CC"/>
                </a:solidFill>
                <a:latin typeface="Verdana" pitchFamily="34" charset="0"/>
                <a:ea typeface="Verdana" pitchFamily="34" charset="0"/>
                <a:cs typeface="Verdana" pitchFamily="34" charset="0"/>
              </a:rPr>
              <a:t>all'edificio, </a:t>
            </a:r>
            <a:r>
              <a:rPr lang="it-IT" altLang="it-IT" sz="1800" dirty="0" smtClean="0">
                <a:solidFill>
                  <a:srgbClr val="FF0000"/>
                </a:solidFill>
                <a:latin typeface="Verdana" pitchFamily="34" charset="0"/>
                <a:ea typeface="Verdana" pitchFamily="34" charset="0"/>
                <a:cs typeface="Verdana" pitchFamily="34" charset="0"/>
              </a:rPr>
              <a:t>costituita da adeguati spazi installativi e da </a:t>
            </a:r>
            <a:r>
              <a:rPr lang="it-IT" altLang="it-IT" sz="1800" dirty="0" smtClean="0">
                <a:solidFill>
                  <a:srgbClr val="FF0000"/>
                </a:solidFill>
                <a:latin typeface="Verdana" pitchFamily="34" charset="0"/>
                <a:ea typeface="Verdana" pitchFamily="34" charset="0"/>
                <a:cs typeface="Verdana" pitchFamily="34" charset="0"/>
              </a:rPr>
              <a:t>impianti</a:t>
            </a:r>
          </a:p>
          <a:p>
            <a:pPr marL="457200" indent="-457200" algn="just"/>
            <a:r>
              <a:rPr lang="it-IT" altLang="it-IT" sz="1800" b="1" dirty="0" smtClean="0">
                <a:solidFill>
                  <a:srgbClr val="FF0000"/>
                </a:solidFill>
                <a:latin typeface="Verdana" pitchFamily="34" charset="0"/>
                <a:ea typeface="Verdana" pitchFamily="34" charset="0"/>
                <a:cs typeface="Verdana" pitchFamily="34" charset="0"/>
              </a:rPr>
              <a:t> 	di </a:t>
            </a:r>
            <a:r>
              <a:rPr lang="it-IT" altLang="it-IT" sz="1800" b="1" dirty="0" smtClean="0">
                <a:solidFill>
                  <a:srgbClr val="FF0000"/>
                </a:solidFill>
                <a:latin typeface="Verdana" pitchFamily="34" charset="0"/>
                <a:ea typeface="Verdana" pitchFamily="34" charset="0"/>
                <a:cs typeface="Verdana" pitchFamily="34" charset="0"/>
              </a:rPr>
              <a:t>comunicazione ad alta velocità in fibra ottica fino ai punti </a:t>
            </a:r>
            <a:endParaRPr lang="it-IT" altLang="it-IT" sz="1800" b="1" dirty="0" smtClean="0">
              <a:solidFill>
                <a:srgbClr val="FF0000"/>
              </a:solidFill>
              <a:latin typeface="Verdana" pitchFamily="34" charset="0"/>
              <a:ea typeface="Verdana" pitchFamily="34" charset="0"/>
              <a:cs typeface="Verdana" pitchFamily="34" charset="0"/>
            </a:endParaRPr>
          </a:p>
          <a:p>
            <a:pPr marL="457200" indent="-457200" algn="just"/>
            <a:r>
              <a:rPr lang="it-IT" altLang="it-IT" sz="1800" b="1" dirty="0" smtClean="0">
                <a:solidFill>
                  <a:srgbClr val="FF0000"/>
                </a:solidFill>
                <a:latin typeface="Verdana" pitchFamily="34" charset="0"/>
                <a:ea typeface="Verdana" pitchFamily="34" charset="0"/>
                <a:cs typeface="Verdana" pitchFamily="34" charset="0"/>
              </a:rPr>
              <a:t>	terminali </a:t>
            </a:r>
            <a:r>
              <a:rPr lang="it-IT" altLang="it-IT" sz="1800" b="1" dirty="0" smtClean="0">
                <a:solidFill>
                  <a:srgbClr val="FF0000"/>
                </a:solidFill>
                <a:latin typeface="Verdana" pitchFamily="34" charset="0"/>
                <a:ea typeface="Verdana" pitchFamily="34" charset="0"/>
                <a:cs typeface="Verdana" pitchFamily="34" charset="0"/>
              </a:rPr>
              <a:t>di rete </a:t>
            </a:r>
            <a:r>
              <a:rPr lang="it-IT" altLang="it-IT" sz="1800" dirty="0" err="1" smtClean="0">
                <a:solidFill>
                  <a:srgbClr val="FF0000"/>
                </a:solidFill>
                <a:latin typeface="Verdana" pitchFamily="34" charset="0"/>
                <a:ea typeface="Verdana" pitchFamily="34" charset="0"/>
                <a:cs typeface="Verdana" pitchFamily="34" charset="0"/>
              </a:rPr>
              <a:t>……….</a:t>
            </a:r>
            <a:r>
              <a:rPr lang="it-IT" altLang="it-IT" sz="1800" dirty="0" err="1" smtClean="0">
                <a:solidFill>
                  <a:srgbClr val="FF0000"/>
                </a:solidFill>
                <a:latin typeface="Verdana" pitchFamily="34" charset="0"/>
                <a:ea typeface="Verdana" pitchFamily="34" charset="0"/>
                <a:cs typeface="Verdana" pitchFamily="34" charset="0"/>
              </a:rPr>
              <a:t>omossis</a:t>
            </a:r>
            <a:endParaRPr lang="it-IT" altLang="it-IT" sz="1800" dirty="0" smtClean="0">
              <a:solidFill>
                <a:srgbClr val="FF0000"/>
              </a:solidFill>
              <a:latin typeface="Verdana" pitchFamily="34" charset="0"/>
              <a:ea typeface="Verdana" pitchFamily="34" charset="0"/>
              <a:cs typeface="Verdana" pitchFamily="34" charset="0"/>
            </a:endParaRPr>
          </a:p>
          <a:p>
            <a:pPr marL="457200" indent="-457200" algn="just"/>
            <a:endParaRPr lang="it-IT" altLang="it-IT" sz="1800" dirty="0" smtClean="0">
              <a:latin typeface="Verdana" pitchFamily="34" charset="0"/>
              <a:ea typeface="Verdana" pitchFamily="34" charset="0"/>
              <a:cs typeface="Verdana" pitchFamily="34" charset="0"/>
            </a:endParaRPr>
          </a:p>
          <a:p>
            <a:pPr marL="457200" indent="-457200" algn="just">
              <a:buFont typeface="Arial" charset="0"/>
              <a:buNone/>
            </a:pPr>
            <a:r>
              <a:rPr lang="it-IT" altLang="it-IT" sz="1800" dirty="0" smtClean="0">
                <a:solidFill>
                  <a:srgbClr val="0000CC"/>
                </a:solidFill>
                <a:latin typeface="Verdana" pitchFamily="34" charset="0"/>
                <a:ea typeface="Verdana" pitchFamily="34" charset="0"/>
                <a:cs typeface="Verdana" pitchFamily="34" charset="0"/>
              </a:rPr>
              <a:t>	Per infrastruttura fisica </a:t>
            </a:r>
            <a:r>
              <a:rPr lang="it-IT" altLang="it-IT" sz="1800" dirty="0" err="1" smtClean="0">
                <a:solidFill>
                  <a:srgbClr val="0000CC"/>
                </a:solidFill>
                <a:latin typeface="Verdana" pitchFamily="34" charset="0"/>
                <a:ea typeface="Verdana" pitchFamily="34" charset="0"/>
                <a:cs typeface="Verdana" pitchFamily="34" charset="0"/>
              </a:rPr>
              <a:t>multiservizio</a:t>
            </a:r>
            <a:r>
              <a:rPr lang="it-IT" altLang="it-IT" sz="1800" dirty="0" smtClean="0">
                <a:solidFill>
                  <a:srgbClr val="0000CC"/>
                </a:solidFill>
                <a:latin typeface="Verdana" pitchFamily="34" charset="0"/>
                <a:ea typeface="Verdana" pitchFamily="34" charset="0"/>
                <a:cs typeface="Verdana" pitchFamily="34" charset="0"/>
              </a:rPr>
              <a:t> interna all'edificio si intende </a:t>
            </a:r>
            <a:endParaRPr lang="it-IT" altLang="it-IT" sz="1800" dirty="0" smtClean="0">
              <a:solidFill>
                <a:srgbClr val="0000CC"/>
              </a:solidFill>
              <a:latin typeface="Verdana" pitchFamily="34" charset="0"/>
              <a:ea typeface="Verdana" pitchFamily="34" charset="0"/>
              <a:cs typeface="Verdana" pitchFamily="34" charset="0"/>
            </a:endParaRPr>
          </a:p>
          <a:p>
            <a:pPr marL="457200" indent="-457200" algn="just">
              <a:buFont typeface="Arial" charset="0"/>
              <a:buNone/>
            </a:pPr>
            <a:r>
              <a:rPr lang="it-IT" altLang="it-IT" sz="1800" dirty="0" smtClean="0">
                <a:solidFill>
                  <a:srgbClr val="0000CC"/>
                </a:solidFill>
                <a:latin typeface="Verdana" pitchFamily="34" charset="0"/>
                <a:ea typeface="Verdana" pitchFamily="34" charset="0"/>
                <a:cs typeface="Verdana" pitchFamily="34" charset="0"/>
              </a:rPr>
              <a:t>	il </a:t>
            </a:r>
            <a:r>
              <a:rPr lang="it-IT" altLang="it-IT" sz="1800" b="1" dirty="0" smtClean="0">
                <a:solidFill>
                  <a:srgbClr val="0000CC"/>
                </a:solidFill>
                <a:latin typeface="Verdana" pitchFamily="34" charset="0"/>
                <a:ea typeface="Verdana" pitchFamily="34" charset="0"/>
                <a:cs typeface="Verdana" pitchFamily="34" charset="0"/>
              </a:rPr>
              <a:t>complesso delle installazioni presenti all'interno degli edifici </a:t>
            </a:r>
            <a:endParaRPr lang="it-IT" altLang="it-IT" sz="1800" b="1" dirty="0" smtClean="0">
              <a:solidFill>
                <a:srgbClr val="0000CC"/>
              </a:solidFill>
              <a:latin typeface="Verdana" pitchFamily="34" charset="0"/>
              <a:ea typeface="Verdana" pitchFamily="34" charset="0"/>
              <a:cs typeface="Verdana" pitchFamily="34" charset="0"/>
            </a:endParaRPr>
          </a:p>
          <a:p>
            <a:pPr marL="457200" indent="-457200" algn="just">
              <a:buFont typeface="Arial" charset="0"/>
              <a:buNone/>
            </a:pPr>
            <a:r>
              <a:rPr lang="it-IT" altLang="it-IT" sz="1800" b="1" dirty="0" smtClean="0">
                <a:solidFill>
                  <a:srgbClr val="0000CC"/>
                </a:solidFill>
                <a:latin typeface="Verdana" pitchFamily="34" charset="0"/>
                <a:ea typeface="Verdana" pitchFamily="34" charset="0"/>
                <a:cs typeface="Verdana" pitchFamily="34" charset="0"/>
              </a:rPr>
              <a:t>	contenenti </a:t>
            </a:r>
            <a:r>
              <a:rPr lang="it-IT" altLang="it-IT" sz="1800" b="1" dirty="0" smtClean="0">
                <a:solidFill>
                  <a:srgbClr val="0000CC"/>
                </a:solidFill>
                <a:latin typeface="Verdana" pitchFamily="34" charset="0"/>
                <a:ea typeface="Verdana" pitchFamily="34" charset="0"/>
                <a:cs typeface="Verdana" pitchFamily="34" charset="0"/>
              </a:rPr>
              <a:t>reti di accesso cablate </a:t>
            </a:r>
            <a:r>
              <a:rPr lang="it-IT" altLang="it-IT" sz="1800" b="1" dirty="0" smtClean="0">
                <a:solidFill>
                  <a:srgbClr val="FF0000"/>
                </a:solidFill>
                <a:latin typeface="Verdana" pitchFamily="34" charset="0"/>
                <a:ea typeface="Verdana" pitchFamily="34" charset="0"/>
                <a:cs typeface="Verdana" pitchFamily="34" charset="0"/>
              </a:rPr>
              <a:t>in fibra ottica </a:t>
            </a:r>
            <a:r>
              <a:rPr lang="it-IT" altLang="it-IT" sz="1800" dirty="0" smtClean="0">
                <a:solidFill>
                  <a:srgbClr val="0000CC"/>
                </a:solidFill>
                <a:latin typeface="Verdana" pitchFamily="34" charset="0"/>
                <a:ea typeface="Verdana" pitchFamily="34" charset="0"/>
                <a:cs typeface="Verdana" pitchFamily="34" charset="0"/>
              </a:rPr>
              <a:t>con terminazione </a:t>
            </a:r>
            <a:endParaRPr lang="it-IT" altLang="it-IT" sz="1800" dirty="0" smtClean="0">
              <a:solidFill>
                <a:srgbClr val="0000CC"/>
              </a:solidFill>
              <a:latin typeface="Verdana" pitchFamily="34" charset="0"/>
              <a:ea typeface="Verdana" pitchFamily="34" charset="0"/>
              <a:cs typeface="Verdana" pitchFamily="34" charset="0"/>
            </a:endParaRPr>
          </a:p>
          <a:p>
            <a:pPr marL="457200" indent="-457200" algn="just">
              <a:buFont typeface="Arial" charset="0"/>
              <a:buNone/>
            </a:pPr>
            <a:r>
              <a:rPr lang="it-IT" altLang="it-IT" sz="1800" dirty="0" smtClean="0">
                <a:solidFill>
                  <a:srgbClr val="0000CC"/>
                </a:solidFill>
                <a:latin typeface="Verdana" pitchFamily="34" charset="0"/>
                <a:ea typeface="Verdana" pitchFamily="34" charset="0"/>
                <a:cs typeface="Verdana" pitchFamily="34" charset="0"/>
              </a:rPr>
              <a:t>	fissa </a:t>
            </a:r>
            <a:r>
              <a:rPr lang="it-IT" altLang="it-IT" sz="1800" dirty="0" smtClean="0">
                <a:solidFill>
                  <a:srgbClr val="0000CC"/>
                </a:solidFill>
                <a:latin typeface="Verdana" pitchFamily="34" charset="0"/>
                <a:ea typeface="Verdana" pitchFamily="34" charset="0"/>
                <a:cs typeface="Verdana" pitchFamily="34" charset="0"/>
              </a:rPr>
              <a:t>o senza fili che permettono di fornire l'accesso ai servizi </a:t>
            </a:r>
            <a:r>
              <a:rPr lang="it-IT" altLang="it-IT" sz="1800" b="1" dirty="0" smtClean="0">
                <a:solidFill>
                  <a:srgbClr val="FF0000"/>
                </a:solidFill>
                <a:latin typeface="Verdana" pitchFamily="34" charset="0"/>
                <a:ea typeface="Verdana" pitchFamily="34" charset="0"/>
                <a:cs typeface="Verdana" pitchFamily="34" charset="0"/>
              </a:rPr>
              <a:t>a banda </a:t>
            </a:r>
            <a:endParaRPr lang="it-IT" altLang="it-IT" sz="1800" b="1" dirty="0" smtClean="0">
              <a:solidFill>
                <a:srgbClr val="FF0000"/>
              </a:solidFill>
              <a:latin typeface="Verdana" pitchFamily="34" charset="0"/>
              <a:ea typeface="Verdana" pitchFamily="34" charset="0"/>
              <a:cs typeface="Verdana" pitchFamily="34" charset="0"/>
            </a:endParaRPr>
          </a:p>
          <a:p>
            <a:pPr marL="457200" indent="-457200" algn="just">
              <a:buFont typeface="Arial" charset="0"/>
              <a:buNone/>
            </a:pPr>
            <a:r>
              <a:rPr lang="it-IT" altLang="it-IT" sz="1800" b="1" dirty="0" smtClean="0">
                <a:solidFill>
                  <a:srgbClr val="FF0000"/>
                </a:solidFill>
                <a:latin typeface="Verdana" pitchFamily="34" charset="0"/>
                <a:ea typeface="Verdana" pitchFamily="34" charset="0"/>
                <a:cs typeface="Verdana" pitchFamily="34" charset="0"/>
              </a:rPr>
              <a:t>	ultralarga </a:t>
            </a:r>
            <a:r>
              <a:rPr lang="it-IT" altLang="it-IT" sz="1800" dirty="0" smtClean="0">
                <a:solidFill>
                  <a:srgbClr val="0000CC"/>
                </a:solidFill>
                <a:latin typeface="Verdana" pitchFamily="34" charset="0"/>
                <a:ea typeface="Verdana" pitchFamily="34" charset="0"/>
                <a:cs typeface="Verdana" pitchFamily="34" charset="0"/>
              </a:rPr>
              <a:t>e di connettere il punto di accesso dell'edificio con il </a:t>
            </a:r>
            <a:r>
              <a:rPr lang="it-IT" altLang="it-IT" sz="1800" dirty="0" smtClean="0">
                <a:solidFill>
                  <a:srgbClr val="0000CC"/>
                </a:solidFill>
                <a:latin typeface="Verdana" pitchFamily="34" charset="0"/>
                <a:ea typeface="Verdana" pitchFamily="34" charset="0"/>
                <a:cs typeface="Verdana" pitchFamily="34" charset="0"/>
              </a:rPr>
              <a:t>punto</a:t>
            </a:r>
          </a:p>
          <a:p>
            <a:pPr marL="457200" indent="-457200" algn="just">
              <a:buFont typeface="Arial" charset="0"/>
              <a:buNone/>
            </a:pPr>
            <a:r>
              <a:rPr lang="it-IT" altLang="it-IT" sz="1800" dirty="0" smtClean="0">
                <a:solidFill>
                  <a:srgbClr val="0000CC"/>
                </a:solidFill>
                <a:latin typeface="Verdana" pitchFamily="34" charset="0"/>
                <a:ea typeface="Verdana" pitchFamily="34" charset="0"/>
                <a:cs typeface="Verdana" pitchFamily="34" charset="0"/>
              </a:rPr>
              <a:t> 	terminale </a:t>
            </a:r>
            <a:r>
              <a:rPr lang="it-IT" altLang="it-IT" sz="1800" dirty="0" smtClean="0">
                <a:solidFill>
                  <a:srgbClr val="0000CC"/>
                </a:solidFill>
                <a:latin typeface="Verdana" pitchFamily="34" charset="0"/>
                <a:ea typeface="Verdana" pitchFamily="34" charset="0"/>
                <a:cs typeface="Verdana" pitchFamily="34" charset="0"/>
              </a:rPr>
              <a:t>di rete. </a:t>
            </a:r>
            <a:endParaRPr lang="it-IT" altLang="it-IT" sz="1800" b="1" i="1" dirty="0" smtClean="0">
              <a:solidFill>
                <a:srgbClr val="0000CC"/>
              </a:solidFill>
              <a:latin typeface="Verdana" pitchFamily="34" charset="0"/>
              <a:ea typeface="Verdana" pitchFamily="34" charset="0"/>
              <a:cs typeface="Verdana" pitchFamily="34" charset="0"/>
            </a:endParaRPr>
          </a:p>
          <a:p>
            <a:pPr marL="457200" indent="-457200" algn="just">
              <a:buFont typeface="Arial" charset="0"/>
              <a:buNone/>
            </a:pPr>
            <a:endParaRPr lang="it-IT" altLang="it-IT" sz="1800" b="1" i="1"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23528" y="620688"/>
            <a:ext cx="8496944" cy="5539978"/>
          </a:xfrm>
          <a:prstGeom prst="rect">
            <a:avLst/>
          </a:prstGeom>
        </p:spPr>
        <p:txBody>
          <a:bodyPr wrap="square">
            <a:spAutoFit/>
          </a:bodyPr>
          <a:lstStyle/>
          <a:p>
            <a:r>
              <a:rPr lang="it-IT" sz="2000" b="1" dirty="0" smtClean="0">
                <a:solidFill>
                  <a:srgbClr val="FF0000"/>
                </a:solidFill>
                <a:latin typeface="Verdana" pitchFamily="34" charset="0"/>
                <a:ea typeface="Verdana" pitchFamily="34" charset="0"/>
                <a:cs typeface="Verdana" pitchFamily="34" charset="0"/>
              </a:rPr>
              <a:t> 2) </a:t>
            </a:r>
            <a:r>
              <a:rPr lang="it-IT" b="1" dirty="0" smtClean="0">
                <a:solidFill>
                  <a:srgbClr val="4206BA"/>
                </a:solidFill>
                <a:latin typeface="Verdana" pitchFamily="34" charset="0"/>
                <a:ea typeface="Verdana" pitchFamily="34" charset="0"/>
                <a:cs typeface="Verdana" pitchFamily="34" charset="0"/>
              </a:rPr>
              <a:t>Legge 232 – 2016 ( Bilancio Finanza 2017)</a:t>
            </a:r>
          </a:p>
          <a:p>
            <a:r>
              <a:rPr lang="it-IT" b="1" dirty="0" smtClean="0">
                <a:solidFill>
                  <a:srgbClr val="4206BA"/>
                </a:solidFill>
                <a:latin typeface="Verdana" pitchFamily="34" charset="0"/>
                <a:ea typeface="Verdana" pitchFamily="34" charset="0"/>
                <a:cs typeface="Verdana" pitchFamily="34" charset="0"/>
              </a:rPr>
              <a:t> Art. 1 </a:t>
            </a:r>
            <a:r>
              <a:rPr lang="it-IT" b="1" dirty="0" err="1" smtClean="0">
                <a:solidFill>
                  <a:srgbClr val="4206BA"/>
                </a:solidFill>
                <a:latin typeface="Verdana" pitchFamily="34" charset="0"/>
                <a:ea typeface="Verdana" pitchFamily="34" charset="0"/>
                <a:cs typeface="Verdana" pitchFamily="34" charset="0"/>
              </a:rPr>
              <a:t>…omissis</a:t>
            </a:r>
            <a:r>
              <a:rPr lang="it-IT" sz="1400" dirty="0" err="1" smtClean="0">
                <a:solidFill>
                  <a:srgbClr val="4206BA"/>
                </a:solidFill>
                <a:latin typeface="Verdana" pitchFamily="34" charset="0"/>
                <a:ea typeface="Verdana" pitchFamily="34" charset="0"/>
                <a:cs typeface="Verdana" pitchFamily="34" charset="0"/>
              </a:rPr>
              <a:t>…</a:t>
            </a:r>
            <a:r>
              <a:rPr lang="it-IT" sz="1400" dirty="0" smtClean="0">
                <a:solidFill>
                  <a:srgbClr val="4206BA"/>
                </a:solidFill>
                <a:latin typeface="Verdana" pitchFamily="34" charset="0"/>
                <a:ea typeface="Verdana" pitchFamily="34" charset="0"/>
                <a:cs typeface="Verdana" pitchFamily="34" charset="0"/>
              </a:rPr>
              <a:t>.</a:t>
            </a:r>
          </a:p>
          <a:p>
            <a:pPr algn="just"/>
            <a:r>
              <a:rPr lang="it-IT" b="1" dirty="0" smtClean="0">
                <a:solidFill>
                  <a:srgbClr val="4206BA"/>
                </a:solidFill>
                <a:latin typeface="Verdana" pitchFamily="34" charset="0"/>
                <a:ea typeface="Verdana" pitchFamily="34" charset="0"/>
                <a:cs typeface="Verdana" pitchFamily="34" charset="0"/>
              </a:rPr>
              <a:t>9. </a:t>
            </a:r>
            <a:r>
              <a:rPr lang="it-IT" dirty="0" smtClean="0">
                <a:solidFill>
                  <a:srgbClr val="4206BA"/>
                </a:solidFill>
                <a:latin typeface="Verdana" pitchFamily="34" charset="0"/>
                <a:ea typeface="Verdana" pitchFamily="34" charset="0"/>
                <a:cs typeface="Verdana" pitchFamily="34" charset="0"/>
              </a:rPr>
              <a:t>Al fine di favorire processi di trasformazione tecnologica e digitale secondo il modello «Industria 4.0», per gli investimenti, effettuati nel periodo indicato al comma 8,in beni materiali strumentali nuovi compresi nell’elenco di cui all’allegato A annesso alla presente legge, il costo di acquisizione è maggiorato del 150( in </a:t>
            </a:r>
            <a:r>
              <a:rPr lang="it-IT" dirty="0" err="1" smtClean="0">
                <a:solidFill>
                  <a:srgbClr val="4206BA"/>
                </a:solidFill>
                <a:latin typeface="Verdana" pitchFamily="34" charset="0"/>
                <a:ea typeface="Verdana" pitchFamily="34" charset="0"/>
                <a:cs typeface="Verdana" pitchFamily="34" charset="0"/>
              </a:rPr>
              <a:t>mivimento</a:t>
            </a:r>
            <a:r>
              <a:rPr lang="it-IT" dirty="0" smtClean="0">
                <a:solidFill>
                  <a:srgbClr val="4206BA"/>
                </a:solidFill>
                <a:latin typeface="Verdana" pitchFamily="34" charset="0"/>
                <a:ea typeface="Verdana" pitchFamily="34" charset="0"/>
                <a:cs typeface="Verdana" pitchFamily="34" charset="0"/>
              </a:rPr>
              <a:t>) per cento.    </a:t>
            </a:r>
          </a:p>
          <a:p>
            <a:pPr algn="just"/>
            <a:r>
              <a:rPr lang="it-IT" sz="2000" b="1" dirty="0" smtClean="0">
                <a:solidFill>
                  <a:srgbClr val="4206BA"/>
                </a:solidFill>
                <a:latin typeface="Verdana" pitchFamily="34" charset="0"/>
                <a:ea typeface="Verdana" pitchFamily="34" charset="0"/>
                <a:cs typeface="Verdana" pitchFamily="34" charset="0"/>
              </a:rPr>
              <a:t>Allegato A </a:t>
            </a:r>
            <a:r>
              <a:rPr lang="it-IT" sz="2000" i="1" dirty="0" smtClean="0">
                <a:solidFill>
                  <a:srgbClr val="4206BA"/>
                </a:solidFill>
                <a:latin typeface="Verdana" pitchFamily="34" charset="0"/>
                <a:ea typeface="Verdana" pitchFamily="34" charset="0"/>
                <a:cs typeface="Verdana" pitchFamily="34" charset="0"/>
              </a:rPr>
              <a:t>(</a:t>
            </a:r>
            <a:r>
              <a:rPr lang="it-IT" sz="1600" i="1" dirty="0" smtClean="0">
                <a:solidFill>
                  <a:srgbClr val="4206BA"/>
                </a:solidFill>
                <a:latin typeface="Verdana" pitchFamily="34" charset="0"/>
                <a:ea typeface="Verdana" pitchFamily="34" charset="0"/>
                <a:cs typeface="Verdana" pitchFamily="34" charset="0"/>
              </a:rPr>
              <a:t>Articolo 1, comma 9)</a:t>
            </a:r>
          </a:p>
          <a:p>
            <a:pPr algn="just"/>
            <a:r>
              <a:rPr lang="it-IT" sz="2000" i="1" dirty="0" smtClean="0">
                <a:solidFill>
                  <a:srgbClr val="4206BA"/>
                </a:solidFill>
                <a:latin typeface="Verdana" pitchFamily="34" charset="0"/>
                <a:ea typeface="Verdana" pitchFamily="34" charset="0"/>
                <a:cs typeface="Verdana" pitchFamily="34" charset="0"/>
              </a:rPr>
              <a:t>Beni funzionali alla trasformazione tecnologica e digitale delle imprese secondo il modello </a:t>
            </a:r>
            <a:r>
              <a:rPr lang="it-IT" sz="2000" b="1" i="1" dirty="0" smtClean="0">
                <a:solidFill>
                  <a:srgbClr val="4206BA"/>
                </a:solidFill>
                <a:latin typeface="Verdana" pitchFamily="34" charset="0"/>
                <a:ea typeface="Verdana" pitchFamily="34" charset="0"/>
                <a:cs typeface="Verdana" pitchFamily="34" charset="0"/>
              </a:rPr>
              <a:t>«Industria 4.0»</a:t>
            </a:r>
          </a:p>
          <a:p>
            <a:pPr algn="just"/>
            <a:endParaRPr lang="it-IT" sz="2000" dirty="0" smtClean="0">
              <a:solidFill>
                <a:srgbClr val="4206BA"/>
              </a:solidFill>
              <a:latin typeface="Verdana" pitchFamily="34" charset="0"/>
              <a:ea typeface="Verdana" pitchFamily="34" charset="0"/>
              <a:cs typeface="Verdana" pitchFamily="34" charset="0"/>
            </a:endParaRPr>
          </a:p>
          <a:p>
            <a:pPr algn="just"/>
            <a:r>
              <a:rPr lang="it-IT" b="1" dirty="0" smtClean="0">
                <a:solidFill>
                  <a:srgbClr val="FF0000"/>
                </a:solidFill>
                <a:latin typeface="Verdana" pitchFamily="34" charset="0"/>
                <a:ea typeface="Verdana" pitchFamily="34" charset="0"/>
                <a:cs typeface="Verdana" pitchFamily="34" charset="0"/>
              </a:rPr>
              <a:t>10</a:t>
            </a:r>
            <a:r>
              <a:rPr lang="it-IT" dirty="0" smtClean="0">
                <a:solidFill>
                  <a:srgbClr val="FF0000"/>
                </a:solidFill>
                <a:latin typeface="Verdana" pitchFamily="34" charset="0"/>
                <a:ea typeface="Verdana" pitchFamily="34" charset="0"/>
                <a:cs typeface="Verdana" pitchFamily="34" charset="0"/>
              </a:rPr>
              <a:t>.Per i soggetti che beneficiano della maggiorazione di cui al comma 9 e che, nel periodo indicato al comma 8, effettuano investimenti in beni immateriali strumentali compresi nell’elenco di cui all’allegato B annesso alla presente legge, il costo di acquisizione di tali beni è maggiorato del 40 per cento.</a:t>
            </a:r>
            <a:endParaRPr lang="it-IT" sz="2000" dirty="0" smtClean="0">
              <a:solidFill>
                <a:srgbClr val="FF0000"/>
              </a:solidFill>
              <a:latin typeface="Verdana" pitchFamily="34" charset="0"/>
              <a:ea typeface="Verdana" pitchFamily="34" charset="0"/>
              <a:cs typeface="Verdana" pitchFamily="34" charset="0"/>
            </a:endParaRPr>
          </a:p>
          <a:p>
            <a:pPr algn="just"/>
            <a:r>
              <a:rPr lang="it-IT" sz="2000" b="1" dirty="0" smtClean="0">
                <a:solidFill>
                  <a:srgbClr val="4206BA"/>
                </a:solidFill>
                <a:latin typeface="Verdana" pitchFamily="34" charset="0"/>
                <a:ea typeface="Verdana" pitchFamily="34" charset="0"/>
                <a:cs typeface="Verdana" pitchFamily="34" charset="0"/>
              </a:rPr>
              <a:t>Allegato B</a:t>
            </a:r>
            <a:r>
              <a:rPr lang="it-IT" sz="1600" i="1" dirty="0" smtClean="0">
                <a:solidFill>
                  <a:srgbClr val="4206BA"/>
                </a:solidFill>
                <a:latin typeface="Verdana" pitchFamily="34" charset="0"/>
                <a:ea typeface="Verdana" pitchFamily="34" charset="0"/>
                <a:cs typeface="Verdana" pitchFamily="34" charset="0"/>
              </a:rPr>
              <a:t>(Articolo 1, comma 10)</a:t>
            </a:r>
            <a:endParaRPr lang="it-IT" sz="1600" dirty="0" smtClean="0">
              <a:solidFill>
                <a:srgbClr val="4206BA"/>
              </a:solidFill>
              <a:latin typeface="Verdana" pitchFamily="34" charset="0"/>
              <a:ea typeface="Verdana" pitchFamily="34" charset="0"/>
              <a:cs typeface="Verdana" pitchFamily="34" charset="0"/>
            </a:endParaRPr>
          </a:p>
          <a:p>
            <a:pPr algn="just"/>
            <a:r>
              <a:rPr lang="it-IT" i="1" dirty="0" smtClean="0">
                <a:solidFill>
                  <a:srgbClr val="4206BA"/>
                </a:solidFill>
                <a:latin typeface="Verdana" pitchFamily="34" charset="0"/>
                <a:ea typeface="Verdana" pitchFamily="34" charset="0"/>
                <a:cs typeface="Verdana" pitchFamily="34" charset="0"/>
              </a:rPr>
              <a:t>Beni immateriali (software, sistemi e system </a:t>
            </a:r>
            <a:r>
              <a:rPr lang="it-IT" i="1" dirty="0" err="1" smtClean="0">
                <a:solidFill>
                  <a:srgbClr val="4206BA"/>
                </a:solidFill>
                <a:latin typeface="Verdana" pitchFamily="34" charset="0"/>
                <a:ea typeface="Verdana" pitchFamily="34" charset="0"/>
                <a:cs typeface="Verdana" pitchFamily="34" charset="0"/>
              </a:rPr>
              <a:t>integration</a:t>
            </a:r>
            <a:r>
              <a:rPr lang="it-IT" i="1" dirty="0" smtClean="0">
                <a:solidFill>
                  <a:srgbClr val="4206BA"/>
                </a:solidFill>
                <a:latin typeface="Verdana" pitchFamily="34" charset="0"/>
                <a:ea typeface="Verdana" pitchFamily="34" charset="0"/>
                <a:cs typeface="Verdana" pitchFamily="34" charset="0"/>
              </a:rPr>
              <a:t>, piattaforme e applicazioni) connessi a investimenti in beni materiali </a:t>
            </a:r>
            <a:r>
              <a:rPr lang="it-IT" b="1" i="1" dirty="0" smtClean="0">
                <a:solidFill>
                  <a:srgbClr val="4206BA"/>
                </a:solidFill>
                <a:latin typeface="Verdana" pitchFamily="34" charset="0"/>
                <a:ea typeface="Verdana" pitchFamily="34" charset="0"/>
                <a:cs typeface="Verdana" pitchFamily="34" charset="0"/>
              </a:rPr>
              <a:t>«</a:t>
            </a:r>
            <a:r>
              <a:rPr lang="it-IT" b="1" i="1" dirty="0" smtClean="0">
                <a:solidFill>
                  <a:srgbClr val="4206BA"/>
                </a:solidFill>
                <a:latin typeface="Verdana" pitchFamily="34" charset="0"/>
                <a:ea typeface="Verdana" pitchFamily="34" charset="0"/>
                <a:cs typeface="Verdana" pitchFamily="34" charset="0"/>
              </a:rPr>
              <a:t>Industria 4.0»</a:t>
            </a:r>
          </a:p>
        </p:txBody>
      </p:sp>
      <p:sp>
        <p:nvSpPr>
          <p:cNvPr id="4" name="Rettangolo 3"/>
          <p:cNvSpPr/>
          <p:nvPr/>
        </p:nvSpPr>
        <p:spPr>
          <a:xfrm>
            <a:off x="0" y="0"/>
            <a:ext cx="9144000" cy="400110"/>
          </a:xfrm>
          <a:prstGeom prst="rect">
            <a:avLst/>
          </a:prstGeom>
        </p:spPr>
        <p:txBody>
          <a:bodyPr wrap="square">
            <a:spAutoFit/>
          </a:bodyPr>
          <a:lstStyle/>
          <a:p>
            <a:pPr algn="ctr"/>
            <a:r>
              <a:rPr lang="it-IT" sz="2000" b="1" dirty="0" smtClean="0">
                <a:solidFill>
                  <a:srgbClr val="4206BA"/>
                </a:solidFill>
                <a:latin typeface="Verdana" pitchFamily="34" charset="0"/>
                <a:ea typeface="Verdana" pitchFamily="34" charset="0"/>
                <a:cs typeface="Verdana" pitchFamily="34" charset="0"/>
              </a:rPr>
              <a:t>Fibra ottica ed innovazione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a:xfrm>
            <a:off x="0" y="0"/>
            <a:ext cx="9144000" cy="657225"/>
          </a:xfrm>
        </p:spPr>
        <p:txBody>
          <a:bodyPr/>
          <a:lstStyle/>
          <a:p>
            <a:pPr algn="ctr"/>
            <a:r>
              <a:rPr lang="en-US" altLang="it-IT" sz="2000" b="1" dirty="0" err="1">
                <a:solidFill>
                  <a:srgbClr val="4206BA"/>
                </a:solidFill>
                <a:latin typeface="Verdana" pitchFamily="34" charset="0"/>
                <a:ea typeface="Verdana" pitchFamily="34" charset="0"/>
                <a:cs typeface="Verdana" pitchFamily="34" charset="0"/>
              </a:rPr>
              <a:t>F</a:t>
            </a:r>
            <a:r>
              <a:rPr lang="en-US" altLang="it-IT" sz="2000" b="1" dirty="0" err="1" smtClean="0">
                <a:solidFill>
                  <a:srgbClr val="4206BA"/>
                </a:solidFill>
                <a:latin typeface="Verdana" pitchFamily="34" charset="0"/>
                <a:ea typeface="Verdana" pitchFamily="34" charset="0"/>
                <a:cs typeface="Verdana" pitchFamily="34" charset="0"/>
              </a:rPr>
              <a:t>ibra</a:t>
            </a:r>
            <a:r>
              <a:rPr lang="en-US" altLang="it-IT" sz="2000" b="1" dirty="0" smtClean="0">
                <a:solidFill>
                  <a:srgbClr val="4206BA"/>
                </a:solidFill>
                <a:latin typeface="Verdana" pitchFamily="34" charset="0"/>
                <a:ea typeface="Verdana" pitchFamily="34" charset="0"/>
                <a:cs typeface="Verdana" pitchFamily="34" charset="0"/>
              </a:rPr>
              <a:t> </a:t>
            </a:r>
            <a:r>
              <a:rPr lang="en-US" altLang="it-IT" sz="2000" b="1" dirty="0" err="1" smtClean="0">
                <a:solidFill>
                  <a:srgbClr val="4206BA"/>
                </a:solidFill>
                <a:latin typeface="Verdana" pitchFamily="34" charset="0"/>
                <a:ea typeface="Verdana" pitchFamily="34" charset="0"/>
                <a:cs typeface="Verdana" pitchFamily="34" charset="0"/>
              </a:rPr>
              <a:t>ottica</a:t>
            </a:r>
            <a:r>
              <a:rPr lang="en-US" altLang="it-IT" sz="2000" b="1" dirty="0" smtClean="0">
                <a:solidFill>
                  <a:srgbClr val="4206BA"/>
                </a:solidFill>
                <a:latin typeface="Verdana" pitchFamily="34" charset="0"/>
                <a:ea typeface="Verdana" pitchFamily="34" charset="0"/>
                <a:cs typeface="Verdana" pitchFamily="34" charset="0"/>
              </a:rPr>
              <a:t> </a:t>
            </a:r>
            <a:r>
              <a:rPr lang="it-IT" altLang="it-IT" sz="2000" b="1" dirty="0" smtClean="0">
                <a:solidFill>
                  <a:srgbClr val="4206BA"/>
                </a:solidFill>
                <a:latin typeface="Verdana" pitchFamily="34" charset="0"/>
                <a:ea typeface="Verdana" pitchFamily="34" charset="0"/>
                <a:cs typeface="Verdana" pitchFamily="34" charset="0"/>
              </a:rPr>
              <a:t> industria 4.0</a:t>
            </a:r>
            <a:endParaRPr lang="it-IT" altLang="it-IT" sz="2000" dirty="0" smtClean="0">
              <a:solidFill>
                <a:srgbClr val="4206BA"/>
              </a:solidFill>
              <a:latin typeface="Verdana" pitchFamily="34" charset="0"/>
              <a:ea typeface="Verdana" pitchFamily="34" charset="0"/>
              <a:cs typeface="Verdana" pitchFamily="34" charset="0"/>
            </a:endParaRPr>
          </a:p>
        </p:txBody>
      </p:sp>
      <p:sp>
        <p:nvSpPr>
          <p:cNvPr id="12292" name="Segnaposto contenuto 4"/>
          <p:cNvSpPr>
            <a:spLocks noGrp="1"/>
          </p:cNvSpPr>
          <p:nvPr>
            <p:ph idx="4294967295"/>
          </p:nvPr>
        </p:nvSpPr>
        <p:spPr>
          <a:xfrm>
            <a:off x="323528" y="692150"/>
            <a:ext cx="8352928" cy="5797550"/>
          </a:xfrm>
          <a:prstGeom prst="rect">
            <a:avLst/>
          </a:prstGeom>
        </p:spPr>
        <p:txBody>
          <a:bodyPr/>
          <a:lstStyle/>
          <a:p>
            <a:r>
              <a:rPr lang="it-IT" dirty="0" smtClean="0">
                <a:solidFill>
                  <a:srgbClr val="4206BA"/>
                </a:solidFill>
                <a:latin typeface="Verdana" pitchFamily="34" charset="0"/>
                <a:ea typeface="Verdana" pitchFamily="34" charset="0"/>
                <a:cs typeface="Verdana" pitchFamily="34" charset="0"/>
              </a:rPr>
              <a:t>Quindi “industria </a:t>
            </a:r>
            <a:r>
              <a:rPr lang="it-IT" dirty="0">
                <a:solidFill>
                  <a:srgbClr val="4206BA"/>
                </a:solidFill>
                <a:latin typeface="Verdana" pitchFamily="34" charset="0"/>
                <a:ea typeface="Verdana" pitchFamily="34" charset="0"/>
                <a:cs typeface="Verdana" pitchFamily="34" charset="0"/>
              </a:rPr>
              <a:t>4.0” è</a:t>
            </a:r>
            <a:r>
              <a:rPr lang="it-IT" dirty="0" smtClean="0">
                <a:solidFill>
                  <a:srgbClr val="4206BA"/>
                </a:solidFill>
                <a:latin typeface="Verdana" pitchFamily="34" charset="0"/>
                <a:ea typeface="Verdana" pitchFamily="34" charset="0"/>
                <a:cs typeface="Verdana" pitchFamily="34" charset="0"/>
              </a:rPr>
              <a:t> </a:t>
            </a:r>
            <a:r>
              <a:rPr lang="it-IT" dirty="0">
                <a:solidFill>
                  <a:srgbClr val="4206BA"/>
                </a:solidFill>
                <a:latin typeface="Verdana" pitchFamily="34" charset="0"/>
                <a:ea typeface="Verdana" pitchFamily="34" charset="0"/>
                <a:cs typeface="Verdana" pitchFamily="34" charset="0"/>
              </a:rPr>
              <a:t>un modello di produzione e </a:t>
            </a:r>
            <a:r>
              <a:rPr lang="it-IT" dirty="0" smtClean="0">
                <a:solidFill>
                  <a:srgbClr val="4206BA"/>
                </a:solidFill>
                <a:latin typeface="Verdana" pitchFamily="34" charset="0"/>
                <a:ea typeface="Verdana" pitchFamily="34" charset="0"/>
                <a:cs typeface="Verdana" pitchFamily="34" charset="0"/>
              </a:rPr>
              <a:t>gestione aziendale.</a:t>
            </a:r>
          </a:p>
          <a:p>
            <a:r>
              <a:rPr lang="it-IT" dirty="0" smtClean="0">
                <a:solidFill>
                  <a:srgbClr val="4206BA"/>
                </a:solidFill>
                <a:latin typeface="Verdana" pitchFamily="34" charset="0"/>
                <a:ea typeface="Verdana" pitchFamily="34" charset="0"/>
                <a:cs typeface="Verdana" pitchFamily="34" charset="0"/>
              </a:rPr>
              <a:t>Secondo </a:t>
            </a:r>
            <a:r>
              <a:rPr lang="it-IT" dirty="0">
                <a:solidFill>
                  <a:srgbClr val="4206BA"/>
                </a:solidFill>
                <a:latin typeface="Verdana" pitchFamily="34" charset="0"/>
                <a:ea typeface="Verdana" pitchFamily="34" charset="0"/>
                <a:cs typeface="Verdana" pitchFamily="34" charset="0"/>
              </a:rPr>
              <a:t>una definizione che ne dà il Mise, gli elementi </a:t>
            </a:r>
            <a:r>
              <a:rPr lang="it-IT" dirty="0" smtClean="0">
                <a:solidFill>
                  <a:srgbClr val="4206BA"/>
                </a:solidFill>
                <a:latin typeface="Verdana" pitchFamily="34" charset="0"/>
                <a:ea typeface="Verdana" pitchFamily="34" charset="0"/>
                <a:cs typeface="Verdana" pitchFamily="34" charset="0"/>
              </a:rPr>
              <a:t>che</a:t>
            </a:r>
          </a:p>
          <a:p>
            <a:r>
              <a:rPr lang="it-IT" dirty="0" smtClean="0">
                <a:solidFill>
                  <a:srgbClr val="4206BA"/>
                </a:solidFill>
                <a:latin typeface="Verdana" pitchFamily="34" charset="0"/>
                <a:ea typeface="Verdana" pitchFamily="34" charset="0"/>
                <a:cs typeface="Verdana" pitchFamily="34" charset="0"/>
              </a:rPr>
              <a:t>caratterizzano </a:t>
            </a:r>
            <a:r>
              <a:rPr lang="it-IT" dirty="0">
                <a:solidFill>
                  <a:srgbClr val="4206BA"/>
                </a:solidFill>
                <a:latin typeface="Verdana" pitchFamily="34" charset="0"/>
                <a:ea typeface="Verdana" pitchFamily="34" charset="0"/>
                <a:cs typeface="Verdana" pitchFamily="34" charset="0"/>
              </a:rPr>
              <a:t>il fenomeno sono «connessione tra sistemi fisici e </a:t>
            </a:r>
            <a:endParaRPr lang="it-IT" dirty="0" smtClean="0">
              <a:solidFill>
                <a:srgbClr val="4206BA"/>
              </a:solidFill>
              <a:latin typeface="Verdana" pitchFamily="34" charset="0"/>
              <a:ea typeface="Verdana" pitchFamily="34" charset="0"/>
              <a:cs typeface="Verdana" pitchFamily="34" charset="0"/>
            </a:endParaRPr>
          </a:p>
          <a:p>
            <a:r>
              <a:rPr lang="it-IT" dirty="0" smtClean="0">
                <a:solidFill>
                  <a:srgbClr val="4206BA"/>
                </a:solidFill>
                <a:latin typeface="Verdana" pitchFamily="34" charset="0"/>
                <a:ea typeface="Verdana" pitchFamily="34" charset="0"/>
                <a:cs typeface="Verdana" pitchFamily="34" charset="0"/>
              </a:rPr>
              <a:t>digitali ,analisi complesse </a:t>
            </a:r>
            <a:r>
              <a:rPr lang="it-IT" dirty="0">
                <a:solidFill>
                  <a:srgbClr val="4206BA"/>
                </a:solidFill>
                <a:latin typeface="Verdana" pitchFamily="34" charset="0"/>
                <a:ea typeface="Verdana" pitchFamily="34" charset="0"/>
                <a:cs typeface="Verdana" pitchFamily="34" charset="0"/>
              </a:rPr>
              <a:t>attraverso Big Data e adattamenti real-time</a:t>
            </a:r>
            <a:r>
              <a:rPr lang="it-IT" dirty="0" smtClean="0">
                <a:solidFill>
                  <a:srgbClr val="4206BA"/>
                </a:solidFill>
                <a:latin typeface="Verdana" pitchFamily="34" charset="0"/>
                <a:ea typeface="Verdana" pitchFamily="34" charset="0"/>
                <a:cs typeface="Verdana" pitchFamily="34" charset="0"/>
              </a:rPr>
              <a:t>».</a:t>
            </a:r>
          </a:p>
          <a:p>
            <a:r>
              <a:rPr lang="it-IT" dirty="0" smtClean="0">
                <a:solidFill>
                  <a:srgbClr val="4206BA"/>
                </a:solidFill>
                <a:latin typeface="Verdana" pitchFamily="34" charset="0"/>
                <a:ea typeface="Verdana" pitchFamily="34" charset="0"/>
                <a:cs typeface="Verdana" pitchFamily="34" charset="0"/>
              </a:rPr>
              <a:t>In </a:t>
            </a:r>
            <a:r>
              <a:rPr lang="it-IT" dirty="0">
                <a:solidFill>
                  <a:srgbClr val="4206BA"/>
                </a:solidFill>
                <a:latin typeface="Verdana" pitchFamily="34" charset="0"/>
                <a:ea typeface="Verdana" pitchFamily="34" charset="0"/>
                <a:cs typeface="Verdana" pitchFamily="34" charset="0"/>
              </a:rPr>
              <a:t>altre parole: </a:t>
            </a:r>
            <a:r>
              <a:rPr lang="it-IT" dirty="0" smtClean="0">
                <a:solidFill>
                  <a:srgbClr val="4206BA"/>
                </a:solidFill>
                <a:latin typeface="Verdana" pitchFamily="34" charset="0"/>
                <a:ea typeface="Verdana" pitchFamily="34" charset="0"/>
                <a:cs typeface="Verdana" pitchFamily="34" charset="0"/>
              </a:rPr>
              <a:t>utilizzo </a:t>
            </a:r>
            <a:r>
              <a:rPr lang="it-IT" dirty="0">
                <a:solidFill>
                  <a:srgbClr val="4206BA"/>
                </a:solidFill>
                <a:latin typeface="Verdana" pitchFamily="34" charset="0"/>
                <a:ea typeface="Verdana" pitchFamily="34" charset="0"/>
                <a:cs typeface="Verdana" pitchFamily="34" charset="0"/>
              </a:rPr>
              <a:t>di macchinari connessi al Web, analisi </a:t>
            </a:r>
            <a:r>
              <a:rPr lang="it-IT" dirty="0" smtClean="0">
                <a:solidFill>
                  <a:srgbClr val="4206BA"/>
                </a:solidFill>
                <a:latin typeface="Verdana" pitchFamily="34" charset="0"/>
                <a:ea typeface="Verdana" pitchFamily="34" charset="0"/>
                <a:cs typeface="Verdana" pitchFamily="34" charset="0"/>
              </a:rPr>
              <a:t>delle</a:t>
            </a:r>
          </a:p>
          <a:p>
            <a:r>
              <a:rPr lang="it-IT" dirty="0" smtClean="0">
                <a:solidFill>
                  <a:srgbClr val="4206BA"/>
                </a:solidFill>
                <a:latin typeface="Verdana" pitchFamily="34" charset="0"/>
                <a:ea typeface="Verdana" pitchFamily="34" charset="0"/>
                <a:cs typeface="Verdana" pitchFamily="34" charset="0"/>
              </a:rPr>
              <a:t>informazioni </a:t>
            </a:r>
            <a:r>
              <a:rPr lang="it-IT" dirty="0">
                <a:solidFill>
                  <a:srgbClr val="4206BA"/>
                </a:solidFill>
                <a:latin typeface="Verdana" pitchFamily="34" charset="0"/>
                <a:ea typeface="Verdana" pitchFamily="34" charset="0"/>
                <a:cs typeface="Verdana" pitchFamily="34" charset="0"/>
              </a:rPr>
              <a:t>ricavate della Rete </a:t>
            </a:r>
            <a:r>
              <a:rPr lang="it-IT" dirty="0" smtClean="0">
                <a:solidFill>
                  <a:srgbClr val="4206BA"/>
                </a:solidFill>
                <a:latin typeface="Verdana" pitchFamily="34" charset="0"/>
                <a:ea typeface="Verdana" pitchFamily="34" charset="0"/>
                <a:cs typeface="Verdana" pitchFamily="34" charset="0"/>
              </a:rPr>
              <a:t>e </a:t>
            </a:r>
            <a:r>
              <a:rPr lang="it-IT" dirty="0">
                <a:solidFill>
                  <a:srgbClr val="4206BA"/>
                </a:solidFill>
                <a:latin typeface="Verdana" pitchFamily="34" charset="0"/>
                <a:ea typeface="Verdana" pitchFamily="34" charset="0"/>
                <a:cs typeface="Verdana" pitchFamily="34" charset="0"/>
              </a:rPr>
              <a:t>possibilità di una gestione </a:t>
            </a:r>
            <a:r>
              <a:rPr lang="it-IT" dirty="0" smtClean="0">
                <a:solidFill>
                  <a:srgbClr val="4206BA"/>
                </a:solidFill>
                <a:latin typeface="Verdana" pitchFamily="34" charset="0"/>
                <a:ea typeface="Verdana" pitchFamily="34" charset="0"/>
                <a:cs typeface="Verdana" pitchFamily="34" charset="0"/>
              </a:rPr>
              <a:t>più</a:t>
            </a:r>
          </a:p>
          <a:p>
            <a:r>
              <a:rPr lang="it-IT" dirty="0" smtClean="0">
                <a:solidFill>
                  <a:srgbClr val="4206BA"/>
                </a:solidFill>
                <a:latin typeface="Verdana" pitchFamily="34" charset="0"/>
                <a:ea typeface="Verdana" pitchFamily="34" charset="0"/>
                <a:cs typeface="Verdana" pitchFamily="34" charset="0"/>
              </a:rPr>
              <a:t>flessibile </a:t>
            </a:r>
            <a:r>
              <a:rPr lang="it-IT" dirty="0">
                <a:solidFill>
                  <a:srgbClr val="4206BA"/>
                </a:solidFill>
                <a:latin typeface="Verdana" pitchFamily="34" charset="0"/>
                <a:ea typeface="Verdana" pitchFamily="34" charset="0"/>
                <a:cs typeface="Verdana" pitchFamily="34" charset="0"/>
              </a:rPr>
              <a:t>del ciclo produttivo</a:t>
            </a:r>
            <a:r>
              <a:rPr lang="it-IT" dirty="0" smtClean="0">
                <a:solidFill>
                  <a:srgbClr val="4206BA"/>
                </a:solidFill>
                <a:latin typeface="Verdana" pitchFamily="34" charset="0"/>
                <a:ea typeface="Verdana" pitchFamily="34" charset="0"/>
                <a:cs typeface="Verdana" pitchFamily="34" charset="0"/>
              </a:rPr>
              <a:t>.</a:t>
            </a:r>
          </a:p>
          <a:p>
            <a:r>
              <a:rPr lang="it-IT" dirty="0" smtClean="0">
                <a:solidFill>
                  <a:srgbClr val="4206BA"/>
                </a:solidFill>
                <a:latin typeface="Verdana" pitchFamily="34" charset="0"/>
                <a:ea typeface="Verdana" pitchFamily="34" charset="0"/>
                <a:cs typeface="Verdana" pitchFamily="34" charset="0"/>
              </a:rPr>
              <a:t> </a:t>
            </a:r>
            <a:r>
              <a:rPr lang="it-IT" dirty="0">
                <a:solidFill>
                  <a:srgbClr val="4206BA"/>
                </a:solidFill>
                <a:latin typeface="Verdana" pitchFamily="34" charset="0"/>
                <a:ea typeface="Verdana" pitchFamily="34" charset="0"/>
                <a:cs typeface="Verdana" pitchFamily="34" charset="0"/>
              </a:rPr>
              <a:t>Le tecnologie </a:t>
            </a:r>
            <a:r>
              <a:rPr lang="it-IT" dirty="0" smtClean="0">
                <a:solidFill>
                  <a:srgbClr val="4206BA"/>
                </a:solidFill>
                <a:latin typeface="Verdana" pitchFamily="34" charset="0"/>
                <a:ea typeface="Verdana" pitchFamily="34" charset="0"/>
                <a:cs typeface="Verdana" pitchFamily="34" charset="0"/>
              </a:rPr>
              <a:t>abilitanti,citate </a:t>
            </a:r>
            <a:r>
              <a:rPr lang="it-IT" dirty="0">
                <a:solidFill>
                  <a:srgbClr val="4206BA"/>
                </a:solidFill>
                <a:latin typeface="Verdana" pitchFamily="34" charset="0"/>
                <a:ea typeface="Verdana" pitchFamily="34" charset="0"/>
                <a:cs typeface="Verdana" pitchFamily="34" charset="0"/>
              </a:rPr>
              <a:t>sempre dal Mise, spaziano dalle </a:t>
            </a:r>
            <a:endParaRPr lang="it-IT" dirty="0" smtClean="0">
              <a:solidFill>
                <a:srgbClr val="4206BA"/>
              </a:solidFill>
              <a:latin typeface="Verdana" pitchFamily="34" charset="0"/>
              <a:ea typeface="Verdana" pitchFamily="34" charset="0"/>
              <a:cs typeface="Verdana" pitchFamily="34" charset="0"/>
            </a:endParaRPr>
          </a:p>
          <a:p>
            <a:r>
              <a:rPr lang="it-IT" dirty="0" smtClean="0">
                <a:solidFill>
                  <a:srgbClr val="4206BA"/>
                </a:solidFill>
                <a:latin typeface="Verdana" pitchFamily="34" charset="0"/>
                <a:ea typeface="Verdana" pitchFamily="34" charset="0"/>
                <a:cs typeface="Verdana" pitchFamily="34" charset="0"/>
              </a:rPr>
              <a:t>stampanti </a:t>
            </a:r>
            <a:r>
              <a:rPr lang="it-IT" dirty="0">
                <a:solidFill>
                  <a:srgbClr val="4206BA"/>
                </a:solidFill>
                <a:latin typeface="Verdana" pitchFamily="34" charset="0"/>
                <a:ea typeface="Verdana" pitchFamily="34" charset="0"/>
                <a:cs typeface="Verdana" pitchFamily="34" charset="0"/>
              </a:rPr>
              <a:t>3D </a:t>
            </a:r>
            <a:r>
              <a:rPr lang="it-IT" dirty="0" smtClean="0">
                <a:solidFill>
                  <a:srgbClr val="4206BA"/>
                </a:solidFill>
                <a:latin typeface="Verdana" pitchFamily="34" charset="0"/>
                <a:ea typeface="Verdana" pitchFamily="34" charset="0"/>
                <a:cs typeface="Verdana" pitchFamily="34" charset="0"/>
              </a:rPr>
              <a:t>ai </a:t>
            </a:r>
            <a:r>
              <a:rPr lang="it-IT" dirty="0">
                <a:solidFill>
                  <a:srgbClr val="4206BA"/>
                </a:solidFill>
                <a:latin typeface="Verdana" pitchFamily="34" charset="0"/>
                <a:ea typeface="Verdana" pitchFamily="34" charset="0"/>
                <a:cs typeface="Verdana" pitchFamily="34" charset="0"/>
              </a:rPr>
              <a:t>robot programmati </a:t>
            </a:r>
            <a:r>
              <a:rPr lang="it-IT" dirty="0" smtClean="0">
                <a:solidFill>
                  <a:srgbClr val="4206BA"/>
                </a:solidFill>
                <a:latin typeface="Verdana" pitchFamily="34" charset="0"/>
                <a:ea typeface="Verdana" pitchFamily="34" charset="0"/>
                <a:cs typeface="Verdana" pitchFamily="34" charset="0"/>
              </a:rPr>
              <a:t>per determinate </a:t>
            </a:r>
            <a:r>
              <a:rPr lang="it-IT" dirty="0">
                <a:solidFill>
                  <a:srgbClr val="4206BA"/>
                </a:solidFill>
                <a:latin typeface="Verdana" pitchFamily="34" charset="0"/>
                <a:ea typeface="Verdana" pitchFamily="34" charset="0"/>
                <a:cs typeface="Verdana" pitchFamily="34" charset="0"/>
              </a:rPr>
              <a:t>funzioni, </a:t>
            </a:r>
            <a:r>
              <a:rPr lang="it-IT" dirty="0" smtClean="0">
                <a:solidFill>
                  <a:srgbClr val="4206BA"/>
                </a:solidFill>
                <a:latin typeface="Verdana" pitchFamily="34" charset="0"/>
                <a:ea typeface="Verdana" pitchFamily="34" charset="0"/>
                <a:cs typeface="Verdana" pitchFamily="34" charset="0"/>
              </a:rPr>
              <a:t>passando</a:t>
            </a:r>
          </a:p>
          <a:p>
            <a:r>
              <a:rPr lang="it-IT" dirty="0" smtClean="0">
                <a:solidFill>
                  <a:srgbClr val="4206BA"/>
                </a:solidFill>
                <a:latin typeface="Verdana" pitchFamily="34" charset="0"/>
                <a:ea typeface="Verdana" pitchFamily="34" charset="0"/>
                <a:cs typeface="Verdana" pitchFamily="34" charset="0"/>
              </a:rPr>
              <a:t> </a:t>
            </a:r>
            <a:r>
              <a:rPr lang="it-IT" dirty="0">
                <a:solidFill>
                  <a:srgbClr val="4206BA"/>
                </a:solidFill>
                <a:latin typeface="Verdana" pitchFamily="34" charset="0"/>
                <a:ea typeface="Verdana" pitchFamily="34" charset="0"/>
                <a:cs typeface="Verdana" pitchFamily="34" charset="0"/>
              </a:rPr>
              <a:t>per la gestione di dati </a:t>
            </a:r>
            <a:r>
              <a:rPr lang="it-IT" dirty="0" smtClean="0">
                <a:solidFill>
                  <a:srgbClr val="4206BA"/>
                </a:solidFill>
                <a:latin typeface="Verdana" pitchFamily="34" charset="0"/>
                <a:ea typeface="Verdana" pitchFamily="34" charset="0"/>
                <a:cs typeface="Verdana" pitchFamily="34" charset="0"/>
              </a:rPr>
              <a:t>in</a:t>
            </a:r>
            <a:r>
              <a:rPr lang="it-IT" i="1" dirty="0">
                <a:solidFill>
                  <a:srgbClr val="4206BA"/>
                </a:solidFill>
                <a:latin typeface="Verdana" pitchFamily="34" charset="0"/>
                <a:ea typeface="Verdana" pitchFamily="34" charset="0"/>
                <a:cs typeface="Verdana" pitchFamily="34" charset="0"/>
              </a:rPr>
              <a:t> </a:t>
            </a:r>
            <a:r>
              <a:rPr lang="it-IT" i="1" dirty="0" err="1">
                <a:solidFill>
                  <a:srgbClr val="4206BA"/>
                </a:solidFill>
                <a:latin typeface="Verdana" pitchFamily="34" charset="0"/>
                <a:ea typeface="Verdana" pitchFamily="34" charset="0"/>
                <a:cs typeface="Verdana" pitchFamily="34" charset="0"/>
              </a:rPr>
              <a:t>cloud</a:t>
            </a:r>
            <a:r>
              <a:rPr lang="it-IT" i="1" dirty="0">
                <a:solidFill>
                  <a:srgbClr val="4206BA"/>
                </a:solidFill>
                <a:latin typeface="Verdana" pitchFamily="34" charset="0"/>
                <a:ea typeface="Verdana" pitchFamily="34" charset="0"/>
                <a:cs typeface="Verdana" pitchFamily="34" charset="0"/>
              </a:rPr>
              <a:t> </a:t>
            </a:r>
            <a:r>
              <a:rPr lang="it-IT" dirty="0">
                <a:solidFill>
                  <a:srgbClr val="4206BA"/>
                </a:solidFill>
                <a:latin typeface="Verdana" pitchFamily="34" charset="0"/>
                <a:ea typeface="Verdana" pitchFamily="34" charset="0"/>
                <a:cs typeface="Verdana" pitchFamily="34" charset="0"/>
              </a:rPr>
              <a:t>e l’analisi dei </a:t>
            </a:r>
            <a:r>
              <a:rPr lang="it-IT" dirty="0" smtClean="0">
                <a:solidFill>
                  <a:srgbClr val="4206BA"/>
                </a:solidFill>
                <a:latin typeface="Verdana" pitchFamily="34" charset="0"/>
                <a:ea typeface="Verdana" pitchFamily="34" charset="0"/>
                <a:cs typeface="Verdana" pitchFamily="34" charset="0"/>
              </a:rPr>
              <a:t>dati </a:t>
            </a:r>
            <a:r>
              <a:rPr lang="it-IT" dirty="0">
                <a:solidFill>
                  <a:srgbClr val="4206BA"/>
                </a:solidFill>
                <a:latin typeface="Verdana" pitchFamily="34" charset="0"/>
                <a:ea typeface="Verdana" pitchFamily="34" charset="0"/>
                <a:cs typeface="Verdana" pitchFamily="34" charset="0"/>
              </a:rPr>
              <a:t>per rilevare debolezze </a:t>
            </a:r>
            <a:endParaRPr lang="it-IT" dirty="0" smtClean="0">
              <a:solidFill>
                <a:srgbClr val="4206BA"/>
              </a:solidFill>
              <a:latin typeface="Verdana" pitchFamily="34" charset="0"/>
              <a:ea typeface="Verdana" pitchFamily="34" charset="0"/>
              <a:cs typeface="Verdana" pitchFamily="34" charset="0"/>
            </a:endParaRPr>
          </a:p>
          <a:p>
            <a:r>
              <a:rPr lang="it-IT" dirty="0" smtClean="0">
                <a:solidFill>
                  <a:srgbClr val="4206BA"/>
                </a:solidFill>
                <a:latin typeface="Verdana" pitchFamily="34" charset="0"/>
                <a:ea typeface="Verdana" pitchFamily="34" charset="0"/>
                <a:cs typeface="Verdana" pitchFamily="34" charset="0"/>
              </a:rPr>
              <a:t>e </a:t>
            </a:r>
            <a:r>
              <a:rPr lang="it-IT" dirty="0">
                <a:solidFill>
                  <a:srgbClr val="4206BA"/>
                </a:solidFill>
                <a:latin typeface="Verdana" pitchFamily="34" charset="0"/>
                <a:ea typeface="Verdana" pitchFamily="34" charset="0"/>
                <a:cs typeface="Verdana" pitchFamily="34" charset="0"/>
              </a:rPr>
              <a:t>punti di forza della produzione</a:t>
            </a:r>
            <a:r>
              <a:rPr lang="it-IT" dirty="0" smtClean="0">
                <a:solidFill>
                  <a:srgbClr val="4206BA"/>
                </a:solidFill>
                <a:latin typeface="Verdana" pitchFamily="34" charset="0"/>
                <a:ea typeface="Verdana" pitchFamily="34" charset="0"/>
                <a:cs typeface="Verdana" pitchFamily="34" charset="0"/>
              </a:rPr>
              <a:t>.</a:t>
            </a:r>
          </a:p>
          <a:p>
            <a:endParaRPr lang="it-IT" dirty="0">
              <a:solidFill>
                <a:srgbClr val="FF0000"/>
              </a:solidFill>
              <a:latin typeface="Verdana" pitchFamily="34" charset="0"/>
              <a:ea typeface="Verdana" pitchFamily="34" charset="0"/>
              <a:cs typeface="Verdana" pitchFamily="34" charset="0"/>
            </a:endParaRPr>
          </a:p>
          <a:p>
            <a:r>
              <a:rPr lang="it-IT" altLang="it-IT" dirty="0" smtClean="0">
                <a:solidFill>
                  <a:srgbClr val="FF0000"/>
                </a:solidFill>
                <a:latin typeface="Verdana" pitchFamily="34" charset="0"/>
                <a:ea typeface="Verdana" pitchFamily="34" charset="0"/>
                <a:cs typeface="Verdana" pitchFamily="34" charset="0"/>
              </a:rPr>
              <a:t> </a:t>
            </a:r>
            <a:r>
              <a:rPr lang="it-IT" dirty="0">
                <a:solidFill>
                  <a:srgbClr val="FF0000"/>
                </a:solidFill>
                <a:latin typeface="Verdana" pitchFamily="34" charset="0"/>
                <a:ea typeface="Verdana" pitchFamily="34" charset="0"/>
                <a:cs typeface="Verdana" pitchFamily="34" charset="0"/>
              </a:rPr>
              <a:t>Il termine “ </a:t>
            </a:r>
            <a:r>
              <a:rPr lang="it-IT" b="1" dirty="0">
                <a:solidFill>
                  <a:srgbClr val="FF0000"/>
                </a:solidFill>
                <a:latin typeface="Verdana" pitchFamily="34" charset="0"/>
                <a:ea typeface="Verdana" pitchFamily="34" charset="0"/>
                <a:cs typeface="Verdana" pitchFamily="34" charset="0"/>
              </a:rPr>
              <a:t>industrie 4.0</a:t>
            </a:r>
            <a:r>
              <a:rPr lang="it-IT" dirty="0">
                <a:solidFill>
                  <a:srgbClr val="FF0000"/>
                </a:solidFill>
                <a:latin typeface="Verdana" pitchFamily="34" charset="0"/>
                <a:ea typeface="Verdana" pitchFamily="34" charset="0"/>
                <a:cs typeface="Verdana" pitchFamily="34" charset="0"/>
              </a:rPr>
              <a:t>”( in tedesco) sembra sia stato utilizzato per la</a:t>
            </a:r>
          </a:p>
          <a:p>
            <a:r>
              <a:rPr lang="it-IT" dirty="0">
                <a:solidFill>
                  <a:srgbClr val="FF0000"/>
                </a:solidFill>
                <a:latin typeface="Verdana" pitchFamily="34" charset="0"/>
                <a:ea typeface="Verdana" pitchFamily="34" charset="0"/>
                <a:cs typeface="Verdana" pitchFamily="34" charset="0"/>
              </a:rPr>
              <a:t> prima volta all’Hannover Messe, una fiera sulle tecnologie industriali</a:t>
            </a:r>
          </a:p>
          <a:p>
            <a:r>
              <a:rPr lang="it-IT" dirty="0">
                <a:solidFill>
                  <a:srgbClr val="4206BA"/>
                </a:solidFill>
                <a:latin typeface="Verdana" pitchFamily="34" charset="0"/>
                <a:ea typeface="Verdana" pitchFamily="34" charset="0"/>
                <a:cs typeface="Verdana" pitchFamily="34" charset="0"/>
              </a:rPr>
              <a:t>G</a:t>
            </a:r>
            <a:r>
              <a:rPr lang="it-IT" dirty="0" smtClean="0">
                <a:solidFill>
                  <a:srgbClr val="4206BA"/>
                </a:solidFill>
                <a:latin typeface="Verdana" pitchFamily="34" charset="0"/>
                <a:ea typeface="Verdana" pitchFamily="34" charset="0"/>
                <a:cs typeface="Verdana" pitchFamily="34" charset="0"/>
              </a:rPr>
              <a:t>li </a:t>
            </a:r>
            <a:r>
              <a:rPr lang="it-IT" dirty="0">
                <a:solidFill>
                  <a:srgbClr val="4206BA"/>
                </a:solidFill>
                <a:latin typeface="Verdana" pitchFamily="34" charset="0"/>
                <a:ea typeface="Verdana" pitchFamily="34" charset="0"/>
                <a:cs typeface="Verdana" pitchFamily="34" charset="0"/>
              </a:rPr>
              <a:t>obiettivi fissati dal Mise nel </a:t>
            </a:r>
            <a:r>
              <a:rPr lang="it-IT" dirty="0" smtClean="0">
                <a:solidFill>
                  <a:srgbClr val="4206BA"/>
                </a:solidFill>
                <a:latin typeface="Verdana" pitchFamily="34" charset="0"/>
                <a:ea typeface="Verdana" pitchFamily="34" charset="0"/>
                <a:cs typeface="Verdana" pitchFamily="34" charset="0"/>
              </a:rPr>
              <a:t>Piano  </a:t>
            </a:r>
            <a:r>
              <a:rPr lang="it-IT" dirty="0">
                <a:solidFill>
                  <a:srgbClr val="4206BA"/>
                </a:solidFill>
                <a:latin typeface="Verdana" pitchFamily="34" charset="0"/>
                <a:ea typeface="Verdana" pitchFamily="34" charset="0"/>
                <a:cs typeface="Verdana" pitchFamily="34" charset="0"/>
              </a:rPr>
              <a:t>industria 4.0 </a:t>
            </a:r>
            <a:r>
              <a:rPr lang="it-IT" dirty="0" smtClean="0">
                <a:solidFill>
                  <a:srgbClr val="4206BA"/>
                </a:solidFill>
                <a:latin typeface="Verdana" pitchFamily="34" charset="0"/>
                <a:ea typeface="Verdana" pitchFamily="34" charset="0"/>
                <a:cs typeface="Verdana" pitchFamily="34" charset="0"/>
              </a:rPr>
              <a:t>unta </a:t>
            </a:r>
            <a:r>
              <a:rPr lang="it-IT" dirty="0">
                <a:solidFill>
                  <a:srgbClr val="4206BA"/>
                </a:solidFill>
                <a:latin typeface="Verdana" pitchFamily="34" charset="0"/>
                <a:ea typeface="Verdana" pitchFamily="34" charset="0"/>
                <a:cs typeface="Verdana" pitchFamily="34" charset="0"/>
              </a:rPr>
              <a:t>a </a:t>
            </a:r>
            <a:r>
              <a:rPr lang="it-IT" dirty="0" smtClean="0">
                <a:solidFill>
                  <a:srgbClr val="4206BA"/>
                </a:solidFill>
                <a:latin typeface="Verdana" pitchFamily="34" charset="0"/>
                <a:ea typeface="Verdana" pitchFamily="34" charset="0"/>
                <a:cs typeface="Verdana" pitchFamily="34" charset="0"/>
              </a:rPr>
              <a:t>mobilitare </a:t>
            </a:r>
            <a:r>
              <a:rPr lang="it-IT" dirty="0">
                <a:solidFill>
                  <a:srgbClr val="4206BA"/>
                </a:solidFill>
                <a:latin typeface="Verdana" pitchFamily="34" charset="0"/>
                <a:ea typeface="Verdana" pitchFamily="34" charset="0"/>
                <a:cs typeface="Verdana" pitchFamily="34" charset="0"/>
              </a:rPr>
              <a:t>fino </a:t>
            </a:r>
            <a:endParaRPr lang="it-IT" dirty="0" smtClean="0">
              <a:solidFill>
                <a:srgbClr val="4206BA"/>
              </a:solidFill>
              <a:latin typeface="Verdana" pitchFamily="34" charset="0"/>
              <a:ea typeface="Verdana" pitchFamily="34" charset="0"/>
              <a:cs typeface="Verdana" pitchFamily="34" charset="0"/>
            </a:endParaRPr>
          </a:p>
          <a:p>
            <a:r>
              <a:rPr lang="it-IT" dirty="0" smtClean="0">
                <a:solidFill>
                  <a:srgbClr val="4206BA"/>
                </a:solidFill>
                <a:latin typeface="Verdana" pitchFamily="34" charset="0"/>
                <a:ea typeface="Verdana" pitchFamily="34" charset="0"/>
                <a:cs typeface="Verdana" pitchFamily="34" charset="0"/>
              </a:rPr>
              <a:t>a </a:t>
            </a:r>
            <a:r>
              <a:rPr lang="it-IT" dirty="0">
                <a:solidFill>
                  <a:srgbClr val="4206BA"/>
                </a:solidFill>
                <a:latin typeface="Verdana" pitchFamily="34" charset="0"/>
                <a:ea typeface="Verdana" pitchFamily="34" charset="0"/>
                <a:cs typeface="Verdana" pitchFamily="34" charset="0"/>
              </a:rPr>
              <a:t>10 miliardi di euro in investimenti privati in più (circa 100 miliardi )</a:t>
            </a:r>
          </a:p>
          <a:p>
            <a:r>
              <a:rPr lang="it-IT" dirty="0">
                <a:solidFill>
                  <a:srgbClr val="4206BA"/>
                </a:solidFill>
                <a:latin typeface="Verdana" pitchFamily="34" charset="0"/>
                <a:ea typeface="Verdana" pitchFamily="34" charset="0"/>
                <a:cs typeface="Verdana" pitchFamily="34" charset="0"/>
              </a:rPr>
              <a:t> entro il 2020, oltre a un aumento di 11,3 miliardi di euro in spesa </a:t>
            </a:r>
            <a:endParaRPr lang="it-IT" dirty="0" smtClean="0">
              <a:solidFill>
                <a:srgbClr val="4206BA"/>
              </a:solidFill>
              <a:latin typeface="Verdana" pitchFamily="34" charset="0"/>
              <a:ea typeface="Verdana" pitchFamily="34" charset="0"/>
              <a:cs typeface="Verdana" pitchFamily="34" charset="0"/>
            </a:endParaRPr>
          </a:p>
          <a:p>
            <a:r>
              <a:rPr lang="it-IT" dirty="0" smtClean="0">
                <a:solidFill>
                  <a:srgbClr val="4206BA"/>
                </a:solidFill>
                <a:latin typeface="Verdana" pitchFamily="34" charset="0"/>
                <a:ea typeface="Verdana" pitchFamily="34" charset="0"/>
                <a:cs typeface="Verdana" pitchFamily="34" charset="0"/>
              </a:rPr>
              <a:t>privata </a:t>
            </a:r>
            <a:r>
              <a:rPr lang="it-IT" dirty="0">
                <a:solidFill>
                  <a:srgbClr val="4206BA"/>
                </a:solidFill>
                <a:latin typeface="Verdana" pitchFamily="34" charset="0"/>
                <a:ea typeface="Verdana" pitchFamily="34" charset="0"/>
                <a:cs typeface="Verdana" pitchFamily="34" charset="0"/>
              </a:rPr>
              <a:t>in </a:t>
            </a:r>
            <a:r>
              <a:rPr lang="it-IT" dirty="0" err="1" smtClean="0">
                <a:solidFill>
                  <a:srgbClr val="4206BA"/>
                </a:solidFill>
                <a:latin typeface="Verdana" pitchFamily="34" charset="0"/>
                <a:ea typeface="Verdana" pitchFamily="34" charset="0"/>
                <a:cs typeface="Verdana" pitchFamily="34" charset="0"/>
              </a:rPr>
              <a:t>ricerca&amp;sviluppo</a:t>
            </a:r>
            <a:r>
              <a:rPr lang="it-IT" dirty="0" smtClean="0">
                <a:solidFill>
                  <a:srgbClr val="4206BA"/>
                </a:solidFill>
                <a:latin typeface="Verdana" pitchFamily="34" charset="0"/>
                <a:ea typeface="Verdana" pitchFamily="34" charset="0"/>
                <a:cs typeface="Verdana" pitchFamily="34" charset="0"/>
              </a:rPr>
              <a:t> </a:t>
            </a:r>
            <a:r>
              <a:rPr lang="it-IT" dirty="0">
                <a:solidFill>
                  <a:srgbClr val="4206BA"/>
                </a:solidFill>
                <a:latin typeface="Verdana" pitchFamily="34" charset="0"/>
                <a:ea typeface="Verdana" pitchFamily="34" charset="0"/>
                <a:cs typeface="Verdana" pitchFamily="34" charset="0"/>
              </a:rPr>
              <a:t>e mobilitazione di 2,6 miliardi in volumi </a:t>
            </a:r>
            <a:r>
              <a:rPr lang="it-IT" dirty="0" smtClean="0">
                <a:solidFill>
                  <a:srgbClr val="4206BA"/>
                </a:solidFill>
                <a:latin typeface="Verdana" pitchFamily="34" charset="0"/>
                <a:ea typeface="Verdana" pitchFamily="34" charset="0"/>
                <a:cs typeface="Verdana" pitchFamily="34" charset="0"/>
              </a:rPr>
              <a:t>di</a:t>
            </a:r>
          </a:p>
          <a:p>
            <a:r>
              <a:rPr lang="it-IT" dirty="0" smtClean="0">
                <a:solidFill>
                  <a:srgbClr val="4206BA"/>
                </a:solidFill>
                <a:latin typeface="Verdana" pitchFamily="34" charset="0"/>
                <a:ea typeface="Verdana" pitchFamily="34" charset="0"/>
                <a:cs typeface="Verdana" pitchFamily="34" charset="0"/>
              </a:rPr>
              <a:t>investimenti</a:t>
            </a:r>
            <a:r>
              <a:rPr lang="it-IT" dirty="0">
                <a:solidFill>
                  <a:srgbClr val="4206BA"/>
                </a:solidFill>
                <a:latin typeface="Verdana" pitchFamily="34" charset="0"/>
                <a:ea typeface="Verdana" pitchFamily="34" charset="0"/>
                <a:cs typeface="Verdana" pitchFamily="34" charset="0"/>
              </a:rPr>
              <a:t> </a:t>
            </a:r>
            <a:r>
              <a:rPr lang="it-IT" dirty="0" err="1" smtClean="0">
                <a:solidFill>
                  <a:srgbClr val="4206BA"/>
                </a:solidFill>
                <a:latin typeface="Verdana" pitchFamily="34" charset="0"/>
                <a:ea typeface="Verdana" pitchFamily="34" charset="0"/>
                <a:cs typeface="Verdana" pitchFamily="34" charset="0"/>
              </a:rPr>
              <a:t>early</a:t>
            </a:r>
            <a:r>
              <a:rPr lang="it-IT" dirty="0" smtClean="0">
                <a:solidFill>
                  <a:srgbClr val="4206BA"/>
                </a:solidFill>
                <a:latin typeface="Verdana" pitchFamily="34" charset="0"/>
                <a:ea typeface="Verdana" pitchFamily="34" charset="0"/>
                <a:cs typeface="Verdana" pitchFamily="34" charset="0"/>
              </a:rPr>
              <a:t> stage</a:t>
            </a:r>
            <a:r>
              <a:rPr lang="it-IT" i="1" dirty="0"/>
              <a:t> </a:t>
            </a:r>
            <a:r>
              <a:rPr lang="it-IT" dirty="0" err="1">
                <a:solidFill>
                  <a:srgbClr val="4206BA"/>
                </a:solidFill>
                <a:latin typeface="Verdana" pitchFamily="34" charset="0"/>
                <a:ea typeface="Verdana" pitchFamily="34" charset="0"/>
                <a:cs typeface="Verdana" pitchFamily="34" charset="0"/>
              </a:rPr>
              <a:t>resarch</a:t>
            </a:r>
            <a:r>
              <a:rPr lang="it-IT" dirty="0">
                <a:solidFill>
                  <a:srgbClr val="4206BA"/>
                </a:solidFill>
                <a:latin typeface="Verdana" pitchFamily="34" charset="0"/>
                <a:ea typeface="Verdana" pitchFamily="34" charset="0"/>
                <a:cs typeface="Verdana" pitchFamily="34" charset="0"/>
              </a:rPr>
              <a:t>  (obiettivo ambizioso se si considera  </a:t>
            </a:r>
            <a:endParaRPr lang="it-IT" dirty="0" smtClean="0">
              <a:solidFill>
                <a:srgbClr val="4206BA"/>
              </a:solidFill>
              <a:latin typeface="Verdana" pitchFamily="34" charset="0"/>
              <a:ea typeface="Verdana" pitchFamily="34" charset="0"/>
              <a:cs typeface="Verdana" pitchFamily="34" charset="0"/>
            </a:endParaRPr>
          </a:p>
          <a:p>
            <a:r>
              <a:rPr lang="it-IT" dirty="0" smtClean="0">
                <a:solidFill>
                  <a:srgbClr val="4206BA"/>
                </a:solidFill>
                <a:latin typeface="Verdana" pitchFamily="34" charset="0"/>
                <a:ea typeface="Verdana" pitchFamily="34" charset="0"/>
                <a:cs typeface="Verdana" pitchFamily="34" charset="0"/>
              </a:rPr>
              <a:t>che </a:t>
            </a:r>
            <a:r>
              <a:rPr lang="it-IT" dirty="0">
                <a:solidFill>
                  <a:srgbClr val="4206BA"/>
                </a:solidFill>
                <a:latin typeface="Verdana" pitchFamily="34" charset="0"/>
                <a:ea typeface="Verdana" pitchFamily="34" charset="0"/>
                <a:cs typeface="Verdana" pitchFamily="34" charset="0"/>
              </a:rPr>
              <a:t>i finanziamenti a </a:t>
            </a:r>
            <a:r>
              <a:rPr lang="it-IT" dirty="0" err="1">
                <a:solidFill>
                  <a:srgbClr val="4206BA"/>
                </a:solidFill>
                <a:latin typeface="Verdana" pitchFamily="34" charset="0"/>
                <a:ea typeface="Verdana" pitchFamily="34" charset="0"/>
                <a:cs typeface="Verdana" pitchFamily="34" charset="0"/>
              </a:rPr>
              <a:t>startup</a:t>
            </a:r>
            <a:r>
              <a:rPr lang="it-IT" dirty="0">
                <a:solidFill>
                  <a:srgbClr val="4206BA"/>
                </a:solidFill>
                <a:latin typeface="Verdana" pitchFamily="34" charset="0"/>
                <a:ea typeface="Verdana" pitchFamily="34" charset="0"/>
                <a:cs typeface="Verdana" pitchFamily="34" charset="0"/>
              </a:rPr>
              <a:t> </a:t>
            </a:r>
            <a:r>
              <a:rPr lang="it-IT" dirty="0" smtClean="0">
                <a:solidFill>
                  <a:srgbClr val="4206BA"/>
                </a:solidFill>
                <a:latin typeface="Verdana" pitchFamily="34" charset="0"/>
                <a:ea typeface="Verdana" pitchFamily="34" charset="0"/>
                <a:cs typeface="Verdana" pitchFamily="34" charset="0"/>
              </a:rPr>
              <a:t>in </a:t>
            </a:r>
            <a:r>
              <a:rPr lang="it-IT" dirty="0">
                <a:solidFill>
                  <a:srgbClr val="4206BA"/>
                </a:solidFill>
                <a:latin typeface="Verdana" pitchFamily="34" charset="0"/>
                <a:ea typeface="Verdana" pitchFamily="34" charset="0"/>
                <a:cs typeface="Verdana" pitchFamily="34" charset="0"/>
              </a:rPr>
              <a:t>fase di avviamento </a:t>
            </a:r>
            <a:r>
              <a:rPr lang="it-IT" dirty="0" smtClean="0">
                <a:solidFill>
                  <a:srgbClr val="4206BA"/>
                </a:solidFill>
                <a:latin typeface="Verdana" pitchFamily="34" charset="0"/>
                <a:ea typeface="Verdana" pitchFamily="34" charset="0"/>
                <a:cs typeface="Verdana" pitchFamily="34" charset="0"/>
              </a:rPr>
              <a:t>sembra siano stati  </a:t>
            </a:r>
          </a:p>
          <a:p>
            <a:r>
              <a:rPr lang="it-IT" dirty="0" smtClean="0">
                <a:solidFill>
                  <a:srgbClr val="4206BA"/>
                </a:solidFill>
                <a:latin typeface="Verdana" pitchFamily="34" charset="0"/>
                <a:ea typeface="Verdana" pitchFamily="34" charset="0"/>
                <a:cs typeface="Verdana" pitchFamily="34" charset="0"/>
              </a:rPr>
              <a:t>nel </a:t>
            </a:r>
            <a:r>
              <a:rPr lang="it-IT" dirty="0">
                <a:solidFill>
                  <a:srgbClr val="4206BA"/>
                </a:solidFill>
                <a:latin typeface="Verdana" pitchFamily="34" charset="0"/>
                <a:ea typeface="Verdana" pitchFamily="34" charset="0"/>
                <a:cs typeface="Verdana" pitchFamily="34" charset="0"/>
              </a:rPr>
              <a:t>2016 </a:t>
            </a:r>
            <a:r>
              <a:rPr lang="it-IT" dirty="0" smtClean="0">
                <a:solidFill>
                  <a:srgbClr val="4206BA"/>
                </a:solidFill>
                <a:latin typeface="Verdana" pitchFamily="34" charset="0"/>
                <a:ea typeface="Verdana" pitchFamily="34" charset="0"/>
                <a:cs typeface="Verdana" pitchFamily="34" charset="0"/>
              </a:rPr>
              <a:t>202 milioni di euro).</a:t>
            </a:r>
            <a:endParaRPr lang="it-IT" dirty="0">
              <a:solidFill>
                <a:srgbClr val="4206BA"/>
              </a:solidFill>
              <a:latin typeface="Verdana" pitchFamily="34" charset="0"/>
              <a:ea typeface="Verdana" pitchFamily="34" charset="0"/>
              <a:cs typeface="Verdana" pitchFamily="34" charset="0"/>
            </a:endParaRPr>
          </a:p>
          <a:p>
            <a:endParaRPr lang="it-IT" altLang="it-IT" dirty="0" smtClean="0">
              <a:solidFill>
                <a:srgbClr val="FF0000"/>
              </a:solidFill>
              <a:latin typeface="Verdana" pitchFamily="34" charset="0"/>
              <a:ea typeface="Verdana" pitchFamily="34" charset="0"/>
              <a:cs typeface="Verdana" pitchFamily="34" charset="0"/>
            </a:endParaRPr>
          </a:p>
          <a:p>
            <a:endParaRPr lang="it-IT" altLang="it-IT" sz="1800" dirty="0" smtClean="0">
              <a:solidFill>
                <a:srgbClr val="FF0000"/>
              </a:solidFill>
            </a:endParaRPr>
          </a:p>
          <a:p>
            <a:endParaRPr lang="it-IT" altLang="it-IT" sz="1800" dirty="0" smtClean="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a:off x="467544" y="404664"/>
            <a:ext cx="3960440" cy="923330"/>
          </a:xfrm>
          <a:prstGeom prst="rect">
            <a:avLst/>
          </a:prstGeom>
        </p:spPr>
        <p:txBody>
          <a:bodyPr wrap="square">
            <a:spAutoFit/>
          </a:bodyPr>
          <a:lstStyle/>
          <a:p>
            <a:pPr marL="0" lvl="1"/>
            <a:r>
              <a:rPr lang="it-IT" b="1" dirty="0" smtClean="0">
                <a:solidFill>
                  <a:srgbClr val="4206BA"/>
                </a:solidFill>
              </a:rPr>
              <a:t>1780 - 1 </a:t>
            </a:r>
            <a:r>
              <a:rPr lang="it-IT" b="1" dirty="0" err="1" smtClean="0">
                <a:solidFill>
                  <a:srgbClr val="4206BA"/>
                </a:solidFill>
              </a:rPr>
              <a:t>Riv</a:t>
            </a:r>
            <a:r>
              <a:rPr lang="it-IT" b="1" dirty="0" smtClean="0">
                <a:solidFill>
                  <a:srgbClr val="4206BA"/>
                </a:solidFill>
              </a:rPr>
              <a:t>. Ind.  </a:t>
            </a:r>
            <a:r>
              <a:rPr lang="it-IT" dirty="0" smtClean="0">
                <a:solidFill>
                  <a:srgbClr val="4206BA"/>
                </a:solidFill>
              </a:rPr>
              <a:t>Macchine azionate da energia meccanica</a:t>
            </a:r>
            <a:r>
              <a:rPr lang="it-IT" b="1" dirty="0" smtClean="0">
                <a:solidFill>
                  <a:srgbClr val="4206BA"/>
                </a:solidFill>
              </a:rPr>
              <a:t>    James Watt </a:t>
            </a:r>
            <a:r>
              <a:rPr lang="it-IT" dirty="0" smtClean="0">
                <a:solidFill>
                  <a:srgbClr val="4206BA"/>
                </a:solidFill>
              </a:rPr>
              <a:t>macchina vapore</a:t>
            </a:r>
          </a:p>
        </p:txBody>
      </p:sp>
      <p:sp>
        <p:nvSpPr>
          <p:cNvPr id="13" name="Rettangolo 12"/>
          <p:cNvSpPr/>
          <p:nvPr/>
        </p:nvSpPr>
        <p:spPr>
          <a:xfrm>
            <a:off x="251520" y="3284984"/>
            <a:ext cx="4392488" cy="1200329"/>
          </a:xfrm>
          <a:prstGeom prst="rect">
            <a:avLst/>
          </a:prstGeom>
        </p:spPr>
        <p:txBody>
          <a:bodyPr wrap="square">
            <a:spAutoFit/>
          </a:bodyPr>
          <a:lstStyle/>
          <a:p>
            <a:r>
              <a:rPr lang="it-IT" b="1" dirty="0" smtClean="0">
                <a:solidFill>
                  <a:srgbClr val="4206BA"/>
                </a:solidFill>
              </a:rPr>
              <a:t>1958-1971 - 3 </a:t>
            </a:r>
            <a:r>
              <a:rPr lang="it-IT" b="1" dirty="0" err="1" smtClean="0">
                <a:solidFill>
                  <a:srgbClr val="4206BA"/>
                </a:solidFill>
              </a:rPr>
              <a:t>Riv</a:t>
            </a:r>
            <a:r>
              <a:rPr lang="it-IT" b="1" dirty="0" smtClean="0">
                <a:solidFill>
                  <a:srgbClr val="4206BA"/>
                </a:solidFill>
              </a:rPr>
              <a:t>. Ind</a:t>
            </a:r>
            <a:r>
              <a:rPr lang="it-IT" dirty="0" smtClean="0">
                <a:solidFill>
                  <a:srgbClr val="4206BA"/>
                </a:solidFill>
              </a:rPr>
              <a:t>. Circ. integrato </a:t>
            </a:r>
            <a:r>
              <a:rPr lang="it-IT" dirty="0" err="1" smtClean="0">
                <a:solidFill>
                  <a:srgbClr val="4206BA"/>
                </a:solidFill>
              </a:rPr>
              <a:t>Microproces</a:t>
            </a:r>
            <a:r>
              <a:rPr lang="it-IT" dirty="0" smtClean="0">
                <a:solidFill>
                  <a:srgbClr val="4206BA"/>
                </a:solidFill>
              </a:rPr>
              <a:t>.  IT –robot – computer  per </a:t>
            </a:r>
            <a:r>
              <a:rPr lang="it-IT" dirty="0" err="1" smtClean="0">
                <a:solidFill>
                  <a:srgbClr val="4206BA"/>
                </a:solidFill>
              </a:rPr>
              <a:t>automaz</a:t>
            </a:r>
            <a:r>
              <a:rPr lang="it-IT" dirty="0" smtClean="0">
                <a:solidFill>
                  <a:srgbClr val="4206BA"/>
                </a:solidFill>
              </a:rPr>
              <a:t>.  produzione - Intel 4004, processore a 4 bit</a:t>
            </a:r>
          </a:p>
        </p:txBody>
      </p:sp>
      <p:sp>
        <p:nvSpPr>
          <p:cNvPr id="14" name="Rettangolo 13"/>
          <p:cNvSpPr/>
          <p:nvPr/>
        </p:nvSpPr>
        <p:spPr>
          <a:xfrm>
            <a:off x="4932040" y="3284984"/>
            <a:ext cx="4032448" cy="1477328"/>
          </a:xfrm>
          <a:prstGeom prst="rect">
            <a:avLst/>
          </a:prstGeom>
        </p:spPr>
        <p:txBody>
          <a:bodyPr wrap="square">
            <a:spAutoFit/>
          </a:bodyPr>
          <a:lstStyle/>
          <a:p>
            <a:r>
              <a:rPr lang="it-IT" b="1" dirty="0" smtClean="0">
                <a:solidFill>
                  <a:srgbClr val="FF0000"/>
                </a:solidFill>
              </a:rPr>
              <a:t>2013 - 4 </a:t>
            </a:r>
            <a:r>
              <a:rPr lang="it-IT" b="1" dirty="0" err="1" smtClean="0">
                <a:solidFill>
                  <a:srgbClr val="FF0000"/>
                </a:solidFill>
              </a:rPr>
              <a:t>Riv.Ind.</a:t>
            </a:r>
            <a:r>
              <a:rPr lang="it-IT" b="1" dirty="0" smtClean="0">
                <a:solidFill>
                  <a:srgbClr val="FF0000"/>
                </a:solidFill>
              </a:rPr>
              <a:t> </a:t>
            </a:r>
            <a:r>
              <a:rPr lang="it-IT" dirty="0" smtClean="0">
                <a:solidFill>
                  <a:srgbClr val="FF0000"/>
                </a:solidFill>
              </a:rPr>
              <a:t>Utilizzo di macchine intelligenti,connessione tra sistemi fisici e digitali , analisi complesse attraverso Big Data e adattamenti real-ti</a:t>
            </a:r>
            <a:r>
              <a:rPr lang="it-IT" dirty="0" smtClean="0">
                <a:solidFill>
                  <a:srgbClr val="4206BA"/>
                </a:solidFill>
              </a:rPr>
              <a:t>me  </a:t>
            </a:r>
          </a:p>
        </p:txBody>
      </p:sp>
      <p:sp>
        <p:nvSpPr>
          <p:cNvPr id="15" name="Rettangolo 14"/>
          <p:cNvSpPr/>
          <p:nvPr/>
        </p:nvSpPr>
        <p:spPr>
          <a:xfrm>
            <a:off x="4499992" y="404664"/>
            <a:ext cx="4644008" cy="646331"/>
          </a:xfrm>
          <a:prstGeom prst="rect">
            <a:avLst/>
          </a:prstGeom>
        </p:spPr>
        <p:txBody>
          <a:bodyPr wrap="square">
            <a:spAutoFit/>
          </a:bodyPr>
          <a:lstStyle/>
          <a:p>
            <a:r>
              <a:rPr lang="it-IT" b="1" dirty="0" smtClean="0">
                <a:solidFill>
                  <a:srgbClr val="4206BA"/>
                </a:solidFill>
              </a:rPr>
              <a:t>      1870 - 2 </a:t>
            </a:r>
            <a:r>
              <a:rPr lang="it-IT" b="1" dirty="0" err="1" smtClean="0">
                <a:solidFill>
                  <a:srgbClr val="4206BA"/>
                </a:solidFill>
              </a:rPr>
              <a:t>Riv</a:t>
            </a:r>
            <a:r>
              <a:rPr lang="it-IT" b="1" dirty="0" smtClean="0">
                <a:solidFill>
                  <a:srgbClr val="4206BA"/>
                </a:solidFill>
              </a:rPr>
              <a:t>. Ind</a:t>
            </a:r>
            <a:r>
              <a:rPr lang="it-IT" dirty="0" smtClean="0">
                <a:solidFill>
                  <a:srgbClr val="4206BA"/>
                </a:solidFill>
              </a:rPr>
              <a:t>. Elettricità, Petrolio,</a:t>
            </a:r>
          </a:p>
          <a:p>
            <a:r>
              <a:rPr lang="it-IT" dirty="0" smtClean="0">
                <a:solidFill>
                  <a:srgbClr val="4206BA"/>
                </a:solidFill>
              </a:rPr>
              <a:t>                   Chimica, catena di montaggio </a:t>
            </a:r>
            <a:endParaRPr lang="it-IT" dirty="0">
              <a:solidFill>
                <a:srgbClr val="4206BA"/>
              </a:solidFill>
            </a:endParaRPr>
          </a:p>
        </p:txBody>
      </p:sp>
      <p:pic>
        <p:nvPicPr>
          <p:cNvPr id="2055" name="Picture 7" descr="http://ungaretti.racine.ra.it/SeT/macvapor/images/ansaldo.jpg"/>
          <p:cNvPicPr>
            <a:picLocks noChangeAspect="1" noChangeArrowheads="1"/>
          </p:cNvPicPr>
          <p:nvPr/>
        </p:nvPicPr>
        <p:blipFill>
          <a:blip r:embed="rId3" cstate="print"/>
          <a:srcRect/>
          <a:stretch>
            <a:fillRect/>
          </a:stretch>
        </p:blipFill>
        <p:spPr bwMode="auto">
          <a:xfrm>
            <a:off x="395536" y="1340768"/>
            <a:ext cx="3960440" cy="1895300"/>
          </a:xfrm>
          <a:prstGeom prst="rect">
            <a:avLst/>
          </a:prstGeom>
          <a:noFill/>
        </p:spPr>
      </p:pic>
      <p:pic>
        <p:nvPicPr>
          <p:cNvPr id="2059" name="Picture 11" descr="https://upload.wikimedia.org/wikipedia/commons/0/09/C4004_%28Intel%29.jpg"/>
          <p:cNvPicPr>
            <a:picLocks noChangeAspect="1" noChangeArrowheads="1"/>
          </p:cNvPicPr>
          <p:nvPr/>
        </p:nvPicPr>
        <p:blipFill>
          <a:blip r:embed="rId4" cstate="print"/>
          <a:srcRect/>
          <a:stretch>
            <a:fillRect/>
          </a:stretch>
        </p:blipFill>
        <p:spPr bwMode="auto">
          <a:xfrm>
            <a:off x="323528" y="4437112"/>
            <a:ext cx="4104456" cy="1981201"/>
          </a:xfrm>
          <a:prstGeom prst="rect">
            <a:avLst/>
          </a:prstGeom>
          <a:noFill/>
        </p:spPr>
      </p:pic>
      <p:sp>
        <p:nvSpPr>
          <p:cNvPr id="20" name="Rettangolo 19"/>
          <p:cNvSpPr/>
          <p:nvPr/>
        </p:nvSpPr>
        <p:spPr>
          <a:xfrm>
            <a:off x="0" y="0"/>
            <a:ext cx="9041593" cy="400110"/>
          </a:xfrm>
          <a:prstGeom prst="rect">
            <a:avLst/>
          </a:prstGeom>
        </p:spPr>
        <p:txBody>
          <a:bodyPr wrap="square">
            <a:spAutoFit/>
          </a:bodyPr>
          <a:lstStyle/>
          <a:p>
            <a:pPr algn="ctr"/>
            <a:r>
              <a:rPr lang="it-IT" sz="2000" b="1" dirty="0" smtClean="0">
                <a:solidFill>
                  <a:srgbClr val="4206BA"/>
                </a:solidFill>
                <a:latin typeface="Verdana" pitchFamily="34" charset="0"/>
                <a:ea typeface="Verdana" pitchFamily="34" charset="0"/>
                <a:cs typeface="Verdana" pitchFamily="34" charset="0"/>
              </a:rPr>
              <a:t>Fibra ottica  industria 4.0 </a:t>
            </a:r>
            <a:endParaRPr lang="it-IT" sz="2000" b="1" dirty="0">
              <a:solidFill>
                <a:srgbClr val="4206BA"/>
              </a:solidFill>
              <a:latin typeface="Verdana" pitchFamily="34" charset="0"/>
              <a:ea typeface="Verdana" pitchFamily="34" charset="0"/>
              <a:cs typeface="Verdana" pitchFamily="34" charset="0"/>
            </a:endParaRPr>
          </a:p>
        </p:txBody>
      </p:sp>
      <p:pic>
        <p:nvPicPr>
          <p:cNvPr id="2061" name="Picture 13" descr="Risultati immagini per industria 4.0"/>
          <p:cNvPicPr>
            <a:picLocks noChangeAspect="1" noChangeArrowheads="1"/>
          </p:cNvPicPr>
          <p:nvPr/>
        </p:nvPicPr>
        <p:blipFill>
          <a:blip r:embed="rId5" cstate="print"/>
          <a:srcRect/>
          <a:stretch>
            <a:fillRect/>
          </a:stretch>
        </p:blipFill>
        <p:spPr bwMode="auto">
          <a:xfrm>
            <a:off x="4985640" y="4437112"/>
            <a:ext cx="3833207" cy="1944216"/>
          </a:xfrm>
          <a:prstGeom prst="rect">
            <a:avLst/>
          </a:prstGeom>
          <a:noFill/>
        </p:spPr>
      </p:pic>
      <p:pic>
        <p:nvPicPr>
          <p:cNvPr id="48130" name="Picture 2" descr="http://www.innovationpost.it/wp-content/uploads/2017/05/Tempi-moderni-compie-80-anni.jpg"/>
          <p:cNvPicPr>
            <a:picLocks noChangeAspect="1" noChangeArrowheads="1"/>
          </p:cNvPicPr>
          <p:nvPr/>
        </p:nvPicPr>
        <p:blipFill>
          <a:blip r:embed="rId6" cstate="print"/>
          <a:srcRect/>
          <a:stretch>
            <a:fillRect/>
          </a:stretch>
        </p:blipFill>
        <p:spPr bwMode="auto">
          <a:xfrm>
            <a:off x="4932040" y="1196752"/>
            <a:ext cx="3816424" cy="208823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251520" y="764704"/>
            <a:ext cx="8892480" cy="5324535"/>
          </a:xfrm>
          <a:prstGeom prst="rect">
            <a:avLst/>
          </a:prstGeom>
        </p:spPr>
        <p:txBody>
          <a:bodyPr wrap="square">
            <a:spAutoFit/>
          </a:bodyPr>
          <a:lstStyle/>
          <a:p>
            <a:r>
              <a:rPr lang="it-IT" sz="2000" b="1" dirty="0" err="1" smtClean="0">
                <a:solidFill>
                  <a:srgbClr val="4206BA"/>
                </a:solidFill>
                <a:latin typeface="Verdana" pitchFamily="34" charset="0"/>
                <a:ea typeface="Verdana" pitchFamily="34" charset="0"/>
                <a:cs typeface="Verdana" pitchFamily="34" charset="0"/>
              </a:rPr>
              <a:t>Advanced</a:t>
            </a:r>
            <a:r>
              <a:rPr lang="it-IT" sz="2000" b="1" dirty="0" smtClean="0">
                <a:solidFill>
                  <a:srgbClr val="4206BA"/>
                </a:solidFill>
                <a:latin typeface="Verdana" pitchFamily="34" charset="0"/>
                <a:ea typeface="Verdana" pitchFamily="34" charset="0"/>
                <a:cs typeface="Verdana" pitchFamily="34" charset="0"/>
              </a:rPr>
              <a:t> </a:t>
            </a:r>
            <a:r>
              <a:rPr lang="it-IT" sz="2000" b="1" dirty="0" err="1" smtClean="0">
                <a:solidFill>
                  <a:srgbClr val="4206BA"/>
                </a:solidFill>
                <a:latin typeface="Verdana" pitchFamily="34" charset="0"/>
                <a:ea typeface="Verdana" pitchFamily="34" charset="0"/>
                <a:cs typeface="Verdana" pitchFamily="34" charset="0"/>
              </a:rPr>
              <a:t>Manufact</a:t>
            </a:r>
            <a:r>
              <a:rPr lang="it-IT" sz="2000" b="1" dirty="0" smtClean="0">
                <a:solidFill>
                  <a:srgbClr val="4206BA"/>
                </a:solidFill>
                <a:latin typeface="Verdana" pitchFamily="34" charset="0"/>
                <a:ea typeface="Verdana" pitchFamily="34" charset="0"/>
                <a:cs typeface="Verdana" pitchFamily="34" charset="0"/>
              </a:rPr>
              <a:t>. </a:t>
            </a:r>
            <a:r>
              <a:rPr lang="it-IT" sz="2000" b="1" dirty="0" err="1" smtClean="0">
                <a:solidFill>
                  <a:srgbClr val="4206BA"/>
                </a:solidFill>
                <a:latin typeface="Verdana" pitchFamily="34" charset="0"/>
                <a:ea typeface="Verdana" pitchFamily="34" charset="0"/>
                <a:cs typeface="Verdana" pitchFamily="34" charset="0"/>
              </a:rPr>
              <a:t>Solutions</a:t>
            </a:r>
            <a:r>
              <a:rPr lang="it-IT" sz="2000" b="1" dirty="0" smtClean="0">
                <a:solidFill>
                  <a:srgbClr val="4206BA"/>
                </a:solidFill>
                <a:latin typeface="Verdana" pitchFamily="34" charset="0"/>
                <a:ea typeface="Verdana" pitchFamily="34" charset="0"/>
                <a:cs typeface="Verdana" pitchFamily="34" charset="0"/>
              </a:rPr>
              <a:t> </a:t>
            </a:r>
            <a:r>
              <a:rPr lang="it-IT" sz="2000" dirty="0" err="1" smtClean="0">
                <a:solidFill>
                  <a:srgbClr val="4206BA"/>
                </a:solidFill>
                <a:latin typeface="Verdana" pitchFamily="34" charset="0"/>
                <a:ea typeface="Verdana" pitchFamily="34" charset="0"/>
                <a:cs typeface="Verdana" pitchFamily="34" charset="0"/>
              </a:rPr>
              <a:t>•Robot</a:t>
            </a:r>
            <a:r>
              <a:rPr lang="it-IT" sz="2000" dirty="0" smtClean="0">
                <a:solidFill>
                  <a:srgbClr val="4206BA"/>
                </a:solidFill>
                <a:latin typeface="Verdana" pitchFamily="34" charset="0"/>
                <a:ea typeface="Verdana" pitchFamily="34" charset="0"/>
                <a:cs typeface="Verdana" pitchFamily="34" charset="0"/>
              </a:rPr>
              <a:t> collaborativi interconnessi 	e rapidamente programmabili</a:t>
            </a:r>
          </a:p>
          <a:p>
            <a:r>
              <a:rPr lang="it-IT" sz="2000" b="1" dirty="0" smtClean="0">
                <a:solidFill>
                  <a:srgbClr val="FF0000"/>
                </a:solidFill>
                <a:latin typeface="Verdana" pitchFamily="34" charset="0"/>
                <a:ea typeface="Verdana" pitchFamily="34" charset="0"/>
                <a:cs typeface="Verdana" pitchFamily="34" charset="0"/>
              </a:rPr>
              <a:t>Additive Manufacturing </a:t>
            </a:r>
            <a:r>
              <a:rPr lang="it-IT" sz="2000" dirty="0" err="1" smtClean="0">
                <a:solidFill>
                  <a:srgbClr val="FF0000"/>
                </a:solidFill>
                <a:latin typeface="Verdana" pitchFamily="34" charset="0"/>
                <a:ea typeface="Verdana" pitchFamily="34" charset="0"/>
                <a:cs typeface="Verdana" pitchFamily="34" charset="0"/>
              </a:rPr>
              <a:t>•Stampanti</a:t>
            </a:r>
            <a:r>
              <a:rPr lang="it-IT" sz="2000" dirty="0" smtClean="0">
                <a:solidFill>
                  <a:srgbClr val="FF0000"/>
                </a:solidFill>
                <a:latin typeface="Verdana" pitchFamily="34" charset="0"/>
                <a:ea typeface="Verdana" pitchFamily="34" charset="0"/>
                <a:cs typeface="Verdana" pitchFamily="34" charset="0"/>
              </a:rPr>
              <a:t> in 3D connesse a software di 	sviluppo digitali </a:t>
            </a:r>
          </a:p>
          <a:p>
            <a:r>
              <a:rPr lang="it-IT" sz="2000" b="1" dirty="0" err="1" smtClean="0">
                <a:solidFill>
                  <a:srgbClr val="4206BA"/>
                </a:solidFill>
                <a:latin typeface="Verdana" pitchFamily="34" charset="0"/>
                <a:ea typeface="Verdana" pitchFamily="34" charset="0"/>
                <a:cs typeface="Verdana" pitchFamily="34" charset="0"/>
              </a:rPr>
              <a:t>Augmented</a:t>
            </a:r>
            <a:r>
              <a:rPr lang="it-IT" sz="2000" b="1" dirty="0" smtClean="0">
                <a:solidFill>
                  <a:srgbClr val="4206BA"/>
                </a:solidFill>
                <a:latin typeface="Verdana" pitchFamily="34" charset="0"/>
                <a:ea typeface="Verdana" pitchFamily="34" charset="0"/>
                <a:cs typeface="Verdana" pitchFamily="34" charset="0"/>
              </a:rPr>
              <a:t> Reality </a:t>
            </a:r>
            <a:r>
              <a:rPr lang="it-IT" sz="2000" dirty="0" err="1" smtClean="0">
                <a:solidFill>
                  <a:srgbClr val="4206BA"/>
                </a:solidFill>
                <a:latin typeface="Verdana" pitchFamily="34" charset="0"/>
                <a:ea typeface="Verdana" pitchFamily="34" charset="0"/>
                <a:cs typeface="Verdana" pitchFamily="34" charset="0"/>
              </a:rPr>
              <a:t>•Realtà</a:t>
            </a:r>
            <a:r>
              <a:rPr lang="it-IT" sz="2000" dirty="0" smtClean="0">
                <a:solidFill>
                  <a:srgbClr val="4206BA"/>
                </a:solidFill>
                <a:latin typeface="Verdana" pitchFamily="34" charset="0"/>
                <a:ea typeface="Verdana" pitchFamily="34" charset="0"/>
                <a:cs typeface="Verdana" pitchFamily="34" charset="0"/>
              </a:rPr>
              <a:t> aumentata a supporto dei processi 	produttivi </a:t>
            </a:r>
          </a:p>
          <a:p>
            <a:r>
              <a:rPr lang="it-IT" sz="2000" b="1" dirty="0" err="1" smtClean="0">
                <a:solidFill>
                  <a:srgbClr val="FF0000"/>
                </a:solidFill>
                <a:latin typeface="Verdana" pitchFamily="34" charset="0"/>
                <a:ea typeface="Verdana" pitchFamily="34" charset="0"/>
                <a:cs typeface="Verdana" pitchFamily="34" charset="0"/>
              </a:rPr>
              <a:t>Simulation</a:t>
            </a:r>
            <a:r>
              <a:rPr lang="it-IT" sz="2000" b="1" dirty="0" smtClean="0">
                <a:solidFill>
                  <a:srgbClr val="FF0000"/>
                </a:solidFill>
                <a:latin typeface="Verdana" pitchFamily="34" charset="0"/>
                <a:ea typeface="Verdana" pitchFamily="34" charset="0"/>
                <a:cs typeface="Verdana" pitchFamily="34" charset="0"/>
              </a:rPr>
              <a:t> </a:t>
            </a:r>
            <a:r>
              <a:rPr lang="it-IT" sz="2000" dirty="0" err="1" smtClean="0">
                <a:solidFill>
                  <a:srgbClr val="FF0000"/>
                </a:solidFill>
                <a:latin typeface="Verdana" pitchFamily="34" charset="0"/>
                <a:ea typeface="Verdana" pitchFamily="34" charset="0"/>
                <a:cs typeface="Verdana" pitchFamily="34" charset="0"/>
              </a:rPr>
              <a:t>•Simulazione</a:t>
            </a:r>
            <a:r>
              <a:rPr lang="it-IT" sz="2000" dirty="0" smtClean="0">
                <a:solidFill>
                  <a:srgbClr val="FF0000"/>
                </a:solidFill>
                <a:latin typeface="Verdana" pitchFamily="34" charset="0"/>
                <a:ea typeface="Verdana" pitchFamily="34" charset="0"/>
                <a:cs typeface="Verdana" pitchFamily="34" charset="0"/>
              </a:rPr>
              <a:t> tra macchine interconnesse per 	ottimizzare i processi </a:t>
            </a:r>
          </a:p>
          <a:p>
            <a:r>
              <a:rPr lang="it-IT" sz="2000" b="1" dirty="0" err="1" smtClean="0">
                <a:solidFill>
                  <a:srgbClr val="4206BA"/>
                </a:solidFill>
                <a:latin typeface="Verdana" pitchFamily="34" charset="0"/>
                <a:ea typeface="Verdana" pitchFamily="34" charset="0"/>
                <a:cs typeface="Verdana" pitchFamily="34" charset="0"/>
              </a:rPr>
              <a:t>Horizontal</a:t>
            </a:r>
            <a:r>
              <a:rPr lang="it-IT" sz="2000" b="1" dirty="0" smtClean="0">
                <a:solidFill>
                  <a:srgbClr val="4206BA"/>
                </a:solidFill>
                <a:latin typeface="Verdana" pitchFamily="34" charset="0"/>
                <a:ea typeface="Verdana" pitchFamily="34" charset="0"/>
                <a:cs typeface="Verdana" pitchFamily="34" charset="0"/>
              </a:rPr>
              <a:t>/ Vertical </a:t>
            </a:r>
            <a:r>
              <a:rPr lang="it-IT" sz="2000" b="1" dirty="0" err="1" smtClean="0">
                <a:solidFill>
                  <a:srgbClr val="4206BA"/>
                </a:solidFill>
                <a:latin typeface="Verdana" pitchFamily="34" charset="0"/>
                <a:ea typeface="Verdana" pitchFamily="34" charset="0"/>
                <a:cs typeface="Verdana" pitchFamily="34" charset="0"/>
              </a:rPr>
              <a:t>Integration</a:t>
            </a:r>
            <a:r>
              <a:rPr lang="it-IT" sz="2000" b="1" dirty="0" smtClean="0">
                <a:solidFill>
                  <a:srgbClr val="4206BA"/>
                </a:solidFill>
                <a:latin typeface="Verdana" pitchFamily="34" charset="0"/>
                <a:ea typeface="Verdana" pitchFamily="34" charset="0"/>
                <a:cs typeface="Verdana" pitchFamily="34" charset="0"/>
              </a:rPr>
              <a:t> </a:t>
            </a:r>
            <a:r>
              <a:rPr lang="it-IT" sz="2000" dirty="0" err="1" smtClean="0">
                <a:solidFill>
                  <a:srgbClr val="4206BA"/>
                </a:solidFill>
                <a:latin typeface="Verdana" pitchFamily="34" charset="0"/>
                <a:ea typeface="Verdana" pitchFamily="34" charset="0"/>
                <a:cs typeface="Verdana" pitchFamily="34" charset="0"/>
              </a:rPr>
              <a:t>•Integrazione</a:t>
            </a:r>
            <a:r>
              <a:rPr lang="it-IT" sz="2000" dirty="0" smtClean="0">
                <a:solidFill>
                  <a:srgbClr val="4206BA"/>
                </a:solidFill>
                <a:latin typeface="Verdana" pitchFamily="34" charset="0"/>
                <a:ea typeface="Verdana" pitchFamily="34" charset="0"/>
                <a:cs typeface="Verdana" pitchFamily="34" charset="0"/>
              </a:rPr>
              <a:t> informazioni 	lungo la catena del valore dal fornitore al consumatore </a:t>
            </a:r>
          </a:p>
          <a:p>
            <a:r>
              <a:rPr lang="it-IT" sz="2000" b="1" dirty="0" smtClean="0">
                <a:solidFill>
                  <a:srgbClr val="FF0000"/>
                </a:solidFill>
                <a:latin typeface="Verdana" pitchFamily="34" charset="0"/>
                <a:ea typeface="Verdana" pitchFamily="34" charset="0"/>
                <a:cs typeface="Verdana" pitchFamily="34" charset="0"/>
              </a:rPr>
              <a:t>Industrial Internet </a:t>
            </a:r>
            <a:r>
              <a:rPr lang="it-IT" sz="2000" dirty="0" err="1" smtClean="0">
                <a:solidFill>
                  <a:srgbClr val="FF0000"/>
                </a:solidFill>
                <a:latin typeface="Verdana" pitchFamily="34" charset="0"/>
                <a:ea typeface="Verdana" pitchFamily="34" charset="0"/>
                <a:cs typeface="Verdana" pitchFamily="34" charset="0"/>
              </a:rPr>
              <a:t>•Comunicazione</a:t>
            </a:r>
            <a:r>
              <a:rPr lang="it-IT" sz="2000" dirty="0" smtClean="0">
                <a:solidFill>
                  <a:srgbClr val="FF0000"/>
                </a:solidFill>
                <a:latin typeface="Verdana" pitchFamily="34" charset="0"/>
                <a:ea typeface="Verdana" pitchFamily="34" charset="0"/>
                <a:cs typeface="Verdana" pitchFamily="34" charset="0"/>
              </a:rPr>
              <a:t> </a:t>
            </a:r>
            <a:r>
              <a:rPr lang="it-IT" sz="2000" dirty="0" err="1" smtClean="0">
                <a:solidFill>
                  <a:srgbClr val="FF0000"/>
                </a:solidFill>
                <a:latin typeface="Verdana" pitchFamily="34" charset="0"/>
                <a:ea typeface="Verdana" pitchFamily="34" charset="0"/>
                <a:cs typeface="Verdana" pitchFamily="34" charset="0"/>
              </a:rPr>
              <a:t>multidirezionale</a:t>
            </a:r>
            <a:r>
              <a:rPr lang="it-IT" sz="2000" dirty="0" smtClean="0">
                <a:solidFill>
                  <a:srgbClr val="FF0000"/>
                </a:solidFill>
                <a:latin typeface="Verdana" pitchFamily="34" charset="0"/>
                <a:ea typeface="Verdana" pitchFamily="34" charset="0"/>
                <a:cs typeface="Verdana" pitchFamily="34" charset="0"/>
              </a:rPr>
              <a:t> tra processi 	produttivi e prodotti </a:t>
            </a:r>
          </a:p>
          <a:p>
            <a:r>
              <a:rPr lang="it-IT" sz="2000" b="1" dirty="0" err="1" smtClean="0">
                <a:solidFill>
                  <a:srgbClr val="4206BA"/>
                </a:solidFill>
                <a:latin typeface="Verdana" pitchFamily="34" charset="0"/>
                <a:ea typeface="Verdana" pitchFamily="34" charset="0"/>
                <a:cs typeface="Verdana" pitchFamily="34" charset="0"/>
              </a:rPr>
              <a:t>Cloud</a:t>
            </a:r>
            <a:r>
              <a:rPr lang="it-IT" sz="2000" b="1" dirty="0" smtClean="0">
                <a:solidFill>
                  <a:srgbClr val="4206BA"/>
                </a:solidFill>
                <a:latin typeface="Verdana" pitchFamily="34" charset="0"/>
                <a:ea typeface="Verdana" pitchFamily="34" charset="0"/>
                <a:cs typeface="Verdana" pitchFamily="34" charset="0"/>
              </a:rPr>
              <a:t> </a:t>
            </a:r>
            <a:r>
              <a:rPr lang="it-IT" sz="2000" dirty="0" err="1" smtClean="0">
                <a:solidFill>
                  <a:srgbClr val="4206BA"/>
                </a:solidFill>
                <a:latin typeface="Verdana" pitchFamily="34" charset="0"/>
                <a:ea typeface="Verdana" pitchFamily="34" charset="0"/>
                <a:cs typeface="Verdana" pitchFamily="34" charset="0"/>
              </a:rPr>
              <a:t>•Gestione</a:t>
            </a:r>
            <a:r>
              <a:rPr lang="it-IT" sz="2000" dirty="0" smtClean="0">
                <a:solidFill>
                  <a:srgbClr val="4206BA"/>
                </a:solidFill>
                <a:latin typeface="Verdana" pitchFamily="34" charset="0"/>
                <a:ea typeface="Verdana" pitchFamily="34" charset="0"/>
                <a:cs typeface="Verdana" pitchFamily="34" charset="0"/>
              </a:rPr>
              <a:t> di elevate quantità di dati su sistemi aperti </a:t>
            </a:r>
          </a:p>
          <a:p>
            <a:r>
              <a:rPr lang="it-IT" sz="2000" b="1" dirty="0" smtClean="0">
                <a:solidFill>
                  <a:srgbClr val="FF0000"/>
                </a:solidFill>
                <a:latin typeface="Verdana" pitchFamily="34" charset="0"/>
                <a:ea typeface="Verdana" pitchFamily="34" charset="0"/>
                <a:cs typeface="Verdana" pitchFamily="34" charset="0"/>
              </a:rPr>
              <a:t>Cyber- security </a:t>
            </a:r>
            <a:r>
              <a:rPr lang="it-IT" sz="2000" dirty="0" err="1" smtClean="0">
                <a:solidFill>
                  <a:srgbClr val="FF0000"/>
                </a:solidFill>
                <a:latin typeface="Verdana" pitchFamily="34" charset="0"/>
                <a:ea typeface="Verdana" pitchFamily="34" charset="0"/>
                <a:cs typeface="Verdana" pitchFamily="34" charset="0"/>
              </a:rPr>
              <a:t>•Sicurezza</a:t>
            </a:r>
            <a:r>
              <a:rPr lang="it-IT" sz="2000" dirty="0" smtClean="0">
                <a:solidFill>
                  <a:srgbClr val="FF0000"/>
                </a:solidFill>
                <a:latin typeface="Verdana" pitchFamily="34" charset="0"/>
                <a:ea typeface="Verdana" pitchFamily="34" charset="0"/>
                <a:cs typeface="Verdana" pitchFamily="34" charset="0"/>
              </a:rPr>
              <a:t> durante le operazioni in rete e su 	sistemi aperti</a:t>
            </a:r>
          </a:p>
          <a:p>
            <a:r>
              <a:rPr lang="it-IT" sz="2000" b="1" dirty="0" smtClean="0">
                <a:solidFill>
                  <a:srgbClr val="4206BA"/>
                </a:solidFill>
                <a:latin typeface="Verdana" pitchFamily="34" charset="0"/>
                <a:ea typeface="Verdana" pitchFamily="34" charset="0"/>
                <a:cs typeface="Verdana" pitchFamily="34" charset="0"/>
              </a:rPr>
              <a:t>Big Data and </a:t>
            </a:r>
            <a:r>
              <a:rPr lang="it-IT" sz="2000" b="1" dirty="0" err="1" smtClean="0">
                <a:solidFill>
                  <a:srgbClr val="4206BA"/>
                </a:solidFill>
                <a:latin typeface="Verdana" pitchFamily="34" charset="0"/>
                <a:ea typeface="Verdana" pitchFamily="34" charset="0"/>
                <a:cs typeface="Verdana" pitchFamily="34" charset="0"/>
              </a:rPr>
              <a:t>Analytics</a:t>
            </a:r>
            <a:r>
              <a:rPr lang="it-IT" sz="2000" b="1" dirty="0" smtClean="0">
                <a:solidFill>
                  <a:srgbClr val="4206BA"/>
                </a:solidFill>
                <a:latin typeface="Verdana" pitchFamily="34" charset="0"/>
                <a:ea typeface="Verdana" pitchFamily="34" charset="0"/>
                <a:cs typeface="Verdana" pitchFamily="34" charset="0"/>
              </a:rPr>
              <a:t> </a:t>
            </a:r>
            <a:r>
              <a:rPr lang="it-IT" sz="2000" dirty="0" smtClean="0">
                <a:solidFill>
                  <a:srgbClr val="4206BA"/>
                </a:solidFill>
                <a:latin typeface="Verdana" pitchFamily="34" charset="0"/>
                <a:ea typeface="Verdana" pitchFamily="34" charset="0"/>
                <a:cs typeface="Verdana" pitchFamily="34" charset="0"/>
              </a:rPr>
              <a:t>Analisi di un' ampia base dati per 	ottimizzare prodotti e processi produttivi </a:t>
            </a:r>
          </a:p>
        </p:txBody>
      </p:sp>
      <p:sp>
        <p:nvSpPr>
          <p:cNvPr id="9" name="Rettangolo 8"/>
          <p:cNvSpPr/>
          <p:nvPr/>
        </p:nvSpPr>
        <p:spPr>
          <a:xfrm>
            <a:off x="0" y="188640"/>
            <a:ext cx="9144000" cy="400110"/>
          </a:xfrm>
          <a:prstGeom prst="rect">
            <a:avLst/>
          </a:prstGeom>
        </p:spPr>
        <p:txBody>
          <a:bodyPr wrap="square">
            <a:spAutoFit/>
          </a:bodyPr>
          <a:lstStyle/>
          <a:p>
            <a:pPr algn="ctr"/>
            <a:r>
              <a:rPr lang="it-IT" sz="2000" b="1" dirty="0" smtClean="0">
                <a:solidFill>
                  <a:srgbClr val="4206BA"/>
                </a:solidFill>
                <a:latin typeface="Verdana" pitchFamily="34" charset="0"/>
                <a:ea typeface="Verdana" pitchFamily="34" charset="0"/>
                <a:cs typeface="Verdana" pitchFamily="34" charset="0"/>
              </a:rPr>
              <a:t>Fibra ottica industria 4.0</a:t>
            </a:r>
            <a:endParaRPr lang="it-IT" sz="2000" dirty="0">
              <a:solidFill>
                <a:srgbClr val="4206BA"/>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79512" y="620688"/>
            <a:ext cx="8964488" cy="5816977"/>
          </a:xfrm>
          <a:prstGeom prst="rect">
            <a:avLst/>
          </a:prstGeom>
        </p:spPr>
        <p:txBody>
          <a:bodyPr wrap="square">
            <a:spAutoFit/>
          </a:bodyPr>
          <a:lstStyle/>
          <a:p>
            <a:pPr fontAlgn="base"/>
            <a:r>
              <a:rPr lang="it-IT" sz="2400" b="1" dirty="0" smtClean="0">
                <a:solidFill>
                  <a:srgbClr val="4206BA"/>
                </a:solidFill>
              </a:rPr>
              <a:t>1956</a:t>
            </a:r>
            <a:r>
              <a:rPr lang="it-IT" sz="2000" dirty="0" smtClean="0">
                <a:solidFill>
                  <a:srgbClr val="4206BA"/>
                </a:solidFill>
              </a:rPr>
              <a:t> brevetto fibra ottica</a:t>
            </a:r>
            <a:r>
              <a:rPr lang="it-IT" sz="2000" b="1" dirty="0" smtClean="0">
                <a:solidFill>
                  <a:srgbClr val="4206BA"/>
                </a:solidFill>
              </a:rPr>
              <a:t> per uso medico (in </a:t>
            </a:r>
            <a:r>
              <a:rPr lang="it-IT" sz="2000" dirty="0" smtClean="0">
                <a:solidFill>
                  <a:srgbClr val="4206BA"/>
                </a:solidFill>
              </a:rPr>
              <a:t>gastroscopio) </a:t>
            </a:r>
          </a:p>
          <a:p>
            <a:pPr fontAlgn="base"/>
            <a:r>
              <a:rPr lang="it-IT" sz="2000" dirty="0" smtClean="0">
                <a:solidFill>
                  <a:srgbClr val="4206BA"/>
                </a:solidFill>
              </a:rPr>
              <a:t>Attenuazione del segnale  alta</a:t>
            </a:r>
          </a:p>
          <a:p>
            <a:pPr fontAlgn="base"/>
            <a:r>
              <a:rPr lang="it-IT" sz="2000" dirty="0" smtClean="0">
                <a:solidFill>
                  <a:srgbClr val="4206BA"/>
                </a:solidFill>
              </a:rPr>
              <a:t>Impiego solo  per brevi distanze.</a:t>
            </a:r>
          </a:p>
          <a:p>
            <a:pPr fontAlgn="base"/>
            <a:endParaRPr lang="it-IT" sz="1000" dirty="0" smtClean="0">
              <a:solidFill>
                <a:srgbClr val="4206BA"/>
              </a:solidFill>
            </a:endParaRPr>
          </a:p>
          <a:p>
            <a:pPr fontAlgn="base"/>
            <a:r>
              <a:rPr lang="it-IT" sz="2400" b="1" dirty="0" smtClean="0">
                <a:solidFill>
                  <a:srgbClr val="FF0000"/>
                </a:solidFill>
              </a:rPr>
              <a:t>1966</a:t>
            </a:r>
            <a:r>
              <a:rPr lang="it-IT" sz="2400" dirty="0" smtClean="0">
                <a:solidFill>
                  <a:srgbClr val="FF0000"/>
                </a:solidFill>
              </a:rPr>
              <a:t>  </a:t>
            </a:r>
            <a:r>
              <a:rPr lang="it-IT" sz="2000" b="1" dirty="0" smtClean="0">
                <a:solidFill>
                  <a:srgbClr val="FF0000"/>
                </a:solidFill>
              </a:rPr>
              <a:t>Charles Kao</a:t>
            </a:r>
            <a:r>
              <a:rPr lang="it-IT" sz="2000" dirty="0" smtClean="0">
                <a:solidFill>
                  <a:srgbClr val="FF0000"/>
                </a:solidFill>
              </a:rPr>
              <a:t>, </a:t>
            </a:r>
            <a:r>
              <a:rPr lang="it-IT" sz="2000" i="1" dirty="0" smtClean="0">
                <a:solidFill>
                  <a:srgbClr val="FF0000"/>
                </a:solidFill>
              </a:rPr>
              <a:t>Standard Telecommunication </a:t>
            </a:r>
            <a:r>
              <a:rPr lang="it-IT" sz="2000" i="1" dirty="0" err="1" smtClean="0">
                <a:solidFill>
                  <a:srgbClr val="FF0000"/>
                </a:solidFill>
              </a:rPr>
              <a:t>Laboratory</a:t>
            </a:r>
            <a:r>
              <a:rPr lang="it-IT" sz="2000" i="1" dirty="0" smtClean="0">
                <a:solidFill>
                  <a:srgbClr val="FF0000"/>
                </a:solidFill>
              </a:rPr>
              <a:t> </a:t>
            </a:r>
          </a:p>
          <a:p>
            <a:pPr fontAlgn="base"/>
            <a:r>
              <a:rPr lang="it-IT" sz="2000" dirty="0" smtClean="0">
                <a:solidFill>
                  <a:srgbClr val="FF0000"/>
                </a:solidFill>
              </a:rPr>
              <a:t>(azienda  inglese di cavi telefonici), comprese che  l’attenuazione delle fibre ottiche  era causata dalle impurità presenti nel vetro e dimostrò che si poteva sviluppare una fibra ottica in vetro altamente puro tale da trasportare l’energia luminosa anche su lunghe distanze(</a:t>
            </a:r>
            <a:r>
              <a:rPr lang="it-IT" sz="2000" b="1" dirty="0" smtClean="0">
                <a:solidFill>
                  <a:srgbClr val="FF0000"/>
                </a:solidFill>
              </a:rPr>
              <a:t> </a:t>
            </a:r>
            <a:r>
              <a:rPr lang="it-IT" sz="2000" dirty="0" smtClean="0">
                <a:solidFill>
                  <a:srgbClr val="FF0000"/>
                </a:solidFill>
              </a:rPr>
              <a:t>attenuazione</a:t>
            </a:r>
            <a:r>
              <a:rPr lang="it-IT" sz="2000" b="1" dirty="0" smtClean="0">
                <a:solidFill>
                  <a:srgbClr val="FF0000"/>
                </a:solidFill>
              </a:rPr>
              <a:t> 20 </a:t>
            </a:r>
            <a:r>
              <a:rPr lang="it-IT" sz="2000" b="1" dirty="0" err="1" smtClean="0">
                <a:solidFill>
                  <a:srgbClr val="FF0000"/>
                </a:solidFill>
              </a:rPr>
              <a:t>dB</a:t>
            </a:r>
            <a:r>
              <a:rPr lang="it-IT" sz="2000" b="1" dirty="0" smtClean="0">
                <a:solidFill>
                  <a:srgbClr val="FF0000"/>
                </a:solidFill>
              </a:rPr>
              <a:t>/km</a:t>
            </a:r>
            <a:r>
              <a:rPr lang="it-IT" sz="2000" dirty="0" smtClean="0">
                <a:solidFill>
                  <a:srgbClr val="FF0000"/>
                </a:solidFill>
              </a:rPr>
              <a:t>, circa 10 volte rispetto al cavo coassiale) </a:t>
            </a:r>
          </a:p>
          <a:p>
            <a:pPr fontAlgn="base"/>
            <a:endParaRPr lang="it-IT" sz="1000" dirty="0" smtClean="0">
              <a:solidFill>
                <a:srgbClr val="FF0000"/>
              </a:solidFill>
            </a:endParaRPr>
          </a:p>
          <a:p>
            <a:pPr fontAlgn="base"/>
            <a:r>
              <a:rPr lang="it-IT" sz="2400" b="1" dirty="0" smtClean="0">
                <a:solidFill>
                  <a:srgbClr val="4206BA"/>
                </a:solidFill>
              </a:rPr>
              <a:t>1970 </a:t>
            </a:r>
            <a:r>
              <a:rPr lang="it-IT" sz="2000" b="1" dirty="0" smtClean="0">
                <a:solidFill>
                  <a:srgbClr val="4206BA"/>
                </a:solidFill>
              </a:rPr>
              <a:t>L</a:t>
            </a:r>
            <a:r>
              <a:rPr lang="it-IT" sz="2000" dirty="0" smtClean="0">
                <a:solidFill>
                  <a:srgbClr val="4206BA"/>
                </a:solidFill>
              </a:rPr>
              <a:t>a </a:t>
            </a:r>
            <a:r>
              <a:rPr lang="it-IT" sz="2000" b="1" dirty="0" err="1" smtClean="0">
                <a:solidFill>
                  <a:srgbClr val="4206BA"/>
                </a:solidFill>
              </a:rPr>
              <a:t>Corning</a:t>
            </a:r>
            <a:r>
              <a:rPr lang="it-IT" sz="2000" dirty="0" smtClean="0">
                <a:solidFill>
                  <a:srgbClr val="4206BA"/>
                </a:solidFill>
              </a:rPr>
              <a:t>, azienda  USA  del vetro produce la prima </a:t>
            </a:r>
            <a:r>
              <a:rPr lang="it-IT" sz="2000" b="1" dirty="0" smtClean="0">
                <a:solidFill>
                  <a:srgbClr val="4206BA"/>
                </a:solidFill>
              </a:rPr>
              <a:t>fibra ottica per telecomunicazioni</a:t>
            </a:r>
            <a:r>
              <a:rPr lang="it-IT" sz="2000" dirty="0" smtClean="0">
                <a:solidFill>
                  <a:srgbClr val="4206BA"/>
                </a:solidFill>
              </a:rPr>
              <a:t>, con queste caratteristiche: attenuazione &lt; 17 </a:t>
            </a:r>
            <a:r>
              <a:rPr lang="it-IT" sz="2000" dirty="0" err="1" smtClean="0">
                <a:solidFill>
                  <a:srgbClr val="4206BA"/>
                </a:solidFill>
              </a:rPr>
              <a:t>dB</a:t>
            </a:r>
            <a:r>
              <a:rPr lang="it-IT" sz="2000" dirty="0" smtClean="0">
                <a:solidFill>
                  <a:srgbClr val="4206BA"/>
                </a:solidFill>
              </a:rPr>
              <a:t>/km capacità di trasporto del segnale 65.000 volte maggiore rispetto al rame.</a:t>
            </a:r>
          </a:p>
          <a:p>
            <a:pPr fontAlgn="base"/>
            <a:r>
              <a:rPr lang="it-IT" sz="2000" dirty="0" smtClean="0">
                <a:solidFill>
                  <a:srgbClr val="4206BA"/>
                </a:solidFill>
              </a:rPr>
              <a:t>Da allora i progressi tecnologici nella produzione di fibra hanno portato ad </a:t>
            </a:r>
            <a:r>
              <a:rPr lang="it-IT" sz="2000" b="1" dirty="0" smtClean="0">
                <a:solidFill>
                  <a:srgbClr val="4206BA"/>
                </a:solidFill>
              </a:rPr>
              <a:t>attenuazioni dell’ordine dei 0,2/0,3 </a:t>
            </a:r>
            <a:r>
              <a:rPr lang="it-IT" sz="2000" b="1" dirty="0" err="1" smtClean="0">
                <a:solidFill>
                  <a:srgbClr val="4206BA"/>
                </a:solidFill>
              </a:rPr>
              <a:t>dB</a:t>
            </a:r>
            <a:r>
              <a:rPr lang="it-IT" sz="2000" b="1" dirty="0" smtClean="0">
                <a:solidFill>
                  <a:srgbClr val="4206BA"/>
                </a:solidFill>
              </a:rPr>
              <a:t>/km</a:t>
            </a:r>
            <a:r>
              <a:rPr lang="it-IT" sz="2000" dirty="0" smtClean="0">
                <a:solidFill>
                  <a:srgbClr val="4206BA"/>
                </a:solidFill>
              </a:rPr>
              <a:t>.</a:t>
            </a:r>
          </a:p>
          <a:p>
            <a:pPr fontAlgn="base"/>
            <a:r>
              <a:rPr lang="it-IT" sz="2000" b="1" dirty="0" smtClean="0">
                <a:solidFill>
                  <a:srgbClr val="FF0000"/>
                </a:solidFill>
                <a:latin typeface="Verdana" pitchFamily="34" charset="0"/>
                <a:ea typeface="Verdana" pitchFamily="34" charset="0"/>
                <a:cs typeface="Verdana" pitchFamily="34" charset="0"/>
              </a:rPr>
              <a:t>1977</a:t>
            </a:r>
            <a:r>
              <a:rPr lang="it-IT" sz="2000" b="1" dirty="0" smtClean="0">
                <a:solidFill>
                  <a:srgbClr val="FF0000"/>
                </a:solidFill>
              </a:rPr>
              <a:t> </a:t>
            </a:r>
            <a:r>
              <a:rPr lang="it-IT" sz="2000" dirty="0" smtClean="0">
                <a:solidFill>
                  <a:srgbClr val="FF0000"/>
                </a:solidFill>
              </a:rPr>
              <a:t>Torino divenne la prima città cablata con una rete ottica sperimentale, su progettazione CSELT –STET ( diretta dal Prof Catania)</a:t>
            </a:r>
          </a:p>
          <a:p>
            <a:pPr fontAlgn="base"/>
            <a:r>
              <a:rPr lang="it-IT" sz="2000" b="1" dirty="0" smtClean="0">
                <a:solidFill>
                  <a:srgbClr val="4206BA"/>
                </a:solidFill>
                <a:latin typeface="Verdana" pitchFamily="34" charset="0"/>
                <a:ea typeface="Verdana" pitchFamily="34" charset="0"/>
                <a:cs typeface="Verdana" pitchFamily="34" charset="0"/>
              </a:rPr>
              <a:t>1988</a:t>
            </a:r>
            <a:r>
              <a:rPr lang="it-IT" sz="2000" b="1" dirty="0" smtClean="0">
                <a:solidFill>
                  <a:srgbClr val="4206BA"/>
                </a:solidFill>
              </a:rPr>
              <a:t> </a:t>
            </a:r>
            <a:r>
              <a:rPr lang="it-IT" sz="2000" dirty="0" smtClean="0">
                <a:solidFill>
                  <a:srgbClr val="4206BA"/>
                </a:solidFill>
              </a:rPr>
              <a:t>primo cavo transatlantico in fibra ottica </a:t>
            </a:r>
          </a:p>
        </p:txBody>
      </p:sp>
      <p:sp>
        <p:nvSpPr>
          <p:cNvPr id="7" name="Titolo 1"/>
          <p:cNvSpPr txBox="1">
            <a:spLocks/>
          </p:cNvSpPr>
          <p:nvPr/>
        </p:nvSpPr>
        <p:spPr>
          <a:xfrm>
            <a:off x="0" y="188640"/>
            <a:ext cx="8858250" cy="260648"/>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altLang="it-IT" sz="1800" b="1" i="0" u="none" strike="noStrike" kern="0" cap="none" spc="0" normalizeH="0" baseline="0" noProof="0" dirty="0" smtClean="0">
                <a:ln>
                  <a:noFill/>
                </a:ln>
                <a:solidFill>
                  <a:srgbClr val="0000CC"/>
                </a:solidFill>
                <a:effectLst/>
                <a:uLnTx/>
                <a:uFillTx/>
                <a:latin typeface="Verdana" pitchFamily="34" charset="0"/>
                <a:ea typeface="Verdana" pitchFamily="34" charset="0"/>
                <a:cs typeface="Verdana" pitchFamily="34" charset="0"/>
              </a:rPr>
              <a:t>Fibra ottica storia tecnologia  </a:t>
            </a:r>
            <a:r>
              <a:rPr kumimoji="0" lang="it-IT" altLang="it-IT" sz="2000" b="1" i="0" u="none" strike="noStrike" kern="0" cap="none" spc="0" normalizeH="0" baseline="0" noProof="0" dirty="0" smtClean="0">
                <a:ln>
                  <a:noFill/>
                </a:ln>
                <a:solidFill>
                  <a:sysClr val="windowText" lastClr="000000"/>
                </a:solidFill>
                <a:effectLst/>
                <a:uLnTx/>
                <a:uFillTx/>
              </a:rPr>
              <a:t/>
            </a:r>
            <a:br>
              <a:rPr kumimoji="0" lang="it-IT" altLang="it-IT" sz="2000" b="1" i="0" u="none" strike="noStrike" kern="0" cap="none" spc="0" normalizeH="0" baseline="0" noProof="0" dirty="0" smtClean="0">
                <a:ln>
                  <a:noFill/>
                </a:ln>
                <a:solidFill>
                  <a:sysClr val="windowText" lastClr="000000"/>
                </a:solidFill>
                <a:effectLst/>
                <a:uLnTx/>
                <a:uFillTx/>
              </a:rPr>
            </a:br>
            <a:endParaRPr kumimoji="0" lang="it-IT" altLang="it-IT" sz="2000" b="1"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188640"/>
            <a:ext cx="9144000" cy="400110"/>
          </a:xfrm>
          <a:prstGeom prst="rect">
            <a:avLst/>
          </a:prstGeom>
        </p:spPr>
        <p:txBody>
          <a:bodyPr wrap="square">
            <a:spAutoFit/>
          </a:bodyPr>
          <a:lstStyle/>
          <a:p>
            <a:pPr algn="ctr"/>
            <a:r>
              <a:rPr lang="it-IT" sz="2000" b="1" dirty="0" smtClean="0">
                <a:solidFill>
                  <a:srgbClr val="4206BA"/>
                </a:solidFill>
                <a:latin typeface="Verdana" pitchFamily="34" charset="0"/>
                <a:ea typeface="Verdana" pitchFamily="34" charset="0"/>
                <a:cs typeface="Verdana" pitchFamily="34" charset="0"/>
              </a:rPr>
              <a:t>Fibra ottica   Industria 4.0</a:t>
            </a:r>
            <a:endParaRPr lang="it-IT" sz="2000" dirty="0">
              <a:solidFill>
                <a:srgbClr val="4206BA"/>
              </a:solidFill>
              <a:latin typeface="Verdana" pitchFamily="34" charset="0"/>
              <a:ea typeface="Verdana" pitchFamily="34" charset="0"/>
              <a:cs typeface="Verdana" pitchFamily="34" charset="0"/>
            </a:endParaRPr>
          </a:p>
        </p:txBody>
      </p:sp>
      <p:sp>
        <p:nvSpPr>
          <p:cNvPr id="7" name="Rettangolo 6"/>
          <p:cNvSpPr/>
          <p:nvPr/>
        </p:nvSpPr>
        <p:spPr>
          <a:xfrm>
            <a:off x="395536" y="980728"/>
            <a:ext cx="8352928" cy="4524315"/>
          </a:xfrm>
          <a:prstGeom prst="rect">
            <a:avLst/>
          </a:prstGeom>
        </p:spPr>
        <p:txBody>
          <a:bodyPr wrap="square">
            <a:spAutoFit/>
          </a:bodyPr>
          <a:lstStyle/>
          <a:p>
            <a:r>
              <a:rPr lang="it-IT" b="1" dirty="0" smtClean="0">
                <a:solidFill>
                  <a:srgbClr val="4206BA"/>
                </a:solidFill>
                <a:latin typeface="Verdana" pitchFamily="34" charset="0"/>
                <a:ea typeface="Verdana" pitchFamily="34" charset="0"/>
                <a:cs typeface="Verdana" pitchFamily="34" charset="0"/>
              </a:rPr>
              <a:t>Caratteristiche sono </a:t>
            </a:r>
            <a:endParaRPr lang="it-IT" b="1" dirty="0" smtClean="0">
              <a:solidFill>
                <a:srgbClr val="4206BA"/>
              </a:solidFill>
              <a:latin typeface="Verdana" pitchFamily="34" charset="0"/>
              <a:ea typeface="Verdana" pitchFamily="34" charset="0"/>
              <a:cs typeface="Verdana" pitchFamily="34" charset="0"/>
            </a:endParaRPr>
          </a:p>
          <a:p>
            <a:endParaRPr lang="it-IT" b="1" dirty="0" smtClean="0">
              <a:solidFill>
                <a:srgbClr val="4206BA"/>
              </a:solidFill>
              <a:latin typeface="Verdana" pitchFamily="34" charset="0"/>
              <a:ea typeface="Verdana" pitchFamily="34" charset="0"/>
              <a:cs typeface="Verdana" pitchFamily="34" charset="0"/>
            </a:endParaRPr>
          </a:p>
          <a:p>
            <a:r>
              <a:rPr lang="it-IT" b="1" dirty="0" smtClean="0">
                <a:solidFill>
                  <a:srgbClr val="4206BA"/>
                </a:solidFill>
                <a:latin typeface="Verdana" pitchFamily="34" charset="0"/>
                <a:ea typeface="Verdana" pitchFamily="34" charset="0"/>
                <a:cs typeface="Verdana" pitchFamily="34" charset="0"/>
              </a:rPr>
              <a:t>Flessibilità </a:t>
            </a:r>
            <a:r>
              <a:rPr lang="it-IT" b="1" dirty="0" smtClean="0">
                <a:solidFill>
                  <a:srgbClr val="4206BA"/>
                </a:solidFill>
                <a:latin typeface="Verdana" pitchFamily="34" charset="0"/>
                <a:ea typeface="Verdana" pitchFamily="34" charset="0"/>
                <a:cs typeface="Verdana" pitchFamily="34" charset="0"/>
              </a:rPr>
              <a:t>- </a:t>
            </a:r>
            <a:r>
              <a:rPr lang="it-IT" dirty="0" smtClean="0">
                <a:solidFill>
                  <a:srgbClr val="4206BA"/>
                </a:solidFill>
                <a:latin typeface="Verdana" pitchFamily="34" charset="0"/>
                <a:ea typeface="Verdana" pitchFamily="34" charset="0"/>
                <a:cs typeface="Verdana" pitchFamily="34" charset="0"/>
              </a:rPr>
              <a:t>Maggiore flessibilità attraverso la produzione di piccoli lotti ai costi della grande scala</a:t>
            </a:r>
          </a:p>
          <a:p>
            <a:endParaRPr lang="it-IT" b="1" dirty="0" smtClean="0">
              <a:solidFill>
                <a:srgbClr val="4206BA"/>
              </a:solidFill>
              <a:latin typeface="Verdana" pitchFamily="34" charset="0"/>
              <a:ea typeface="Verdana" pitchFamily="34" charset="0"/>
              <a:cs typeface="Verdana" pitchFamily="34" charset="0"/>
            </a:endParaRPr>
          </a:p>
          <a:p>
            <a:r>
              <a:rPr lang="it-IT" b="1" dirty="0" smtClean="0">
                <a:solidFill>
                  <a:srgbClr val="FF0000"/>
                </a:solidFill>
                <a:latin typeface="Verdana" pitchFamily="34" charset="0"/>
                <a:ea typeface="Verdana" pitchFamily="34" charset="0"/>
                <a:cs typeface="Verdana" pitchFamily="34" charset="0"/>
              </a:rPr>
              <a:t>Velocità</a:t>
            </a:r>
            <a:r>
              <a:rPr lang="it-IT" dirty="0" smtClean="0">
                <a:solidFill>
                  <a:srgbClr val="FF0000"/>
                </a:solidFill>
                <a:latin typeface="Verdana" pitchFamily="34" charset="0"/>
                <a:ea typeface="Verdana" pitchFamily="34" charset="0"/>
                <a:cs typeface="Verdana" pitchFamily="34" charset="0"/>
              </a:rPr>
              <a:t> </a:t>
            </a:r>
            <a:r>
              <a:rPr lang="it-IT" b="1" dirty="0" smtClean="0">
                <a:solidFill>
                  <a:srgbClr val="FF0000"/>
                </a:solidFill>
                <a:latin typeface="Verdana" pitchFamily="34" charset="0"/>
                <a:ea typeface="Verdana" pitchFamily="34" charset="0"/>
                <a:cs typeface="Verdana" pitchFamily="34" charset="0"/>
              </a:rPr>
              <a:t> - </a:t>
            </a:r>
            <a:r>
              <a:rPr lang="it-IT" dirty="0" smtClean="0">
                <a:solidFill>
                  <a:srgbClr val="FF0000"/>
                </a:solidFill>
                <a:latin typeface="Verdana" pitchFamily="34" charset="0"/>
                <a:ea typeface="Verdana" pitchFamily="34" charset="0"/>
                <a:cs typeface="Verdana" pitchFamily="34" charset="0"/>
              </a:rPr>
              <a:t>Maggiore velocità dal prototipo alla produzione in serie attraverso tecnologie innovative </a:t>
            </a:r>
          </a:p>
          <a:p>
            <a:endParaRPr lang="it-IT" dirty="0" smtClean="0">
              <a:solidFill>
                <a:srgbClr val="4206BA"/>
              </a:solidFill>
              <a:latin typeface="Verdana" pitchFamily="34" charset="0"/>
              <a:ea typeface="Verdana" pitchFamily="34" charset="0"/>
              <a:cs typeface="Verdana" pitchFamily="34" charset="0"/>
            </a:endParaRPr>
          </a:p>
          <a:p>
            <a:r>
              <a:rPr lang="it-IT" b="1" dirty="0" smtClean="0">
                <a:solidFill>
                  <a:srgbClr val="4206BA"/>
                </a:solidFill>
                <a:latin typeface="Verdana" pitchFamily="34" charset="0"/>
                <a:ea typeface="Verdana" pitchFamily="34" charset="0"/>
                <a:cs typeface="Verdana" pitchFamily="34" charset="0"/>
              </a:rPr>
              <a:t>Produttività - </a:t>
            </a:r>
            <a:r>
              <a:rPr lang="it-IT" dirty="0" smtClean="0">
                <a:solidFill>
                  <a:srgbClr val="4206BA"/>
                </a:solidFill>
                <a:latin typeface="Verdana" pitchFamily="34" charset="0"/>
                <a:ea typeface="Verdana" pitchFamily="34" charset="0"/>
                <a:cs typeface="Verdana" pitchFamily="34" charset="0"/>
              </a:rPr>
              <a:t>Maggiore produttività attraverso minori tempi di </a:t>
            </a:r>
          </a:p>
          <a:p>
            <a:r>
              <a:rPr lang="it-IT" dirty="0" smtClean="0">
                <a:solidFill>
                  <a:srgbClr val="4206BA"/>
                </a:solidFill>
                <a:latin typeface="Verdana" pitchFamily="34" charset="0"/>
                <a:ea typeface="Verdana" pitchFamily="34" charset="0"/>
                <a:cs typeface="Verdana" pitchFamily="34" charset="0"/>
              </a:rPr>
              <a:t>set-up, riduzione errori e fermi macchina </a:t>
            </a:r>
          </a:p>
          <a:p>
            <a:endParaRPr lang="it-IT" b="1" dirty="0" smtClean="0">
              <a:solidFill>
                <a:srgbClr val="4206BA"/>
              </a:solidFill>
              <a:latin typeface="Verdana" pitchFamily="34" charset="0"/>
              <a:ea typeface="Verdana" pitchFamily="34" charset="0"/>
              <a:cs typeface="Verdana" pitchFamily="34" charset="0"/>
            </a:endParaRPr>
          </a:p>
          <a:p>
            <a:r>
              <a:rPr lang="it-IT" b="1" dirty="0" smtClean="0">
                <a:solidFill>
                  <a:srgbClr val="FF0000"/>
                </a:solidFill>
                <a:latin typeface="Verdana" pitchFamily="34" charset="0"/>
                <a:ea typeface="Verdana" pitchFamily="34" charset="0"/>
                <a:cs typeface="Verdana" pitchFamily="34" charset="0"/>
              </a:rPr>
              <a:t>Qualità - </a:t>
            </a:r>
            <a:r>
              <a:rPr lang="it-IT" dirty="0" smtClean="0">
                <a:solidFill>
                  <a:srgbClr val="FF0000"/>
                </a:solidFill>
                <a:latin typeface="Verdana" pitchFamily="34" charset="0"/>
                <a:ea typeface="Verdana" pitchFamily="34" charset="0"/>
                <a:cs typeface="Verdana" pitchFamily="34" charset="0"/>
              </a:rPr>
              <a:t>Migliore qualità e minori scarti mediante sensori che monitorano la produzione in tempo reale </a:t>
            </a:r>
          </a:p>
          <a:p>
            <a:endParaRPr lang="it-IT" b="1" dirty="0" smtClean="0">
              <a:solidFill>
                <a:srgbClr val="4206BA"/>
              </a:solidFill>
              <a:latin typeface="Verdana" pitchFamily="34" charset="0"/>
              <a:ea typeface="Verdana" pitchFamily="34" charset="0"/>
              <a:cs typeface="Verdana" pitchFamily="34" charset="0"/>
            </a:endParaRPr>
          </a:p>
          <a:p>
            <a:r>
              <a:rPr lang="it-IT" b="1" dirty="0" smtClean="0">
                <a:solidFill>
                  <a:srgbClr val="4206BA"/>
                </a:solidFill>
                <a:latin typeface="Verdana" pitchFamily="34" charset="0"/>
                <a:ea typeface="Verdana" pitchFamily="34" charset="0"/>
                <a:cs typeface="Verdana" pitchFamily="34" charset="0"/>
              </a:rPr>
              <a:t>Competitività prodotto - </a:t>
            </a:r>
            <a:r>
              <a:rPr lang="it-IT" dirty="0" smtClean="0">
                <a:solidFill>
                  <a:srgbClr val="4206BA"/>
                </a:solidFill>
                <a:latin typeface="Verdana" pitchFamily="34" charset="0"/>
                <a:ea typeface="Verdana" pitchFamily="34" charset="0"/>
                <a:cs typeface="Verdana" pitchFamily="34" charset="0"/>
              </a:rPr>
              <a:t>Maggiore competitività del prodotto grazie a maggiori funzionalità derivanti dall'Internet delle cose </a:t>
            </a:r>
            <a:endParaRPr lang="it-IT" dirty="0">
              <a:solidFill>
                <a:srgbClr val="4206BA"/>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251520" y="764704"/>
            <a:ext cx="8892480" cy="5847755"/>
          </a:xfrm>
          <a:prstGeom prst="rect">
            <a:avLst/>
          </a:prstGeom>
        </p:spPr>
        <p:txBody>
          <a:bodyPr wrap="square">
            <a:spAutoFit/>
          </a:bodyPr>
          <a:lstStyle/>
          <a:p>
            <a:pPr algn="ctr"/>
            <a:r>
              <a:rPr lang="it-IT" sz="2000" dirty="0" smtClean="0">
                <a:solidFill>
                  <a:srgbClr val="4206BA"/>
                </a:solidFill>
                <a:latin typeface="Verdana" pitchFamily="34" charset="0"/>
                <a:ea typeface="Verdana" pitchFamily="34" charset="0"/>
                <a:cs typeface="Verdana" pitchFamily="34" charset="0"/>
              </a:rPr>
              <a:t> </a:t>
            </a:r>
            <a:r>
              <a:rPr lang="it-IT" sz="2000" dirty="0" smtClean="0">
                <a:solidFill>
                  <a:srgbClr val="FF0000"/>
                </a:solidFill>
                <a:latin typeface="Verdana" pitchFamily="34" charset="0"/>
                <a:ea typeface="Verdana" pitchFamily="34" charset="0"/>
                <a:cs typeface="Verdana" pitchFamily="34" charset="0"/>
              </a:rPr>
              <a:t>Industria 4.0, «quarta rivoluzione industriale» significa </a:t>
            </a:r>
          </a:p>
          <a:p>
            <a:pPr algn="ctr">
              <a:buFont typeface="Arial" pitchFamily="34" charset="0"/>
              <a:buNone/>
              <a:defRPr/>
            </a:pPr>
            <a:r>
              <a:rPr lang="it-IT" sz="2000" b="1" dirty="0" smtClean="0">
                <a:solidFill>
                  <a:srgbClr val="0712E9"/>
                </a:solidFill>
                <a:latin typeface="Verdana" pitchFamily="34" charset="0"/>
                <a:ea typeface="Verdana" pitchFamily="34" charset="0"/>
                <a:cs typeface="Verdana" pitchFamily="34" charset="0"/>
              </a:rPr>
              <a:t>Informazione- Comunicazione </a:t>
            </a:r>
            <a:r>
              <a:rPr lang="it-IT" altLang="it-IT" sz="2000" dirty="0" smtClean="0">
                <a:solidFill>
                  <a:srgbClr val="0712E9"/>
                </a:solidFill>
                <a:latin typeface="Verdana" pitchFamily="34" charset="0"/>
                <a:ea typeface="Verdana" pitchFamily="34" charset="0"/>
                <a:cs typeface="Verdana" pitchFamily="34" charset="0"/>
              </a:rPr>
              <a:t>	</a:t>
            </a:r>
            <a:r>
              <a:rPr lang="it-IT" altLang="it-IT" sz="2000" b="1" dirty="0" smtClean="0">
                <a:solidFill>
                  <a:srgbClr val="0712E9"/>
                </a:solidFill>
                <a:latin typeface="Verdana" pitchFamily="34" charset="0"/>
                <a:ea typeface="Verdana" pitchFamily="34" charset="0"/>
                <a:cs typeface="Verdana" pitchFamily="34" charset="0"/>
              </a:rPr>
              <a:t>  </a:t>
            </a:r>
          </a:p>
          <a:p>
            <a:pPr algn="ctr">
              <a:buFont typeface="Arial" pitchFamily="34" charset="0"/>
              <a:buNone/>
              <a:defRPr/>
            </a:pPr>
            <a:r>
              <a:rPr lang="it-IT" altLang="it-IT" sz="2000" b="1" dirty="0" smtClean="0">
                <a:solidFill>
                  <a:srgbClr val="0712E9"/>
                </a:solidFill>
                <a:latin typeface="Verdana" pitchFamily="34" charset="0"/>
                <a:ea typeface="Verdana" pitchFamily="34" charset="0"/>
                <a:cs typeface="Verdana" pitchFamily="34" charset="0"/>
              </a:rPr>
              <a:t>ICT     </a:t>
            </a:r>
            <a:r>
              <a:rPr lang="it-IT" altLang="it-IT" sz="2000" dirty="0" smtClean="0">
                <a:solidFill>
                  <a:srgbClr val="0712E9"/>
                </a:solidFill>
                <a:latin typeface="Verdana" pitchFamily="34" charset="0"/>
                <a:ea typeface="Verdana" pitchFamily="34" charset="0"/>
                <a:cs typeface="Verdana" pitchFamily="34" charset="0"/>
              </a:rPr>
              <a:t>(Information end </a:t>
            </a:r>
            <a:r>
              <a:rPr lang="it-IT" altLang="it-IT" sz="2000" dirty="0" err="1" smtClean="0">
                <a:solidFill>
                  <a:srgbClr val="0712E9"/>
                </a:solidFill>
                <a:latin typeface="Verdana" pitchFamily="34" charset="0"/>
                <a:ea typeface="Verdana" pitchFamily="34" charset="0"/>
                <a:cs typeface="Verdana" pitchFamily="34" charset="0"/>
              </a:rPr>
              <a:t>Communications</a:t>
            </a:r>
            <a:r>
              <a:rPr lang="it-IT" altLang="it-IT" sz="2000" dirty="0" smtClean="0">
                <a:solidFill>
                  <a:srgbClr val="0712E9"/>
                </a:solidFill>
                <a:latin typeface="Verdana" pitchFamily="34" charset="0"/>
                <a:ea typeface="Verdana" pitchFamily="34" charset="0"/>
                <a:cs typeface="Verdana" pitchFamily="34" charset="0"/>
              </a:rPr>
              <a:t> </a:t>
            </a:r>
            <a:r>
              <a:rPr lang="it-IT" altLang="it-IT" sz="2000" dirty="0" err="1" smtClean="0">
                <a:solidFill>
                  <a:srgbClr val="0712E9"/>
                </a:solidFill>
                <a:latin typeface="Verdana" pitchFamily="34" charset="0"/>
                <a:ea typeface="Verdana" pitchFamily="34" charset="0"/>
                <a:cs typeface="Verdana" pitchFamily="34" charset="0"/>
              </a:rPr>
              <a:t>Tecnologies</a:t>
            </a:r>
            <a:r>
              <a:rPr lang="it-IT" altLang="it-IT" sz="2000" dirty="0" smtClean="0">
                <a:solidFill>
                  <a:srgbClr val="0712E9"/>
                </a:solidFill>
                <a:latin typeface="Verdana" pitchFamily="34" charset="0"/>
                <a:ea typeface="Verdana" pitchFamily="34" charset="0"/>
                <a:cs typeface="Verdana" pitchFamily="34" charset="0"/>
              </a:rPr>
              <a:t>)</a:t>
            </a:r>
          </a:p>
          <a:p>
            <a:pPr algn="ctr">
              <a:buFont typeface="Arial" pitchFamily="34" charset="0"/>
              <a:buNone/>
              <a:defRPr/>
            </a:pPr>
            <a:r>
              <a:rPr lang="it-IT" altLang="it-IT" sz="2000" dirty="0" smtClean="0">
                <a:solidFill>
                  <a:srgbClr val="0712E9"/>
                </a:solidFill>
                <a:latin typeface="Verdana" pitchFamily="34" charset="0"/>
                <a:ea typeface="Verdana" pitchFamily="34" charset="0"/>
                <a:cs typeface="Verdana" pitchFamily="34" charset="0"/>
              </a:rPr>
              <a:t>        </a:t>
            </a:r>
            <a:r>
              <a:rPr lang="it-IT" altLang="it-IT" sz="1600" dirty="0" smtClean="0">
                <a:solidFill>
                  <a:srgbClr val="0712E9"/>
                </a:solidFill>
                <a:latin typeface="Verdana" pitchFamily="34" charset="0"/>
                <a:ea typeface="Verdana" pitchFamily="34" charset="0"/>
                <a:cs typeface="Verdana" pitchFamily="34" charset="0"/>
              </a:rPr>
              <a:t>Tecnologie della informazione e della comunicazione</a:t>
            </a:r>
            <a:endParaRPr lang="it-IT" altLang="it-IT" sz="2000" b="1" dirty="0" smtClean="0">
              <a:solidFill>
                <a:srgbClr val="0712E9"/>
              </a:solidFill>
              <a:latin typeface="Verdana" pitchFamily="34" charset="0"/>
              <a:ea typeface="Verdana" pitchFamily="34" charset="0"/>
              <a:cs typeface="Verdana" pitchFamily="34" charset="0"/>
            </a:endParaRPr>
          </a:p>
          <a:p>
            <a:pPr algn="ctr">
              <a:buFont typeface="Arial" pitchFamily="34" charset="0"/>
              <a:buNone/>
              <a:defRPr/>
            </a:pPr>
            <a:endParaRPr lang="en-GB" altLang="it-IT" sz="1000" b="1" dirty="0" smtClean="0">
              <a:solidFill>
                <a:schemeClr val="bg1"/>
              </a:solidFill>
            </a:endParaRPr>
          </a:p>
          <a:p>
            <a:pPr algn="ctr">
              <a:buFont typeface="Arial" pitchFamily="34" charset="0"/>
              <a:buNone/>
              <a:defRPr/>
            </a:pPr>
            <a:r>
              <a:rPr lang="it-IT" altLang="it-IT" sz="2000" dirty="0" smtClean="0">
                <a:solidFill>
                  <a:srgbClr val="FF0000"/>
                </a:solidFill>
                <a:latin typeface="Verdana" pitchFamily="34" charset="0"/>
                <a:ea typeface="Verdana" pitchFamily="34" charset="0"/>
                <a:cs typeface="Verdana" pitchFamily="34" charset="0"/>
              </a:rPr>
              <a:t>	</a:t>
            </a:r>
            <a:r>
              <a:rPr lang="it-IT" altLang="it-IT" sz="2000" b="1" dirty="0" smtClean="0">
                <a:solidFill>
                  <a:srgbClr val="FF0000"/>
                </a:solidFill>
                <a:latin typeface="Verdana" pitchFamily="34" charset="0"/>
                <a:ea typeface="Verdana" pitchFamily="34" charset="0"/>
                <a:cs typeface="Verdana" pitchFamily="34" charset="0"/>
              </a:rPr>
              <a:t> Automazione – Comando - Controllo </a:t>
            </a:r>
            <a:endParaRPr lang="it-IT" altLang="it-IT" sz="2000" dirty="0" smtClean="0">
              <a:solidFill>
                <a:srgbClr val="0000CC"/>
              </a:solidFill>
              <a:latin typeface="Verdana" pitchFamily="34" charset="0"/>
              <a:ea typeface="Verdana" pitchFamily="34" charset="0"/>
              <a:cs typeface="Verdana" pitchFamily="34" charset="0"/>
            </a:endParaRPr>
          </a:p>
          <a:p>
            <a:pPr algn="ctr">
              <a:buFont typeface="Arial" pitchFamily="34" charset="0"/>
              <a:buNone/>
              <a:defRPr/>
            </a:pPr>
            <a:r>
              <a:rPr lang="en-US" altLang="it-IT" sz="2000" b="1" dirty="0" smtClean="0">
                <a:solidFill>
                  <a:srgbClr val="FF0000"/>
                </a:solidFill>
                <a:latin typeface="Verdana" pitchFamily="34" charset="0"/>
                <a:ea typeface="Verdana" pitchFamily="34" charset="0"/>
                <a:cs typeface="Verdana" pitchFamily="34" charset="0"/>
              </a:rPr>
              <a:t>HBES/CCCB </a:t>
            </a:r>
            <a:r>
              <a:rPr lang="en-US" altLang="it-IT" sz="2400" dirty="0" smtClean="0">
                <a:solidFill>
                  <a:srgbClr val="FF0000"/>
                </a:solidFill>
                <a:latin typeface="Verdana" pitchFamily="34" charset="0"/>
                <a:ea typeface="Verdana" pitchFamily="34" charset="0"/>
                <a:cs typeface="Verdana" pitchFamily="34" charset="0"/>
              </a:rPr>
              <a:t>(</a:t>
            </a:r>
            <a:r>
              <a:rPr lang="en-US" altLang="it-IT" sz="2000" dirty="0" smtClean="0">
                <a:solidFill>
                  <a:srgbClr val="FF0000"/>
                </a:solidFill>
                <a:latin typeface="Verdana" pitchFamily="34" charset="0"/>
                <a:ea typeface="Verdana" pitchFamily="34" charset="0"/>
                <a:cs typeface="Verdana" pitchFamily="34" charset="0"/>
              </a:rPr>
              <a:t>Home and Building Electronic System)</a:t>
            </a:r>
          </a:p>
          <a:p>
            <a:pPr algn="ctr">
              <a:buFont typeface="Arial" pitchFamily="34" charset="0"/>
              <a:buNone/>
              <a:defRPr/>
            </a:pPr>
            <a:r>
              <a:rPr lang="en-US" altLang="it-IT" sz="1600" dirty="0" smtClean="0">
                <a:solidFill>
                  <a:srgbClr val="FF0000"/>
                </a:solidFill>
                <a:latin typeface="Verdana" pitchFamily="34" charset="0"/>
                <a:ea typeface="Verdana" pitchFamily="34" charset="0"/>
                <a:cs typeface="Verdana" pitchFamily="34" charset="0"/>
              </a:rPr>
              <a:t>Commands Controls and Communications in Buildings</a:t>
            </a:r>
          </a:p>
          <a:p>
            <a:pPr algn="ctr">
              <a:buFont typeface="Arial" pitchFamily="34" charset="0"/>
              <a:buNone/>
              <a:defRPr/>
            </a:pPr>
            <a:endParaRPr lang="en-US" altLang="it-IT" sz="1200" dirty="0" smtClean="0">
              <a:solidFill>
                <a:srgbClr val="FF0000"/>
              </a:solidFill>
              <a:latin typeface="Verdana" pitchFamily="34" charset="0"/>
              <a:ea typeface="Verdana" pitchFamily="34" charset="0"/>
              <a:cs typeface="Verdana" pitchFamily="34" charset="0"/>
            </a:endParaRPr>
          </a:p>
          <a:p>
            <a:pPr algn="ctr">
              <a:buFont typeface="Arial" pitchFamily="34" charset="0"/>
              <a:buNone/>
              <a:defRPr/>
            </a:pPr>
            <a:r>
              <a:rPr lang="it-IT" altLang="it-IT" sz="2000" b="1" dirty="0" smtClean="0">
                <a:solidFill>
                  <a:srgbClr val="0000CC"/>
                </a:solidFill>
                <a:latin typeface="Verdana" pitchFamily="34" charset="0"/>
                <a:ea typeface="Verdana" pitchFamily="34" charset="0"/>
                <a:cs typeface="Verdana" pitchFamily="34" charset="0"/>
              </a:rPr>
              <a:t>Trasmissione - Comunicazione </a:t>
            </a:r>
            <a:r>
              <a:rPr lang="it-IT" altLang="it-IT" sz="2000" dirty="0" smtClean="0">
                <a:solidFill>
                  <a:srgbClr val="0000CC"/>
                </a:solidFill>
                <a:latin typeface="Verdana" pitchFamily="34" charset="0"/>
                <a:ea typeface="Verdana" pitchFamily="34" charset="0"/>
                <a:cs typeface="Verdana" pitchFamily="34" charset="0"/>
              </a:rPr>
              <a:t>	</a:t>
            </a:r>
          </a:p>
          <a:p>
            <a:pPr algn="ctr">
              <a:buFont typeface="Arial" pitchFamily="34" charset="0"/>
              <a:buNone/>
              <a:defRPr/>
            </a:pPr>
            <a:r>
              <a:rPr lang="it-IT" altLang="it-IT" sz="2000" b="1" dirty="0" smtClean="0">
                <a:solidFill>
                  <a:srgbClr val="0000CC"/>
                </a:solidFill>
                <a:latin typeface="Verdana" pitchFamily="34" charset="0"/>
                <a:ea typeface="Verdana" pitchFamily="34" charset="0"/>
                <a:cs typeface="Verdana" pitchFamily="34" charset="0"/>
              </a:rPr>
              <a:t>BCT </a:t>
            </a:r>
            <a:r>
              <a:rPr lang="it-IT" altLang="it-IT" sz="2000" dirty="0" smtClean="0">
                <a:solidFill>
                  <a:srgbClr val="0000CC"/>
                </a:solidFill>
                <a:latin typeface="Verdana" pitchFamily="34" charset="0"/>
                <a:ea typeface="Verdana" pitchFamily="34" charset="0"/>
                <a:cs typeface="Verdana" pitchFamily="34" charset="0"/>
              </a:rPr>
              <a:t>  (Broadcast and </a:t>
            </a:r>
            <a:r>
              <a:rPr lang="it-IT" altLang="it-IT" sz="2000" dirty="0" err="1" smtClean="0">
                <a:solidFill>
                  <a:srgbClr val="0000CC"/>
                </a:solidFill>
                <a:latin typeface="Verdana" pitchFamily="34" charset="0"/>
                <a:ea typeface="Verdana" pitchFamily="34" charset="0"/>
                <a:cs typeface="Verdana" pitchFamily="34" charset="0"/>
              </a:rPr>
              <a:t>Communications</a:t>
            </a:r>
            <a:r>
              <a:rPr lang="it-IT" altLang="it-IT" sz="2000" dirty="0" smtClean="0">
                <a:solidFill>
                  <a:srgbClr val="0000CC"/>
                </a:solidFill>
                <a:latin typeface="Verdana" pitchFamily="34" charset="0"/>
                <a:ea typeface="Verdana" pitchFamily="34" charset="0"/>
                <a:cs typeface="Verdana" pitchFamily="34" charset="0"/>
              </a:rPr>
              <a:t> Technologies)</a:t>
            </a:r>
          </a:p>
          <a:p>
            <a:pPr algn="ctr">
              <a:buFont typeface="Arial" pitchFamily="34" charset="0"/>
              <a:buNone/>
              <a:defRPr/>
            </a:pPr>
            <a:r>
              <a:rPr lang="it-IT" altLang="it-IT" sz="1600" dirty="0" smtClean="0">
                <a:solidFill>
                  <a:srgbClr val="0000CC"/>
                </a:solidFill>
                <a:latin typeface="Verdana" pitchFamily="34" charset="0"/>
                <a:ea typeface="Verdana" pitchFamily="34" charset="0"/>
                <a:cs typeface="Verdana" pitchFamily="34" charset="0"/>
              </a:rPr>
              <a:t>           Tecnologie di trasmissione e di Comunicazione</a:t>
            </a:r>
          </a:p>
          <a:p>
            <a:pPr algn="ctr">
              <a:buFont typeface="Arial" pitchFamily="34" charset="0"/>
              <a:buNone/>
              <a:defRPr/>
            </a:pPr>
            <a:r>
              <a:rPr lang="it-IT" altLang="it-IT" sz="2000" b="1" dirty="0" smtClean="0">
                <a:solidFill>
                  <a:srgbClr val="FF0000"/>
                </a:solidFill>
                <a:latin typeface="Verdana" pitchFamily="34" charset="0"/>
                <a:ea typeface="Verdana" pitchFamily="34" charset="0"/>
                <a:cs typeface="Verdana" pitchFamily="34" charset="0"/>
              </a:rPr>
              <a:t>Sicurezza</a:t>
            </a:r>
          </a:p>
          <a:p>
            <a:pPr algn="ctr">
              <a:buFont typeface="Arial" pitchFamily="34" charset="0"/>
              <a:buNone/>
              <a:defRPr/>
            </a:pPr>
            <a:r>
              <a:rPr lang="it-IT" altLang="it-IT" sz="2000" dirty="0" smtClean="0">
                <a:solidFill>
                  <a:srgbClr val="FF0000"/>
                </a:solidFill>
                <a:latin typeface="Verdana" pitchFamily="34" charset="0"/>
                <a:ea typeface="Verdana" pitchFamily="34" charset="0"/>
                <a:cs typeface="Verdana" pitchFamily="34" charset="0"/>
              </a:rPr>
              <a:t>    </a:t>
            </a:r>
            <a:r>
              <a:rPr lang="it-IT" altLang="it-IT" sz="2000" b="1" dirty="0" smtClean="0">
                <a:solidFill>
                  <a:srgbClr val="FF0000"/>
                </a:solidFill>
                <a:latin typeface="Verdana" pitchFamily="34" charset="0"/>
                <a:ea typeface="Verdana" pitchFamily="34" charset="0"/>
                <a:cs typeface="Verdana" pitchFamily="34" charset="0"/>
              </a:rPr>
              <a:t>SAC   </a:t>
            </a:r>
            <a:r>
              <a:rPr lang="it-IT" altLang="it-IT" sz="2000" dirty="0" smtClean="0">
                <a:solidFill>
                  <a:srgbClr val="FF0000"/>
                </a:solidFill>
                <a:latin typeface="Verdana" pitchFamily="34" charset="0"/>
                <a:ea typeface="Verdana" pitchFamily="34" charset="0"/>
                <a:cs typeface="Verdana" pitchFamily="34" charset="0"/>
              </a:rPr>
              <a:t>(Security and </a:t>
            </a:r>
            <a:r>
              <a:rPr lang="it-IT" altLang="it-IT" sz="2000" dirty="0" err="1" smtClean="0">
                <a:solidFill>
                  <a:srgbClr val="FF0000"/>
                </a:solidFill>
                <a:latin typeface="Verdana" pitchFamily="34" charset="0"/>
                <a:ea typeface="Verdana" pitchFamily="34" charset="0"/>
                <a:cs typeface="Verdana" pitchFamily="34" charset="0"/>
              </a:rPr>
              <a:t>Control</a:t>
            </a:r>
            <a:r>
              <a:rPr lang="it-IT" altLang="it-IT" sz="2000" dirty="0" smtClean="0">
                <a:solidFill>
                  <a:srgbClr val="FF0000"/>
                </a:solidFill>
                <a:latin typeface="Verdana" pitchFamily="34" charset="0"/>
                <a:ea typeface="Verdana" pitchFamily="34" charset="0"/>
                <a:cs typeface="Verdana" pitchFamily="34" charset="0"/>
              </a:rPr>
              <a:t>)   </a:t>
            </a:r>
            <a:r>
              <a:rPr lang="it-IT" altLang="it-IT" sz="1600" dirty="0" smtClean="0">
                <a:solidFill>
                  <a:srgbClr val="FF0000"/>
                </a:solidFill>
                <a:latin typeface="Verdana" pitchFamily="34" charset="0"/>
                <a:ea typeface="Verdana" pitchFamily="34" charset="0"/>
                <a:cs typeface="Verdana" pitchFamily="34" charset="0"/>
              </a:rPr>
              <a:t>Fonia , Video,  Comunicazione,</a:t>
            </a:r>
          </a:p>
          <a:p>
            <a:pPr algn="ctr">
              <a:buFont typeface="Arial" pitchFamily="34" charset="0"/>
              <a:buNone/>
              <a:defRPr/>
            </a:pPr>
            <a:r>
              <a:rPr lang="it-IT" altLang="it-IT" sz="1600" dirty="0" smtClean="0">
                <a:solidFill>
                  <a:srgbClr val="FF0000"/>
                </a:solidFill>
                <a:latin typeface="Verdana" pitchFamily="34" charset="0"/>
                <a:ea typeface="Verdana" pitchFamily="34" charset="0"/>
                <a:cs typeface="Verdana" pitchFamily="34" charset="0"/>
              </a:rPr>
              <a:t>              Automazione e controllo, Antincendio, Antintrusione, ecc.</a:t>
            </a:r>
          </a:p>
          <a:p>
            <a:pPr lvl="0" fontAlgn="base">
              <a:spcBef>
                <a:spcPct val="0"/>
              </a:spcBef>
              <a:spcAft>
                <a:spcPct val="0"/>
              </a:spcAft>
            </a:pPr>
            <a:r>
              <a:rPr lang="it-IT" sz="2000" b="1" dirty="0" smtClean="0">
                <a:solidFill>
                  <a:srgbClr val="4206BA"/>
                </a:solidFill>
                <a:latin typeface="Verdana" pitchFamily="34" charset="0"/>
                <a:ea typeface="Verdana" pitchFamily="34" charset="0"/>
                <a:cs typeface="Verdana" pitchFamily="34" charset="0"/>
              </a:rPr>
              <a:t>	</a:t>
            </a:r>
            <a:r>
              <a:rPr lang="it-IT" sz="2000" b="1" dirty="0" smtClean="0">
                <a:solidFill>
                  <a:srgbClr val="FF0000"/>
                </a:solidFill>
              </a:rPr>
              <a:t> </a:t>
            </a:r>
          </a:p>
          <a:p>
            <a:pPr lvl="0" fontAlgn="base">
              <a:spcBef>
                <a:spcPct val="0"/>
              </a:spcBef>
              <a:spcAft>
                <a:spcPct val="0"/>
              </a:spcAft>
            </a:pPr>
            <a:r>
              <a:rPr lang="it-IT" sz="2000" b="1" dirty="0" smtClean="0">
                <a:solidFill>
                  <a:srgbClr val="FF0000"/>
                </a:solidFill>
                <a:latin typeface="Verdana" pitchFamily="34" charset="0"/>
                <a:ea typeface="Verdana" pitchFamily="34" charset="0"/>
                <a:cs typeface="Verdana" pitchFamily="34" charset="0"/>
              </a:rPr>
              <a:t>	</a:t>
            </a:r>
            <a:r>
              <a:rPr lang="it-IT" sz="2000" dirty="0" smtClean="0">
                <a:solidFill>
                  <a:srgbClr val="FF0000"/>
                </a:solidFill>
                <a:latin typeface="Verdana" pitchFamily="34" charset="0"/>
                <a:ea typeface="Verdana" pitchFamily="34" charset="0"/>
                <a:cs typeface="Verdana" pitchFamily="34" charset="0"/>
              </a:rPr>
              <a:t>senza tralasciare    </a:t>
            </a:r>
            <a:r>
              <a:rPr lang="it-IT" sz="2000" b="1" dirty="0" err="1" smtClean="0">
                <a:solidFill>
                  <a:srgbClr val="FF0000"/>
                </a:solidFill>
                <a:latin typeface="Verdana" pitchFamily="34" charset="0"/>
                <a:ea typeface="Verdana" pitchFamily="34" charset="0"/>
                <a:cs typeface="Verdana" pitchFamily="34" charset="0"/>
              </a:rPr>
              <a:t>IoT</a:t>
            </a:r>
            <a:r>
              <a:rPr lang="it-IT" sz="2000" b="1" dirty="0" smtClean="0">
                <a:solidFill>
                  <a:srgbClr val="FF0000"/>
                </a:solidFill>
                <a:latin typeface="Verdana" pitchFamily="34" charset="0"/>
                <a:ea typeface="Verdana" pitchFamily="34" charset="0"/>
                <a:cs typeface="Verdana" pitchFamily="34" charset="0"/>
              </a:rPr>
              <a:t>     Internet </a:t>
            </a:r>
            <a:r>
              <a:rPr lang="it-IT" sz="2000" b="1" dirty="0" err="1" smtClean="0">
                <a:solidFill>
                  <a:srgbClr val="FF0000"/>
                </a:solidFill>
                <a:latin typeface="Verdana" pitchFamily="34" charset="0"/>
                <a:ea typeface="Verdana" pitchFamily="34" charset="0"/>
                <a:cs typeface="Verdana" pitchFamily="34" charset="0"/>
              </a:rPr>
              <a:t>of</a:t>
            </a:r>
            <a:r>
              <a:rPr lang="it-IT" sz="2000" b="1" dirty="0" smtClean="0">
                <a:solidFill>
                  <a:srgbClr val="FF0000"/>
                </a:solidFill>
                <a:latin typeface="Verdana" pitchFamily="34" charset="0"/>
                <a:ea typeface="Verdana" pitchFamily="34" charset="0"/>
                <a:cs typeface="Verdana" pitchFamily="34" charset="0"/>
              </a:rPr>
              <a:t> </a:t>
            </a:r>
            <a:r>
              <a:rPr lang="it-IT" sz="2000" b="1" dirty="0" err="1" smtClean="0">
                <a:solidFill>
                  <a:srgbClr val="FF0000"/>
                </a:solidFill>
                <a:latin typeface="Verdana" pitchFamily="34" charset="0"/>
                <a:ea typeface="Verdana" pitchFamily="34" charset="0"/>
                <a:cs typeface="Verdana" pitchFamily="34" charset="0"/>
              </a:rPr>
              <a:t>things</a:t>
            </a:r>
            <a:endParaRPr lang="it-IT" sz="2000" b="1" dirty="0" smtClean="0">
              <a:solidFill>
                <a:srgbClr val="FF0000"/>
              </a:solidFill>
              <a:latin typeface="Verdana" pitchFamily="34" charset="0"/>
              <a:ea typeface="Verdana" pitchFamily="34" charset="0"/>
              <a:cs typeface="Verdana" pitchFamily="34" charset="0"/>
            </a:endParaRPr>
          </a:p>
          <a:p>
            <a:pPr lvl="0" algn="ctr" fontAlgn="base">
              <a:spcBef>
                <a:spcPct val="0"/>
              </a:spcBef>
              <a:spcAft>
                <a:spcPct val="0"/>
              </a:spcAft>
            </a:pPr>
            <a:r>
              <a:rPr lang="it-IT" sz="2000" dirty="0" smtClean="0"/>
              <a:t>	</a:t>
            </a:r>
          </a:p>
          <a:p>
            <a:pPr lvl="0" algn="ctr" fontAlgn="base">
              <a:spcBef>
                <a:spcPct val="0"/>
              </a:spcBef>
              <a:spcAft>
                <a:spcPct val="0"/>
              </a:spcAft>
            </a:pPr>
            <a:r>
              <a:rPr lang="it-IT" altLang="it-IT" sz="2000" b="1" dirty="0" smtClean="0">
                <a:solidFill>
                  <a:srgbClr val="0000CC"/>
                </a:solidFill>
                <a:latin typeface="Verdana" pitchFamily="34" charset="0"/>
                <a:ea typeface="Verdana" pitchFamily="34" charset="0"/>
                <a:cs typeface="Verdana" pitchFamily="34" charset="0"/>
              </a:rPr>
              <a:t>Tecnologie che dialogano  </a:t>
            </a:r>
            <a:r>
              <a:rPr lang="it-IT" altLang="it-IT" sz="2000" b="1" dirty="0" err="1" smtClean="0">
                <a:solidFill>
                  <a:srgbClr val="0000CC"/>
                </a:solidFill>
                <a:latin typeface="Verdana" pitchFamily="34" charset="0"/>
                <a:ea typeface="Verdana" pitchFamily="34" charset="0"/>
                <a:cs typeface="Verdana" pitchFamily="34" charset="0"/>
              </a:rPr>
              <a:t>attraversoil</a:t>
            </a:r>
            <a:r>
              <a:rPr lang="it-IT" altLang="it-IT" sz="2000" b="1" dirty="0" smtClean="0">
                <a:solidFill>
                  <a:srgbClr val="0000CC"/>
                </a:solidFill>
                <a:latin typeface="Verdana" pitchFamily="34" charset="0"/>
                <a:ea typeface="Verdana" pitchFamily="34" charset="0"/>
                <a:cs typeface="Verdana" pitchFamily="34" charset="0"/>
              </a:rPr>
              <a:t> Cablaggio strutturato</a:t>
            </a:r>
          </a:p>
          <a:p>
            <a:pPr algn="ctr">
              <a:buFont typeface="Arial" pitchFamily="34" charset="0"/>
              <a:buNone/>
              <a:defRPr/>
            </a:pPr>
            <a:r>
              <a:rPr lang="it-IT" altLang="it-IT" sz="2000" dirty="0" smtClean="0">
                <a:solidFill>
                  <a:srgbClr val="0000CC"/>
                </a:solidFill>
                <a:latin typeface="Verdana" pitchFamily="34" charset="0"/>
                <a:ea typeface="Verdana" pitchFamily="34" charset="0"/>
                <a:cs typeface="Verdana" pitchFamily="34" charset="0"/>
              </a:rPr>
              <a:t>Infrastruttura  </a:t>
            </a:r>
            <a:r>
              <a:rPr lang="it-IT" altLang="it-IT" sz="2000" dirty="0" err="1" smtClean="0">
                <a:solidFill>
                  <a:srgbClr val="0000CC"/>
                </a:solidFill>
                <a:latin typeface="Verdana" pitchFamily="34" charset="0"/>
                <a:ea typeface="Verdana" pitchFamily="34" charset="0"/>
                <a:cs typeface="Verdana" pitchFamily="34" charset="0"/>
              </a:rPr>
              <a:t>fisico-logica</a:t>
            </a:r>
            <a:r>
              <a:rPr lang="it-IT" altLang="it-IT" sz="2000" dirty="0" smtClean="0">
                <a:solidFill>
                  <a:srgbClr val="0000CC"/>
                </a:solidFill>
                <a:latin typeface="Verdana" pitchFamily="34" charset="0"/>
                <a:ea typeface="Verdana" pitchFamily="34" charset="0"/>
                <a:cs typeface="Verdana" pitchFamily="34" charset="0"/>
              </a:rPr>
              <a:t> </a:t>
            </a:r>
            <a:endParaRPr lang="it-IT" sz="2000" dirty="0" smtClean="0"/>
          </a:p>
        </p:txBody>
      </p:sp>
      <p:sp>
        <p:nvSpPr>
          <p:cNvPr id="9" name="Rettangolo 8"/>
          <p:cNvSpPr/>
          <p:nvPr/>
        </p:nvSpPr>
        <p:spPr>
          <a:xfrm>
            <a:off x="0" y="188640"/>
            <a:ext cx="9144000" cy="400110"/>
          </a:xfrm>
          <a:prstGeom prst="rect">
            <a:avLst/>
          </a:prstGeom>
        </p:spPr>
        <p:txBody>
          <a:bodyPr wrap="square">
            <a:spAutoFit/>
          </a:bodyPr>
          <a:lstStyle/>
          <a:p>
            <a:pPr algn="ctr"/>
            <a:r>
              <a:rPr lang="it-IT" sz="2000" b="1" dirty="0" smtClean="0">
                <a:solidFill>
                  <a:srgbClr val="4206BA"/>
                </a:solidFill>
                <a:latin typeface="Verdana" pitchFamily="34" charset="0"/>
                <a:ea typeface="Verdana" pitchFamily="34" charset="0"/>
                <a:cs typeface="Verdana" pitchFamily="34" charset="0"/>
              </a:rPr>
              <a:t>Fibra ottica  industria 4.0</a:t>
            </a:r>
            <a:endParaRPr lang="it-IT" sz="2000" dirty="0">
              <a:solidFill>
                <a:srgbClr val="4206BA"/>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188640"/>
            <a:ext cx="9144000" cy="400110"/>
          </a:xfrm>
          <a:prstGeom prst="rect">
            <a:avLst/>
          </a:prstGeom>
        </p:spPr>
        <p:txBody>
          <a:bodyPr wrap="square">
            <a:spAutoFit/>
          </a:bodyPr>
          <a:lstStyle/>
          <a:p>
            <a:pPr algn="ctr"/>
            <a:r>
              <a:rPr lang="it-IT" sz="2000" b="1" dirty="0" smtClean="0">
                <a:solidFill>
                  <a:srgbClr val="4206BA"/>
                </a:solidFill>
                <a:latin typeface="Verdana" pitchFamily="34" charset="0"/>
                <a:ea typeface="Verdana" pitchFamily="34" charset="0"/>
                <a:cs typeface="Verdana" pitchFamily="34" charset="0"/>
              </a:rPr>
              <a:t>Fibra Ottica  industria 4.0</a:t>
            </a:r>
            <a:endParaRPr lang="it-IT" sz="2000" dirty="0">
              <a:solidFill>
                <a:srgbClr val="4206BA"/>
              </a:solidFill>
              <a:latin typeface="Verdana" pitchFamily="34" charset="0"/>
              <a:ea typeface="Verdana" pitchFamily="34" charset="0"/>
              <a:cs typeface="Verdana" pitchFamily="34" charset="0"/>
            </a:endParaRPr>
          </a:p>
        </p:txBody>
      </p:sp>
      <p:pic>
        <p:nvPicPr>
          <p:cNvPr id="142338" name="Picture 2" descr="C:\Users\moretti\Desktop\img028 a.jpg"/>
          <p:cNvPicPr>
            <a:picLocks noChangeAspect="1" noChangeArrowheads="1"/>
          </p:cNvPicPr>
          <p:nvPr/>
        </p:nvPicPr>
        <p:blipFill>
          <a:blip r:embed="rId2" cstate="print"/>
          <a:srcRect/>
          <a:stretch>
            <a:fillRect/>
          </a:stretch>
        </p:blipFill>
        <p:spPr bwMode="auto">
          <a:xfrm>
            <a:off x="323528" y="692696"/>
            <a:ext cx="6099175" cy="5640387"/>
          </a:xfrm>
          <a:prstGeom prst="rect">
            <a:avLst/>
          </a:prstGeom>
          <a:noFill/>
        </p:spPr>
      </p:pic>
      <p:pic>
        <p:nvPicPr>
          <p:cNvPr id="142340" name="Picture 4" descr="C:\Users\moretti\Desktop\data centre.jpg"/>
          <p:cNvPicPr>
            <a:picLocks noChangeAspect="1" noChangeArrowheads="1"/>
          </p:cNvPicPr>
          <p:nvPr/>
        </p:nvPicPr>
        <p:blipFill>
          <a:blip r:embed="rId3" cstate="print"/>
          <a:srcRect/>
          <a:stretch>
            <a:fillRect/>
          </a:stretch>
        </p:blipFill>
        <p:spPr bwMode="auto">
          <a:xfrm>
            <a:off x="6444208" y="2204864"/>
            <a:ext cx="2406016" cy="1728192"/>
          </a:xfrm>
          <a:prstGeom prst="rect">
            <a:avLst/>
          </a:prstGeom>
          <a:noFill/>
        </p:spPr>
      </p:pic>
      <p:sp>
        <p:nvSpPr>
          <p:cNvPr id="8" name="Rettangolo 7"/>
          <p:cNvSpPr/>
          <p:nvPr/>
        </p:nvSpPr>
        <p:spPr>
          <a:xfrm>
            <a:off x="5724128" y="4077072"/>
            <a:ext cx="3419872" cy="1938992"/>
          </a:xfrm>
          <a:prstGeom prst="rect">
            <a:avLst/>
          </a:prstGeom>
        </p:spPr>
        <p:txBody>
          <a:bodyPr wrap="square">
            <a:spAutoFit/>
          </a:bodyPr>
          <a:lstStyle/>
          <a:p>
            <a:pPr algn="ctr"/>
            <a:endParaRPr lang="it-IT" sz="2000" b="1" dirty="0" smtClean="0">
              <a:solidFill>
                <a:srgbClr val="4206BA"/>
              </a:solidFill>
              <a:latin typeface="Verdana" pitchFamily="34" charset="0"/>
              <a:ea typeface="Verdana" pitchFamily="34" charset="0"/>
              <a:cs typeface="Verdana" pitchFamily="34" charset="0"/>
            </a:endParaRPr>
          </a:p>
          <a:p>
            <a:r>
              <a:rPr lang="it-IT" sz="2000" b="1" dirty="0" smtClean="0">
                <a:solidFill>
                  <a:srgbClr val="4206BA"/>
                </a:solidFill>
                <a:latin typeface="Verdana" pitchFamily="34" charset="0"/>
                <a:ea typeface="Verdana" pitchFamily="34" charset="0"/>
                <a:cs typeface="Verdana" pitchFamily="34" charset="0"/>
              </a:rPr>
              <a:t>Collegati </a:t>
            </a:r>
          </a:p>
          <a:p>
            <a:r>
              <a:rPr lang="it-IT" sz="2000" b="1" dirty="0" smtClean="0">
                <a:solidFill>
                  <a:srgbClr val="4206BA"/>
                </a:solidFill>
                <a:latin typeface="Verdana" pitchFamily="34" charset="0"/>
                <a:ea typeface="Verdana" pitchFamily="34" charset="0"/>
                <a:cs typeface="Verdana" pitchFamily="34" charset="0"/>
              </a:rPr>
              <a:t>al data center con</a:t>
            </a:r>
          </a:p>
          <a:p>
            <a:r>
              <a:rPr lang="it-IT" sz="2000" b="1" dirty="0" smtClean="0">
                <a:solidFill>
                  <a:srgbClr val="4206BA"/>
                </a:solidFill>
                <a:latin typeface="Verdana" pitchFamily="34" charset="0"/>
                <a:ea typeface="Verdana" pitchFamily="34" charset="0"/>
                <a:cs typeface="Verdana" pitchFamily="34" charset="0"/>
              </a:rPr>
              <a:t>- Cavo </a:t>
            </a:r>
            <a:r>
              <a:rPr lang="it-IT" sz="2000" b="1" dirty="0" err="1" smtClean="0">
                <a:solidFill>
                  <a:srgbClr val="4206BA"/>
                </a:solidFill>
                <a:latin typeface="Verdana" pitchFamily="34" charset="0"/>
                <a:ea typeface="Verdana" pitchFamily="34" charset="0"/>
                <a:cs typeface="Verdana" pitchFamily="34" charset="0"/>
              </a:rPr>
              <a:t>stp</a:t>
            </a:r>
            <a:r>
              <a:rPr lang="it-IT" sz="2000" b="1" dirty="0" smtClean="0">
                <a:solidFill>
                  <a:srgbClr val="4206BA"/>
                </a:solidFill>
                <a:latin typeface="Verdana" pitchFamily="34" charset="0"/>
                <a:ea typeface="Verdana" pitchFamily="34" charset="0"/>
                <a:cs typeface="Verdana" pitchFamily="34" charset="0"/>
              </a:rPr>
              <a:t> =&lt;100m </a:t>
            </a:r>
          </a:p>
          <a:p>
            <a:r>
              <a:rPr lang="it-IT" sz="2000" b="1" dirty="0" smtClean="0">
                <a:solidFill>
                  <a:srgbClr val="4206BA"/>
                </a:solidFill>
                <a:latin typeface="Verdana" pitchFamily="34" charset="0"/>
                <a:ea typeface="Verdana" pitchFamily="34" charset="0"/>
                <a:cs typeface="Verdana" pitchFamily="34" charset="0"/>
              </a:rPr>
              <a:t>- </a:t>
            </a:r>
            <a:r>
              <a:rPr lang="it-IT" sz="2000" b="1" dirty="0" err="1" smtClean="0">
                <a:solidFill>
                  <a:srgbClr val="4206BA"/>
                </a:solidFill>
                <a:latin typeface="Verdana" pitchFamily="34" charset="0"/>
                <a:ea typeface="Verdana" pitchFamily="34" charset="0"/>
                <a:cs typeface="Verdana" pitchFamily="34" charset="0"/>
              </a:rPr>
              <a:t>Wi-Fi</a:t>
            </a:r>
            <a:r>
              <a:rPr lang="it-IT" sz="2000" b="1" dirty="0" smtClean="0">
                <a:solidFill>
                  <a:srgbClr val="4206BA"/>
                </a:solidFill>
                <a:latin typeface="Verdana" pitchFamily="34" charset="0"/>
                <a:ea typeface="Verdana" pitchFamily="34" charset="0"/>
                <a:cs typeface="Verdana" pitchFamily="34" charset="0"/>
              </a:rPr>
              <a:t>       =&lt; 50 m</a:t>
            </a:r>
          </a:p>
          <a:p>
            <a:r>
              <a:rPr lang="it-IT" sz="2000" b="1" dirty="0" smtClean="0">
                <a:solidFill>
                  <a:srgbClr val="4206BA"/>
                </a:solidFill>
                <a:latin typeface="Verdana" pitchFamily="34" charset="0"/>
                <a:ea typeface="Verdana" pitchFamily="34" charset="0"/>
                <a:cs typeface="Verdana" pitchFamily="34" charset="0"/>
              </a:rPr>
              <a:t>- Fibra ottica &gt; 100m</a:t>
            </a:r>
            <a:endParaRPr lang="it-IT" sz="2000" dirty="0">
              <a:solidFill>
                <a:srgbClr val="4206BA"/>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7" descr="C:\Users\moretti\Desktop\schema logico-Modello ok.jpg"/>
          <p:cNvPicPr>
            <a:picLocks noChangeAspect="1" noChangeArrowheads="1"/>
          </p:cNvPicPr>
          <p:nvPr/>
        </p:nvPicPr>
        <p:blipFill>
          <a:blip r:embed="rId2" cstate="print"/>
          <a:srcRect/>
          <a:stretch>
            <a:fillRect/>
          </a:stretch>
        </p:blipFill>
        <p:spPr bwMode="auto">
          <a:xfrm>
            <a:off x="250825" y="549275"/>
            <a:ext cx="8893175" cy="5940425"/>
          </a:xfrm>
          <a:prstGeom prst="rect">
            <a:avLst/>
          </a:prstGeom>
          <a:noFill/>
          <a:ln w="9525">
            <a:noFill/>
            <a:miter lim="800000"/>
            <a:headEnd/>
            <a:tailEnd/>
          </a:ln>
        </p:spPr>
      </p:pic>
      <p:sp>
        <p:nvSpPr>
          <p:cNvPr id="72707" name="Titolo 1"/>
          <p:cNvSpPr>
            <a:spLocks noGrp="1"/>
          </p:cNvSpPr>
          <p:nvPr>
            <p:ph type="title"/>
          </p:nvPr>
        </p:nvSpPr>
        <p:spPr>
          <a:xfrm>
            <a:off x="0" y="0"/>
            <a:ext cx="9144000" cy="490538"/>
          </a:xfrm>
        </p:spPr>
        <p:txBody>
          <a:bodyPr/>
          <a:lstStyle/>
          <a:p>
            <a:pPr algn="ctr"/>
            <a:r>
              <a:rPr lang="it-IT" altLang="it-IT" b="1" dirty="0" smtClean="0">
                <a:solidFill>
                  <a:srgbClr val="0000CC"/>
                </a:solidFill>
                <a:latin typeface="Verdana" pitchFamily="34" charset="0"/>
                <a:ea typeface="Verdana" pitchFamily="34" charset="0"/>
                <a:cs typeface="Verdana" pitchFamily="34" charset="0"/>
              </a:rPr>
              <a:t>Fibra ottica – industria 4.0</a:t>
            </a:r>
            <a:r>
              <a:rPr lang="it-IT" altLang="it-IT" sz="1800" dirty="0" smtClean="0">
                <a:solidFill>
                  <a:srgbClr val="0000CC"/>
                </a:solidFill>
                <a:latin typeface="Verdana" pitchFamily="34" charset="0"/>
                <a:ea typeface="Verdana" pitchFamily="34" charset="0"/>
                <a:cs typeface="Verdana" pitchFamily="34" charset="0"/>
              </a:rPr>
              <a:t> </a:t>
            </a:r>
          </a:p>
        </p:txBody>
      </p:sp>
      <p:sp>
        <p:nvSpPr>
          <p:cNvPr id="72710" name="Rettangolo 6"/>
          <p:cNvSpPr>
            <a:spLocks noChangeArrowheads="1"/>
          </p:cNvSpPr>
          <p:nvPr/>
        </p:nvSpPr>
        <p:spPr bwMode="auto">
          <a:xfrm>
            <a:off x="0" y="441325"/>
            <a:ext cx="9144000" cy="400050"/>
          </a:xfrm>
          <a:prstGeom prst="rect">
            <a:avLst/>
          </a:prstGeom>
          <a:noFill/>
          <a:ln w="9525">
            <a:noFill/>
            <a:miter lim="800000"/>
            <a:headEnd/>
            <a:tailEnd/>
          </a:ln>
        </p:spPr>
        <p:txBody>
          <a:bodyPr>
            <a:spAutoFit/>
          </a:bodyPr>
          <a:lstStyle/>
          <a:p>
            <a:pPr algn="ctr"/>
            <a:r>
              <a:rPr lang="it-IT" altLang="it-IT" sz="2000" b="1" dirty="0">
                <a:solidFill>
                  <a:srgbClr val="FF0000"/>
                </a:solidFill>
                <a:latin typeface="Verdana" pitchFamily="34" charset="0"/>
              </a:rPr>
              <a:t>Schema </a:t>
            </a:r>
            <a:r>
              <a:rPr lang="it-IT" altLang="it-IT" sz="1800" dirty="0">
                <a:solidFill>
                  <a:srgbClr val="FF0000"/>
                </a:solidFill>
                <a:latin typeface="Verdana" pitchFamily="34" charset="0"/>
              </a:rPr>
              <a:t>Distribuzione dorsali (</a:t>
            </a:r>
            <a:r>
              <a:rPr lang="it-IT" sz="1800" dirty="0" err="1">
                <a:solidFill>
                  <a:srgbClr val="FF0000"/>
                </a:solidFill>
                <a:latin typeface="Verdana" pitchFamily="34" charset="0"/>
              </a:rPr>
              <a:t>Backbone</a:t>
            </a:r>
            <a:r>
              <a:rPr lang="it-IT" sz="1800" dirty="0">
                <a:solidFill>
                  <a:srgbClr val="FF0000"/>
                </a:solidFill>
                <a:latin typeface="Verdana" pitchFamily="34" charset="0"/>
              </a:rPr>
              <a:t> </a:t>
            </a:r>
            <a:r>
              <a:rPr lang="it-IT" sz="1800" dirty="0" err="1">
                <a:solidFill>
                  <a:srgbClr val="FF0000"/>
                </a:solidFill>
                <a:latin typeface="Verdana" pitchFamily="34" charset="0"/>
              </a:rPr>
              <a:t>Cable</a:t>
            </a:r>
            <a:r>
              <a:rPr lang="it-IT" sz="1800" dirty="0">
                <a:solidFill>
                  <a:srgbClr val="FF0000"/>
                </a:solidFill>
                <a:latin typeface="Verdana" pitchFamily="34" charset="0"/>
              </a:rPr>
              <a:t>)</a:t>
            </a:r>
            <a:r>
              <a:rPr lang="it-IT" altLang="it-IT" sz="1800" dirty="0">
                <a:solidFill>
                  <a:srgbClr val="FF0000"/>
                </a:solidFill>
                <a:latin typeface="Verdana" pitchFamily="34" charset="0"/>
              </a:rPr>
              <a:t> </a:t>
            </a:r>
            <a:r>
              <a:rPr lang="it-IT" altLang="it-IT" sz="1800" b="1" dirty="0">
                <a:solidFill>
                  <a:srgbClr val="FF0000"/>
                </a:solidFill>
                <a:latin typeface="Verdana" pitchFamily="34" charset="0"/>
              </a:rPr>
              <a:t>Ridondanti</a:t>
            </a:r>
            <a:r>
              <a:rPr lang="it-IT" altLang="it-IT" sz="1800" dirty="0">
                <a:solidFill>
                  <a:srgbClr val="FF0000"/>
                </a:solidFill>
                <a:latin typeface="Verdana" pitchFamily="34" charset="0"/>
              </a:rPr>
              <a:t>  </a:t>
            </a:r>
          </a:p>
        </p:txBody>
      </p:sp>
      <p:sp>
        <p:nvSpPr>
          <p:cNvPr id="72711" name="Rettangolo 6"/>
          <p:cNvSpPr>
            <a:spLocks noChangeArrowheads="1"/>
          </p:cNvSpPr>
          <p:nvPr/>
        </p:nvSpPr>
        <p:spPr bwMode="auto">
          <a:xfrm>
            <a:off x="1150938" y="2097088"/>
            <a:ext cx="1657350" cy="400050"/>
          </a:xfrm>
          <a:prstGeom prst="rect">
            <a:avLst/>
          </a:prstGeom>
          <a:noFill/>
          <a:ln w="9525">
            <a:noFill/>
            <a:miter lim="800000"/>
            <a:headEnd/>
            <a:tailEnd/>
          </a:ln>
        </p:spPr>
        <p:txBody>
          <a:bodyPr>
            <a:spAutoFit/>
          </a:bodyPr>
          <a:lstStyle/>
          <a:p>
            <a:r>
              <a:rPr lang="it-IT" altLang="it-IT" sz="2000">
                <a:solidFill>
                  <a:srgbClr val="FF0000"/>
                </a:solidFill>
                <a:latin typeface="Verdana" pitchFamily="34" charset="0"/>
              </a:rPr>
              <a:t>FD A4- p.I  </a:t>
            </a:r>
          </a:p>
        </p:txBody>
      </p:sp>
      <p:sp>
        <p:nvSpPr>
          <p:cNvPr id="72712" name="Rettangolo 6"/>
          <p:cNvSpPr>
            <a:spLocks noChangeArrowheads="1"/>
          </p:cNvSpPr>
          <p:nvPr/>
        </p:nvSpPr>
        <p:spPr bwMode="auto">
          <a:xfrm>
            <a:off x="1258888" y="3824288"/>
            <a:ext cx="1441450" cy="401637"/>
          </a:xfrm>
          <a:prstGeom prst="rect">
            <a:avLst/>
          </a:prstGeom>
          <a:noFill/>
          <a:ln w="9525">
            <a:noFill/>
            <a:miter lim="800000"/>
            <a:headEnd/>
            <a:tailEnd/>
          </a:ln>
        </p:spPr>
        <p:txBody>
          <a:bodyPr>
            <a:spAutoFit/>
          </a:bodyPr>
          <a:lstStyle/>
          <a:p>
            <a:r>
              <a:rPr lang="it-IT" altLang="it-IT" sz="2000">
                <a:solidFill>
                  <a:srgbClr val="FF0000"/>
                </a:solidFill>
                <a:latin typeface="Verdana" pitchFamily="34" charset="0"/>
              </a:rPr>
              <a:t>FD A2-p.I  </a:t>
            </a:r>
          </a:p>
        </p:txBody>
      </p:sp>
      <p:sp>
        <p:nvSpPr>
          <p:cNvPr id="72713" name="Rettangolo 6"/>
          <p:cNvSpPr>
            <a:spLocks noChangeArrowheads="1"/>
          </p:cNvSpPr>
          <p:nvPr/>
        </p:nvSpPr>
        <p:spPr bwMode="auto">
          <a:xfrm>
            <a:off x="6516688" y="3897313"/>
            <a:ext cx="1655762" cy="400050"/>
          </a:xfrm>
          <a:prstGeom prst="rect">
            <a:avLst/>
          </a:prstGeom>
          <a:noFill/>
          <a:ln w="9525">
            <a:noFill/>
            <a:miter lim="800000"/>
            <a:headEnd/>
            <a:tailEnd/>
          </a:ln>
        </p:spPr>
        <p:txBody>
          <a:bodyPr>
            <a:spAutoFit/>
          </a:bodyPr>
          <a:lstStyle/>
          <a:p>
            <a:r>
              <a:rPr lang="it-IT" altLang="it-IT" sz="2000">
                <a:solidFill>
                  <a:srgbClr val="FF0000"/>
                </a:solidFill>
                <a:latin typeface="Verdana" pitchFamily="34" charset="0"/>
              </a:rPr>
              <a:t>FD A3 p.I  </a:t>
            </a:r>
          </a:p>
        </p:txBody>
      </p:sp>
      <p:sp>
        <p:nvSpPr>
          <p:cNvPr id="72714" name="Rettangolo 6"/>
          <p:cNvSpPr>
            <a:spLocks noChangeArrowheads="1"/>
          </p:cNvSpPr>
          <p:nvPr/>
        </p:nvSpPr>
        <p:spPr bwMode="auto">
          <a:xfrm>
            <a:off x="5651500" y="5121275"/>
            <a:ext cx="1189038" cy="400050"/>
          </a:xfrm>
          <a:prstGeom prst="rect">
            <a:avLst/>
          </a:prstGeom>
          <a:noFill/>
          <a:ln w="9525">
            <a:noFill/>
            <a:miter lim="800000"/>
            <a:headEnd/>
            <a:tailEnd/>
          </a:ln>
        </p:spPr>
        <p:txBody>
          <a:bodyPr>
            <a:spAutoFit/>
          </a:bodyPr>
          <a:lstStyle/>
          <a:p>
            <a:r>
              <a:rPr lang="it-IT" altLang="it-IT" sz="2000">
                <a:solidFill>
                  <a:srgbClr val="FF0000"/>
                </a:solidFill>
                <a:latin typeface="Verdana" pitchFamily="34" charset="0"/>
              </a:rPr>
              <a:t>BD p.T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88640"/>
            <a:ext cx="9144000" cy="419096"/>
          </a:xfrm>
        </p:spPr>
        <p:txBody>
          <a:bodyPr/>
          <a:lstStyle/>
          <a:p>
            <a:pPr algn="ctr" eaLnBrk="0" hangingPunct="0"/>
            <a:r>
              <a:rPr lang="en-US" altLang="it-IT" b="1" dirty="0" err="1" smtClean="0">
                <a:solidFill>
                  <a:srgbClr val="4206BA"/>
                </a:solidFill>
                <a:latin typeface="Verdana" pitchFamily="34" charset="0"/>
              </a:rPr>
              <a:t>Fibra</a:t>
            </a:r>
            <a:r>
              <a:rPr lang="en-US" altLang="it-IT" b="1" dirty="0" smtClean="0">
                <a:solidFill>
                  <a:srgbClr val="4206BA"/>
                </a:solidFill>
                <a:latin typeface="Verdana" pitchFamily="34" charset="0"/>
              </a:rPr>
              <a:t> </a:t>
            </a:r>
            <a:r>
              <a:rPr lang="en-US" altLang="it-IT" b="1" dirty="0" err="1" smtClean="0">
                <a:solidFill>
                  <a:srgbClr val="4206BA"/>
                </a:solidFill>
                <a:latin typeface="Verdana" pitchFamily="34" charset="0"/>
              </a:rPr>
              <a:t>ottica</a:t>
            </a:r>
            <a:r>
              <a:rPr lang="en-US" altLang="it-IT" b="1" dirty="0" smtClean="0">
                <a:solidFill>
                  <a:srgbClr val="4206BA"/>
                </a:solidFill>
                <a:latin typeface="Verdana" pitchFamily="34" charset="0"/>
              </a:rPr>
              <a:t> </a:t>
            </a:r>
            <a:r>
              <a:rPr lang="en-US" altLang="it-IT" b="1" dirty="0">
                <a:solidFill>
                  <a:srgbClr val="4206BA"/>
                </a:solidFill>
                <a:latin typeface="Verdana" pitchFamily="34" charset="0"/>
              </a:rPr>
              <a:t> </a:t>
            </a:r>
            <a:r>
              <a:rPr lang="en-US" altLang="it-IT" b="1" dirty="0" err="1" smtClean="0">
                <a:solidFill>
                  <a:srgbClr val="4206BA"/>
                </a:solidFill>
                <a:latin typeface="Verdana" pitchFamily="34" charset="0"/>
              </a:rPr>
              <a:t>industria</a:t>
            </a:r>
            <a:r>
              <a:rPr lang="en-US" altLang="it-IT" b="1" dirty="0" smtClean="0">
                <a:solidFill>
                  <a:srgbClr val="4206BA"/>
                </a:solidFill>
                <a:latin typeface="Verdana" pitchFamily="34" charset="0"/>
              </a:rPr>
              <a:t> 4.0</a:t>
            </a:r>
            <a:endParaRPr lang="it-IT" altLang="it-IT" sz="1800" dirty="0">
              <a:solidFill>
                <a:srgbClr val="4206BA"/>
              </a:solidFill>
              <a:latin typeface="Verdana" pitchFamily="34" charset="0"/>
            </a:endParaRPr>
          </a:p>
        </p:txBody>
      </p:sp>
      <p:pic>
        <p:nvPicPr>
          <p:cNvPr id="34819" name="Picture 3" descr="C:\Users\moretti\Desktop\Nuova cartella\fttc.jpg"/>
          <p:cNvPicPr>
            <a:picLocks noChangeAspect="1" noChangeArrowheads="1"/>
          </p:cNvPicPr>
          <p:nvPr/>
        </p:nvPicPr>
        <p:blipFill>
          <a:blip r:embed="rId2" cstate="print"/>
          <a:srcRect/>
          <a:stretch>
            <a:fillRect/>
          </a:stretch>
        </p:blipFill>
        <p:spPr bwMode="auto">
          <a:xfrm>
            <a:off x="467544" y="1052736"/>
            <a:ext cx="8111429" cy="5328592"/>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0" y="0"/>
            <a:ext cx="8858250" cy="525463"/>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altLang="it-IT" sz="1800" b="1" i="0" u="none" strike="noStrike" kern="0" cap="none" spc="0" normalizeH="0" baseline="0" noProof="0" dirty="0" smtClean="0">
                <a:ln>
                  <a:noFill/>
                </a:ln>
                <a:solidFill>
                  <a:srgbClr val="0000CC"/>
                </a:solidFill>
                <a:effectLst/>
                <a:uLnTx/>
                <a:uFillTx/>
                <a:latin typeface="Verdana" pitchFamily="34" charset="0"/>
                <a:ea typeface="Verdana" pitchFamily="34" charset="0"/>
                <a:cs typeface="Verdana" pitchFamily="34" charset="0"/>
              </a:rPr>
              <a:t/>
            </a:r>
            <a:br>
              <a:rPr kumimoji="0" lang="it-IT" altLang="it-IT" sz="1800" b="1" i="0" u="none" strike="noStrike" kern="0" cap="none" spc="0" normalizeH="0" baseline="0" noProof="0" dirty="0" smtClean="0">
                <a:ln>
                  <a:noFill/>
                </a:ln>
                <a:solidFill>
                  <a:srgbClr val="0000CC"/>
                </a:solidFill>
                <a:effectLst/>
                <a:uLnTx/>
                <a:uFillTx/>
                <a:latin typeface="Verdana" pitchFamily="34" charset="0"/>
                <a:ea typeface="Verdana" pitchFamily="34" charset="0"/>
                <a:cs typeface="Verdana" pitchFamily="34" charset="0"/>
              </a:rPr>
            </a:br>
            <a:r>
              <a:rPr kumimoji="0" lang="it-IT" altLang="it-IT" sz="1800" b="1" i="0" u="none" strike="noStrike" kern="0" cap="none" spc="0" normalizeH="0" baseline="0" noProof="0" dirty="0" smtClean="0">
                <a:ln>
                  <a:noFill/>
                </a:ln>
                <a:solidFill>
                  <a:srgbClr val="0000CC"/>
                </a:solidFill>
                <a:effectLst/>
                <a:uLnTx/>
                <a:uFillTx/>
                <a:latin typeface="Verdana" pitchFamily="34" charset="0"/>
                <a:ea typeface="Verdana" pitchFamily="34" charset="0"/>
                <a:cs typeface="Verdana" pitchFamily="34" charset="0"/>
              </a:rPr>
              <a:t>  Fibra ottica storia tecnologia  </a:t>
            </a:r>
            <a:r>
              <a:rPr kumimoji="0" lang="it-IT" altLang="it-IT" sz="2000" b="1" i="0" u="none" strike="noStrike" kern="0" cap="none" spc="0" normalizeH="0" baseline="0" noProof="0" dirty="0" smtClean="0">
                <a:ln>
                  <a:noFill/>
                </a:ln>
                <a:solidFill>
                  <a:sysClr val="windowText" lastClr="000000"/>
                </a:solidFill>
                <a:effectLst/>
                <a:uLnTx/>
                <a:uFillTx/>
              </a:rPr>
              <a:t/>
            </a:r>
            <a:br>
              <a:rPr kumimoji="0" lang="it-IT" altLang="it-IT" sz="2000" b="1" i="0" u="none" strike="noStrike" kern="0" cap="none" spc="0" normalizeH="0" baseline="0" noProof="0" dirty="0" smtClean="0">
                <a:ln>
                  <a:noFill/>
                </a:ln>
                <a:solidFill>
                  <a:sysClr val="windowText" lastClr="000000"/>
                </a:solidFill>
                <a:effectLst/>
                <a:uLnTx/>
                <a:uFillTx/>
              </a:rPr>
            </a:br>
            <a:endParaRPr kumimoji="0" lang="it-IT" altLang="it-IT" sz="2000" b="1"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endParaRPr>
          </a:p>
        </p:txBody>
      </p:sp>
      <p:sp>
        <p:nvSpPr>
          <p:cNvPr id="7" name="Rettangolo 6"/>
          <p:cNvSpPr/>
          <p:nvPr/>
        </p:nvSpPr>
        <p:spPr>
          <a:xfrm>
            <a:off x="0" y="692696"/>
            <a:ext cx="9144000" cy="646331"/>
          </a:xfrm>
          <a:prstGeom prst="rect">
            <a:avLst/>
          </a:prstGeom>
        </p:spPr>
        <p:txBody>
          <a:bodyPr wrap="square">
            <a:spAutoFit/>
          </a:bodyPr>
          <a:lstStyle/>
          <a:p>
            <a:pPr algn="ctr"/>
            <a:r>
              <a:rPr lang="it-IT" dirty="0" smtClean="0"/>
              <a:t/>
            </a:r>
            <a:br>
              <a:rPr lang="it-IT" dirty="0" smtClean="0"/>
            </a:br>
            <a:endParaRPr lang="it-IT" dirty="0">
              <a:solidFill>
                <a:srgbClr val="4206BA"/>
              </a:solidFill>
            </a:endParaRPr>
          </a:p>
        </p:txBody>
      </p:sp>
      <p:pic>
        <p:nvPicPr>
          <p:cNvPr id="6147" name="Picture 3" descr="C:\Users\moretti\Desktop\la-rete-Tiscali.png"/>
          <p:cNvPicPr>
            <a:picLocks noChangeAspect="1" noChangeArrowheads="1"/>
          </p:cNvPicPr>
          <p:nvPr/>
        </p:nvPicPr>
        <p:blipFill>
          <a:blip r:embed="rId2" cstate="print"/>
          <a:srcRect/>
          <a:stretch>
            <a:fillRect/>
          </a:stretch>
        </p:blipFill>
        <p:spPr bwMode="auto">
          <a:xfrm>
            <a:off x="2195736" y="762000"/>
            <a:ext cx="4572000" cy="60960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0" y="0"/>
            <a:ext cx="8858250" cy="525463"/>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altLang="it-IT" sz="1800" b="1" i="0" u="none" strike="noStrike" kern="0" cap="none" spc="0" normalizeH="0" baseline="0" noProof="0" dirty="0" smtClean="0">
                <a:ln>
                  <a:noFill/>
                </a:ln>
                <a:solidFill>
                  <a:srgbClr val="0000CC"/>
                </a:solidFill>
                <a:effectLst/>
                <a:uLnTx/>
                <a:uFillTx/>
                <a:latin typeface="Verdana" pitchFamily="34" charset="0"/>
                <a:ea typeface="Verdana" pitchFamily="34" charset="0"/>
                <a:cs typeface="Verdana" pitchFamily="34" charset="0"/>
              </a:rPr>
              <a:t/>
            </a:r>
            <a:br>
              <a:rPr kumimoji="0" lang="it-IT" altLang="it-IT" sz="1800" b="1" i="0" u="none" strike="noStrike" kern="0" cap="none" spc="0" normalizeH="0" baseline="0" noProof="0" dirty="0" smtClean="0">
                <a:ln>
                  <a:noFill/>
                </a:ln>
                <a:solidFill>
                  <a:srgbClr val="0000CC"/>
                </a:solidFill>
                <a:effectLst/>
                <a:uLnTx/>
                <a:uFillTx/>
                <a:latin typeface="Verdana" pitchFamily="34" charset="0"/>
                <a:ea typeface="Verdana" pitchFamily="34" charset="0"/>
                <a:cs typeface="Verdana" pitchFamily="34" charset="0"/>
              </a:rPr>
            </a:br>
            <a:r>
              <a:rPr kumimoji="0" lang="it-IT" altLang="it-IT" sz="1800" b="1" i="0" u="none" strike="noStrike" kern="0" cap="none" spc="0" normalizeH="0" baseline="0" noProof="0" dirty="0" smtClean="0">
                <a:ln>
                  <a:noFill/>
                </a:ln>
                <a:solidFill>
                  <a:srgbClr val="0000CC"/>
                </a:solidFill>
                <a:effectLst/>
                <a:uLnTx/>
                <a:uFillTx/>
                <a:latin typeface="Verdana" pitchFamily="34" charset="0"/>
                <a:ea typeface="Verdana" pitchFamily="34" charset="0"/>
                <a:cs typeface="Verdana" pitchFamily="34" charset="0"/>
              </a:rPr>
              <a:t>  Fibra ottica storia tecnologia  </a:t>
            </a:r>
            <a:r>
              <a:rPr kumimoji="0" lang="it-IT" altLang="it-IT" sz="2000" b="1" i="0" u="none" strike="noStrike" kern="0" cap="none" spc="0" normalizeH="0" baseline="0" noProof="0" dirty="0" smtClean="0">
                <a:ln>
                  <a:noFill/>
                </a:ln>
                <a:solidFill>
                  <a:sysClr val="windowText" lastClr="000000"/>
                </a:solidFill>
                <a:effectLst/>
                <a:uLnTx/>
                <a:uFillTx/>
              </a:rPr>
              <a:t/>
            </a:r>
            <a:br>
              <a:rPr kumimoji="0" lang="it-IT" altLang="it-IT" sz="2000" b="1" i="0" u="none" strike="noStrike" kern="0" cap="none" spc="0" normalizeH="0" baseline="0" noProof="0" dirty="0" smtClean="0">
                <a:ln>
                  <a:noFill/>
                </a:ln>
                <a:solidFill>
                  <a:sysClr val="windowText" lastClr="000000"/>
                </a:solidFill>
                <a:effectLst/>
                <a:uLnTx/>
                <a:uFillTx/>
              </a:rPr>
            </a:br>
            <a:endParaRPr kumimoji="0" lang="it-IT" altLang="it-IT" sz="2000" b="1"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endParaRPr>
          </a:p>
        </p:txBody>
      </p:sp>
      <p:sp>
        <p:nvSpPr>
          <p:cNvPr id="7" name="Rettangolo 6"/>
          <p:cNvSpPr/>
          <p:nvPr/>
        </p:nvSpPr>
        <p:spPr>
          <a:xfrm>
            <a:off x="0" y="692696"/>
            <a:ext cx="9144000" cy="646331"/>
          </a:xfrm>
          <a:prstGeom prst="rect">
            <a:avLst/>
          </a:prstGeom>
        </p:spPr>
        <p:txBody>
          <a:bodyPr wrap="square">
            <a:spAutoFit/>
          </a:bodyPr>
          <a:lstStyle/>
          <a:p>
            <a:pPr algn="ctr"/>
            <a:r>
              <a:rPr lang="it-IT" dirty="0" smtClean="0"/>
              <a:t/>
            </a:r>
            <a:br>
              <a:rPr lang="it-IT" dirty="0" smtClean="0"/>
            </a:br>
            <a:endParaRPr lang="it-IT" dirty="0">
              <a:solidFill>
                <a:srgbClr val="4206BA"/>
              </a:solidFill>
            </a:endParaRPr>
          </a:p>
        </p:txBody>
      </p:sp>
      <p:pic>
        <p:nvPicPr>
          <p:cNvPr id="3074" name="Picture 2"/>
          <p:cNvPicPr>
            <a:picLocks noChangeAspect="1" noChangeArrowheads="1"/>
          </p:cNvPicPr>
          <p:nvPr/>
        </p:nvPicPr>
        <p:blipFill>
          <a:blip r:embed="rId2" cstate="print"/>
          <a:srcRect/>
          <a:stretch>
            <a:fillRect/>
          </a:stretch>
        </p:blipFill>
        <p:spPr bwMode="auto">
          <a:xfrm>
            <a:off x="251520" y="836712"/>
            <a:ext cx="8762086" cy="52565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0" y="0"/>
            <a:ext cx="8858250" cy="525463"/>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altLang="it-IT" sz="1800" b="1" i="0" u="none" strike="noStrike" kern="0" cap="none" spc="0" normalizeH="0" baseline="0" noProof="0" dirty="0" smtClean="0">
                <a:ln>
                  <a:noFill/>
                </a:ln>
                <a:solidFill>
                  <a:srgbClr val="0000CC"/>
                </a:solidFill>
                <a:effectLst/>
                <a:uLnTx/>
                <a:uFillTx/>
                <a:latin typeface="Verdana" pitchFamily="34" charset="0"/>
                <a:ea typeface="Verdana" pitchFamily="34" charset="0"/>
                <a:cs typeface="Verdana" pitchFamily="34" charset="0"/>
              </a:rPr>
              <a:t/>
            </a:r>
            <a:br>
              <a:rPr kumimoji="0" lang="it-IT" altLang="it-IT" sz="1800" b="1" i="0" u="none" strike="noStrike" kern="0" cap="none" spc="0" normalizeH="0" baseline="0" noProof="0" dirty="0" smtClean="0">
                <a:ln>
                  <a:noFill/>
                </a:ln>
                <a:solidFill>
                  <a:srgbClr val="0000CC"/>
                </a:solidFill>
                <a:effectLst/>
                <a:uLnTx/>
                <a:uFillTx/>
                <a:latin typeface="Verdana" pitchFamily="34" charset="0"/>
                <a:ea typeface="Verdana" pitchFamily="34" charset="0"/>
                <a:cs typeface="Verdana" pitchFamily="34" charset="0"/>
              </a:rPr>
            </a:br>
            <a:r>
              <a:rPr kumimoji="0" lang="it-IT" altLang="it-IT" sz="1800" b="1" i="0" u="none" strike="noStrike" kern="0" cap="none" spc="0" normalizeH="0" baseline="0" noProof="0" dirty="0" smtClean="0">
                <a:ln>
                  <a:noFill/>
                </a:ln>
                <a:solidFill>
                  <a:srgbClr val="0000CC"/>
                </a:solidFill>
                <a:effectLst/>
                <a:uLnTx/>
                <a:uFillTx/>
                <a:latin typeface="Verdana" pitchFamily="34" charset="0"/>
                <a:ea typeface="Verdana" pitchFamily="34" charset="0"/>
                <a:cs typeface="Verdana" pitchFamily="34" charset="0"/>
              </a:rPr>
              <a:t>  Fibra ottica storia tecnologia  </a:t>
            </a:r>
            <a:r>
              <a:rPr kumimoji="0" lang="it-IT" altLang="it-IT" sz="2000" b="1" i="0" u="none" strike="noStrike" kern="0" cap="none" spc="0" normalizeH="0" baseline="0" noProof="0" dirty="0" smtClean="0">
                <a:ln>
                  <a:noFill/>
                </a:ln>
                <a:solidFill>
                  <a:sysClr val="windowText" lastClr="000000"/>
                </a:solidFill>
                <a:effectLst/>
                <a:uLnTx/>
                <a:uFillTx/>
              </a:rPr>
              <a:t/>
            </a:r>
            <a:br>
              <a:rPr kumimoji="0" lang="it-IT" altLang="it-IT" sz="2000" b="1" i="0" u="none" strike="noStrike" kern="0" cap="none" spc="0" normalizeH="0" baseline="0" noProof="0" dirty="0" smtClean="0">
                <a:ln>
                  <a:noFill/>
                </a:ln>
                <a:solidFill>
                  <a:sysClr val="windowText" lastClr="000000"/>
                </a:solidFill>
                <a:effectLst/>
                <a:uLnTx/>
                <a:uFillTx/>
              </a:rPr>
            </a:br>
            <a:endParaRPr kumimoji="0" lang="it-IT" altLang="it-IT" sz="2000" b="1"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endParaRPr>
          </a:p>
        </p:txBody>
      </p:sp>
      <p:sp>
        <p:nvSpPr>
          <p:cNvPr id="7" name="Rettangolo 6"/>
          <p:cNvSpPr/>
          <p:nvPr/>
        </p:nvSpPr>
        <p:spPr>
          <a:xfrm>
            <a:off x="0" y="692696"/>
            <a:ext cx="9144000" cy="646331"/>
          </a:xfrm>
          <a:prstGeom prst="rect">
            <a:avLst/>
          </a:prstGeom>
        </p:spPr>
        <p:txBody>
          <a:bodyPr wrap="square">
            <a:spAutoFit/>
          </a:bodyPr>
          <a:lstStyle/>
          <a:p>
            <a:pPr algn="ctr"/>
            <a:r>
              <a:rPr lang="it-IT" dirty="0" smtClean="0"/>
              <a:t/>
            </a:r>
            <a:br>
              <a:rPr lang="it-IT" dirty="0" smtClean="0"/>
            </a:br>
            <a:endParaRPr lang="it-IT" dirty="0">
              <a:solidFill>
                <a:srgbClr val="4206BA"/>
              </a:solidFill>
            </a:endParaRPr>
          </a:p>
        </p:txBody>
      </p:sp>
      <p:pic>
        <p:nvPicPr>
          <p:cNvPr id="91138" name="Picture 2" descr="C:\Users\moretti\Desktop\backbone.jpg"/>
          <p:cNvPicPr>
            <a:picLocks noChangeAspect="1" noChangeArrowheads="1"/>
          </p:cNvPicPr>
          <p:nvPr/>
        </p:nvPicPr>
        <p:blipFill>
          <a:blip r:embed="rId2" cstate="print"/>
          <a:srcRect/>
          <a:stretch>
            <a:fillRect/>
          </a:stretch>
        </p:blipFill>
        <p:spPr bwMode="auto">
          <a:xfrm>
            <a:off x="395536" y="908720"/>
            <a:ext cx="8398465" cy="5391815"/>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188640"/>
            <a:ext cx="9144000" cy="400110"/>
          </a:xfrm>
          <a:prstGeom prst="rect">
            <a:avLst/>
          </a:prstGeom>
        </p:spPr>
        <p:txBody>
          <a:bodyPr wrap="square">
            <a:spAutoFit/>
          </a:bodyPr>
          <a:lstStyle/>
          <a:p>
            <a:pPr algn="ctr"/>
            <a:r>
              <a:rPr lang="it-IT" sz="2000" b="1" dirty="0" smtClean="0">
                <a:solidFill>
                  <a:srgbClr val="4206BA"/>
                </a:solidFill>
                <a:latin typeface="Verdana" pitchFamily="34" charset="0"/>
                <a:ea typeface="Verdana" pitchFamily="34" charset="0"/>
                <a:cs typeface="Verdana" pitchFamily="34" charset="0"/>
              </a:rPr>
              <a:t>Fibra ottica Industria 4.0</a:t>
            </a:r>
            <a:endParaRPr lang="it-IT" sz="2000" dirty="0">
              <a:solidFill>
                <a:srgbClr val="4206BA"/>
              </a:solidFill>
              <a:latin typeface="Verdana" pitchFamily="34" charset="0"/>
              <a:ea typeface="Verdana" pitchFamily="34" charset="0"/>
              <a:cs typeface="Verdana" pitchFamily="34" charset="0"/>
            </a:endParaRPr>
          </a:p>
        </p:txBody>
      </p:sp>
      <p:sp>
        <p:nvSpPr>
          <p:cNvPr id="6" name="Rettangolo 5"/>
          <p:cNvSpPr/>
          <p:nvPr/>
        </p:nvSpPr>
        <p:spPr>
          <a:xfrm>
            <a:off x="611560" y="908720"/>
            <a:ext cx="8064896" cy="5324535"/>
          </a:xfrm>
          <a:prstGeom prst="rect">
            <a:avLst/>
          </a:prstGeom>
        </p:spPr>
        <p:txBody>
          <a:bodyPr wrap="square">
            <a:spAutoFit/>
          </a:bodyPr>
          <a:lstStyle/>
          <a:p>
            <a:pPr algn="ctr"/>
            <a:r>
              <a:rPr lang="it-IT" sz="2000" b="1" dirty="0" smtClean="0">
                <a:solidFill>
                  <a:srgbClr val="4206BA"/>
                </a:solidFill>
                <a:latin typeface="Verdana" pitchFamily="34" charset="0"/>
                <a:ea typeface="Verdana" pitchFamily="34" charset="0"/>
                <a:cs typeface="Verdana" pitchFamily="34" charset="0"/>
              </a:rPr>
              <a:t>Allegato A L. 232/2017 </a:t>
            </a:r>
          </a:p>
          <a:p>
            <a:pPr algn="just"/>
            <a:r>
              <a:rPr lang="it-IT" sz="2000" b="1" dirty="0" smtClean="0">
                <a:solidFill>
                  <a:srgbClr val="4206BA"/>
                </a:solidFill>
                <a:latin typeface="Verdana" pitchFamily="34" charset="0"/>
                <a:ea typeface="Verdana" pitchFamily="34" charset="0"/>
                <a:cs typeface="Verdana" pitchFamily="34" charset="0"/>
              </a:rPr>
              <a:t>Introduce un concetto importante nell’ambito della manutenzione , con riferimento al D L   81-08</a:t>
            </a:r>
          </a:p>
          <a:p>
            <a:pPr algn="just"/>
            <a:r>
              <a:rPr lang="it-IT" sz="2000" b="1" dirty="0" smtClean="0">
                <a:solidFill>
                  <a:srgbClr val="4206BA"/>
                </a:solidFill>
              </a:rPr>
              <a:t>Testo unico sulla salute e sicurezza sul lavoro</a:t>
            </a:r>
            <a:endParaRPr lang="it-IT" sz="2000" b="1" dirty="0" smtClean="0">
              <a:solidFill>
                <a:srgbClr val="4206BA"/>
              </a:solidFill>
              <a:latin typeface="Verdana" pitchFamily="34" charset="0"/>
              <a:ea typeface="Verdana" pitchFamily="34" charset="0"/>
              <a:cs typeface="Verdana" pitchFamily="34" charset="0"/>
            </a:endParaRPr>
          </a:p>
          <a:p>
            <a:endParaRPr lang="it-IT" sz="2000" dirty="0" smtClean="0">
              <a:solidFill>
                <a:srgbClr val="4206BA"/>
              </a:solidFill>
              <a:latin typeface="Verdana" pitchFamily="34" charset="0"/>
              <a:ea typeface="Verdana" pitchFamily="34" charset="0"/>
              <a:cs typeface="Verdana" pitchFamily="34" charset="0"/>
            </a:endParaRPr>
          </a:p>
          <a:p>
            <a:r>
              <a:rPr lang="it-IT" sz="2000" dirty="0" smtClean="0">
                <a:solidFill>
                  <a:srgbClr val="4206BA"/>
                </a:solidFill>
                <a:latin typeface="Verdana" pitchFamily="34" charset="0"/>
                <a:ea typeface="Verdana" pitchFamily="34" charset="0"/>
                <a:cs typeface="Verdana" pitchFamily="34" charset="0"/>
              </a:rPr>
              <a:t>… omissis ….. </a:t>
            </a:r>
          </a:p>
          <a:p>
            <a:pPr algn="just"/>
            <a:r>
              <a:rPr lang="it-IT" sz="2000" dirty="0" smtClean="0">
                <a:solidFill>
                  <a:srgbClr val="4206BA"/>
                </a:solidFill>
                <a:latin typeface="Verdana" pitchFamily="34" charset="0"/>
                <a:ea typeface="Verdana" pitchFamily="34" charset="0"/>
                <a:cs typeface="Verdana" pitchFamily="34" charset="0"/>
              </a:rPr>
              <a:t>   Inoltre tutte le macchine sopra citate devono essere dotate</a:t>
            </a:r>
          </a:p>
          <a:p>
            <a:pPr algn="just"/>
            <a:r>
              <a:rPr lang="it-IT" sz="2000" dirty="0" smtClean="0">
                <a:solidFill>
                  <a:srgbClr val="4206BA"/>
                </a:solidFill>
                <a:latin typeface="Verdana" pitchFamily="34" charset="0"/>
                <a:ea typeface="Verdana" pitchFamily="34" charset="0"/>
                <a:cs typeface="Verdana" pitchFamily="34" charset="0"/>
              </a:rPr>
              <a:t>   di almeno due tra le seguenti caratteristiche per renderle</a:t>
            </a:r>
          </a:p>
          <a:p>
            <a:pPr algn="just"/>
            <a:r>
              <a:rPr lang="it-IT" sz="2000" dirty="0" smtClean="0">
                <a:solidFill>
                  <a:srgbClr val="4206BA"/>
                </a:solidFill>
                <a:latin typeface="Verdana" pitchFamily="34" charset="0"/>
                <a:ea typeface="Verdana" pitchFamily="34" charset="0"/>
                <a:cs typeface="Verdana" pitchFamily="34" charset="0"/>
              </a:rPr>
              <a:t>   assimilabili o integrabili a sistemi </a:t>
            </a:r>
            <a:r>
              <a:rPr lang="it-IT" sz="2000" dirty="0" err="1" smtClean="0">
                <a:solidFill>
                  <a:srgbClr val="4206BA"/>
                </a:solidFill>
                <a:latin typeface="Verdana" pitchFamily="34" charset="0"/>
                <a:ea typeface="Verdana" pitchFamily="34" charset="0"/>
                <a:cs typeface="Verdana" pitchFamily="34" charset="0"/>
              </a:rPr>
              <a:t>cyberfisici</a:t>
            </a:r>
            <a:r>
              <a:rPr lang="it-IT" sz="2000" dirty="0" smtClean="0">
                <a:solidFill>
                  <a:srgbClr val="4206BA"/>
                </a:solidFill>
                <a:latin typeface="Verdana" pitchFamily="34" charset="0"/>
                <a:ea typeface="Verdana" pitchFamily="34" charset="0"/>
                <a:cs typeface="Verdana" pitchFamily="34" charset="0"/>
              </a:rPr>
              <a:t>: </a:t>
            </a:r>
          </a:p>
          <a:p>
            <a:pPr algn="just"/>
            <a:endParaRPr lang="it-IT" sz="2000" dirty="0" smtClean="0">
              <a:solidFill>
                <a:srgbClr val="4206BA"/>
              </a:solidFill>
              <a:latin typeface="Verdana" pitchFamily="34" charset="0"/>
              <a:ea typeface="Verdana" pitchFamily="34" charset="0"/>
              <a:cs typeface="Verdana" pitchFamily="34" charset="0"/>
            </a:endParaRPr>
          </a:p>
          <a:p>
            <a:pPr algn="just">
              <a:buFontTx/>
              <a:buChar char="-"/>
            </a:pPr>
            <a:r>
              <a:rPr lang="it-IT" sz="2000" b="1" dirty="0" smtClean="0">
                <a:solidFill>
                  <a:srgbClr val="FF0000"/>
                </a:solidFill>
                <a:latin typeface="Verdana" pitchFamily="34" charset="0"/>
                <a:ea typeface="Verdana" pitchFamily="34" charset="0"/>
                <a:cs typeface="Verdana" pitchFamily="34" charset="0"/>
              </a:rPr>
              <a:t>  sistemi di </a:t>
            </a:r>
            <a:r>
              <a:rPr lang="it-IT" sz="2000" b="1" dirty="0" err="1" smtClean="0">
                <a:solidFill>
                  <a:srgbClr val="FF0000"/>
                </a:solidFill>
                <a:latin typeface="Verdana" pitchFamily="34" charset="0"/>
                <a:ea typeface="Verdana" pitchFamily="34" charset="0"/>
                <a:cs typeface="Verdana" pitchFamily="34" charset="0"/>
              </a:rPr>
              <a:t>telemanutenzione</a:t>
            </a:r>
            <a:r>
              <a:rPr lang="it-IT" sz="2000" b="1" dirty="0" smtClean="0">
                <a:solidFill>
                  <a:srgbClr val="FF0000"/>
                </a:solidFill>
                <a:latin typeface="Verdana" pitchFamily="34" charset="0"/>
                <a:ea typeface="Verdana" pitchFamily="34" charset="0"/>
                <a:cs typeface="Verdana" pitchFamily="34" charset="0"/>
              </a:rPr>
              <a:t> e/o telediagnosi </a:t>
            </a:r>
          </a:p>
          <a:p>
            <a:pPr algn="just"/>
            <a:r>
              <a:rPr lang="it-IT" sz="2000" b="1" dirty="0" smtClean="0">
                <a:solidFill>
                  <a:srgbClr val="FF0000"/>
                </a:solidFill>
                <a:latin typeface="Verdana" pitchFamily="34" charset="0"/>
                <a:ea typeface="Verdana" pitchFamily="34" charset="0"/>
                <a:cs typeface="Verdana" pitchFamily="34" charset="0"/>
              </a:rPr>
              <a:t>   e/o controllo in remoto, </a:t>
            </a:r>
          </a:p>
          <a:p>
            <a:pPr algn="just">
              <a:buFontTx/>
              <a:buChar char="-"/>
            </a:pPr>
            <a:r>
              <a:rPr lang="it-IT" sz="2000" b="1" dirty="0" smtClean="0">
                <a:solidFill>
                  <a:srgbClr val="4206BA"/>
                </a:solidFill>
                <a:latin typeface="Verdana" pitchFamily="34" charset="0"/>
                <a:ea typeface="Verdana" pitchFamily="34" charset="0"/>
                <a:cs typeface="Verdana" pitchFamily="34" charset="0"/>
              </a:rPr>
              <a:t>  monitoraggio continuo delle condizioni di lavoro </a:t>
            </a:r>
          </a:p>
          <a:p>
            <a:pPr algn="just"/>
            <a:r>
              <a:rPr lang="it-IT" sz="2000" b="1" dirty="0" smtClean="0">
                <a:solidFill>
                  <a:srgbClr val="4206BA"/>
                </a:solidFill>
                <a:latin typeface="Verdana" pitchFamily="34" charset="0"/>
                <a:ea typeface="Verdana" pitchFamily="34" charset="0"/>
                <a:cs typeface="Verdana" pitchFamily="34" charset="0"/>
              </a:rPr>
              <a:t>   e dei parametri di processo mediante opportuni </a:t>
            </a:r>
            <a:r>
              <a:rPr lang="it-IT" sz="2000" b="1" i="1" dirty="0" smtClean="0">
                <a:solidFill>
                  <a:srgbClr val="4206BA"/>
                </a:solidFill>
                <a:latin typeface="Verdana" pitchFamily="34" charset="0"/>
                <a:ea typeface="Verdana" pitchFamily="34" charset="0"/>
                <a:cs typeface="Verdana" pitchFamily="34" charset="0"/>
              </a:rPr>
              <a:t>set </a:t>
            </a:r>
          </a:p>
          <a:p>
            <a:pPr algn="just"/>
            <a:r>
              <a:rPr lang="it-IT" sz="2000" b="1" i="1" dirty="0" smtClean="0">
                <a:solidFill>
                  <a:srgbClr val="4206BA"/>
                </a:solidFill>
                <a:latin typeface="Verdana" pitchFamily="34" charset="0"/>
                <a:ea typeface="Verdana" pitchFamily="34" charset="0"/>
                <a:cs typeface="Verdana" pitchFamily="34" charset="0"/>
              </a:rPr>
              <a:t>   di sensori ed </a:t>
            </a:r>
            <a:r>
              <a:rPr lang="it-IT" sz="2000" b="1" i="1" dirty="0" err="1" smtClean="0">
                <a:solidFill>
                  <a:srgbClr val="4206BA"/>
                </a:solidFill>
                <a:latin typeface="Verdana" pitchFamily="34" charset="0"/>
                <a:ea typeface="Verdana" pitchFamily="34" charset="0"/>
                <a:cs typeface="Verdana" pitchFamily="34" charset="0"/>
              </a:rPr>
              <a:t>adattività</a:t>
            </a:r>
            <a:r>
              <a:rPr lang="it-IT" sz="2000" b="1" i="1" dirty="0" smtClean="0">
                <a:solidFill>
                  <a:srgbClr val="4206BA"/>
                </a:solidFill>
                <a:latin typeface="Verdana" pitchFamily="34" charset="0"/>
                <a:ea typeface="Verdana" pitchFamily="34" charset="0"/>
                <a:cs typeface="Verdana" pitchFamily="34" charset="0"/>
              </a:rPr>
              <a:t> alle derive di </a:t>
            </a:r>
            <a:r>
              <a:rPr lang="it-IT" sz="2000" b="1" dirty="0" smtClean="0">
                <a:solidFill>
                  <a:srgbClr val="4206BA"/>
                </a:solidFill>
                <a:latin typeface="Verdana" pitchFamily="34" charset="0"/>
                <a:ea typeface="Verdana" pitchFamily="34" charset="0"/>
                <a:cs typeface="Verdana" pitchFamily="34" charset="0"/>
              </a:rPr>
              <a:t>processo,</a:t>
            </a:r>
          </a:p>
          <a:p>
            <a:pPr algn="just">
              <a:buFontTx/>
              <a:buChar char="-"/>
            </a:pPr>
            <a:r>
              <a:rPr lang="it-IT" sz="2000" b="1" dirty="0" smtClean="0">
                <a:solidFill>
                  <a:srgbClr val="FF0000"/>
                </a:solidFill>
                <a:latin typeface="Verdana" pitchFamily="34" charset="0"/>
                <a:ea typeface="Verdana" pitchFamily="34" charset="0"/>
                <a:cs typeface="Verdana" pitchFamily="34" charset="0"/>
              </a:rPr>
              <a:t>  ecc</a:t>
            </a:r>
          </a:p>
          <a:p>
            <a:pPr algn="just">
              <a:buFontTx/>
              <a:buChar char="-"/>
            </a:pPr>
            <a:endParaRPr lang="it-IT" sz="2000" b="1" dirty="0" smtClean="0">
              <a:solidFill>
                <a:srgbClr val="FF00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188640"/>
            <a:ext cx="9144000" cy="400110"/>
          </a:xfrm>
          <a:prstGeom prst="rect">
            <a:avLst/>
          </a:prstGeom>
        </p:spPr>
        <p:txBody>
          <a:bodyPr wrap="square">
            <a:spAutoFit/>
          </a:bodyPr>
          <a:lstStyle/>
          <a:p>
            <a:pPr algn="ctr"/>
            <a:r>
              <a:rPr lang="it-IT" sz="2000" b="1" dirty="0" smtClean="0">
                <a:solidFill>
                  <a:srgbClr val="4206BA"/>
                </a:solidFill>
                <a:latin typeface="Verdana" pitchFamily="34" charset="0"/>
                <a:ea typeface="Verdana" pitchFamily="34" charset="0"/>
                <a:cs typeface="Verdana" pitchFamily="34" charset="0"/>
              </a:rPr>
              <a:t>Fibra ottica Industria 4.0 ( in agricoltura)</a:t>
            </a:r>
            <a:endParaRPr lang="it-IT" sz="2000" dirty="0">
              <a:solidFill>
                <a:srgbClr val="4206BA"/>
              </a:solidFill>
              <a:latin typeface="Verdana" pitchFamily="34" charset="0"/>
              <a:ea typeface="Verdana" pitchFamily="34" charset="0"/>
              <a:cs typeface="Verdana" pitchFamily="34" charset="0"/>
            </a:endParaRPr>
          </a:p>
        </p:txBody>
      </p:sp>
      <p:sp>
        <p:nvSpPr>
          <p:cNvPr id="6" name="Rettangolo 5"/>
          <p:cNvSpPr/>
          <p:nvPr/>
        </p:nvSpPr>
        <p:spPr>
          <a:xfrm>
            <a:off x="539552" y="908720"/>
            <a:ext cx="8136904" cy="5324535"/>
          </a:xfrm>
          <a:prstGeom prst="rect">
            <a:avLst/>
          </a:prstGeom>
        </p:spPr>
        <p:txBody>
          <a:bodyPr wrap="square">
            <a:spAutoFit/>
          </a:bodyPr>
          <a:lstStyle/>
          <a:p>
            <a:r>
              <a:rPr lang="it-IT" sz="2000" dirty="0" smtClean="0">
                <a:solidFill>
                  <a:srgbClr val="4206BA"/>
                </a:solidFill>
                <a:latin typeface="Verdana" pitchFamily="34" charset="0"/>
                <a:ea typeface="Verdana" pitchFamily="34" charset="0"/>
                <a:cs typeface="Verdana" pitchFamily="34" charset="0"/>
              </a:rPr>
              <a:t>Settore primario </a:t>
            </a:r>
          </a:p>
          <a:p>
            <a:r>
              <a:rPr lang="it-IT" sz="2000" dirty="0" smtClean="0">
                <a:solidFill>
                  <a:srgbClr val="4206BA"/>
                </a:solidFill>
                <a:latin typeface="Verdana" pitchFamily="34" charset="0"/>
                <a:ea typeface="Verdana" pitchFamily="34" charset="0"/>
                <a:cs typeface="Verdana" pitchFamily="34" charset="0"/>
              </a:rPr>
              <a:t>“ Agricoltura -  Allevamento -Trasformazione prodotto”</a:t>
            </a:r>
          </a:p>
          <a:p>
            <a:endParaRPr lang="it-IT" sz="2000" dirty="0" smtClean="0">
              <a:solidFill>
                <a:srgbClr val="4206BA"/>
              </a:solidFill>
              <a:latin typeface="Verdana" pitchFamily="34" charset="0"/>
              <a:ea typeface="Verdana" pitchFamily="34" charset="0"/>
              <a:cs typeface="Verdana" pitchFamily="34" charset="0"/>
            </a:endParaRPr>
          </a:p>
          <a:p>
            <a:r>
              <a:rPr lang="it-IT" sz="2000" dirty="0" smtClean="0">
                <a:solidFill>
                  <a:srgbClr val="4206BA"/>
                </a:solidFill>
                <a:latin typeface="Verdana" pitchFamily="34" charset="0"/>
                <a:ea typeface="Verdana" pitchFamily="34" charset="0"/>
                <a:cs typeface="Verdana" pitchFamily="34" charset="0"/>
              </a:rPr>
              <a:t>L’ Agricoltura 4.0 si sta confrontando da tempo su molti temi</a:t>
            </a:r>
          </a:p>
          <a:p>
            <a:r>
              <a:rPr lang="it-IT" sz="2000" dirty="0" smtClean="0">
                <a:solidFill>
                  <a:srgbClr val="4206BA"/>
                </a:solidFill>
                <a:latin typeface="Verdana" pitchFamily="34" charset="0"/>
                <a:ea typeface="Verdana" pitchFamily="34" charset="0"/>
                <a:cs typeface="Verdana" pitchFamily="34" charset="0"/>
              </a:rPr>
              <a:t>  in particolare  due:</a:t>
            </a:r>
          </a:p>
          <a:p>
            <a:r>
              <a:rPr lang="it-IT" sz="2000" dirty="0" smtClean="0">
                <a:solidFill>
                  <a:srgbClr val="4206BA"/>
                </a:solidFill>
                <a:latin typeface="Verdana" pitchFamily="34" charset="0"/>
                <a:ea typeface="Verdana" pitchFamily="34" charset="0"/>
                <a:cs typeface="Verdana" pitchFamily="34" charset="0"/>
              </a:rPr>
              <a:t> </a:t>
            </a:r>
            <a:r>
              <a:rPr lang="it-IT" sz="2000" dirty="0" smtClean="0">
                <a:solidFill>
                  <a:srgbClr val="FF0000"/>
                </a:solidFill>
                <a:latin typeface="Verdana" pitchFamily="34" charset="0"/>
                <a:ea typeface="Verdana" pitchFamily="34" charset="0"/>
                <a:cs typeface="Verdana" pitchFamily="34" charset="0"/>
              </a:rPr>
              <a:t>-</a:t>
            </a:r>
            <a:r>
              <a:rPr lang="it-IT" sz="2000" b="1" dirty="0" smtClean="0">
                <a:solidFill>
                  <a:srgbClr val="FF0000"/>
                </a:solidFill>
                <a:latin typeface="Verdana" pitchFamily="34" charset="0"/>
                <a:ea typeface="Verdana" pitchFamily="34" charset="0"/>
                <a:cs typeface="Verdana" pitchFamily="34" charset="0"/>
              </a:rPr>
              <a:t>Agricoltura di precisione </a:t>
            </a:r>
            <a:r>
              <a:rPr lang="it-IT" sz="2000" dirty="0" smtClean="0">
                <a:solidFill>
                  <a:srgbClr val="FF0000"/>
                </a:solidFill>
                <a:latin typeface="Verdana" pitchFamily="34" charset="0"/>
                <a:ea typeface="Verdana" pitchFamily="34" charset="0"/>
                <a:cs typeface="Verdana" pitchFamily="34" charset="0"/>
              </a:rPr>
              <a:t>(già dagli anni’90) </a:t>
            </a:r>
          </a:p>
          <a:p>
            <a:r>
              <a:rPr lang="it-IT" sz="2000" dirty="0" smtClean="0">
                <a:solidFill>
                  <a:srgbClr val="FF0000"/>
                </a:solidFill>
                <a:latin typeface="Verdana" pitchFamily="34" charset="0"/>
                <a:ea typeface="Verdana" pitchFamily="34" charset="0"/>
                <a:cs typeface="Verdana" pitchFamily="34" charset="0"/>
              </a:rPr>
              <a:t>  persegue obiettivi di efficienza, produttività e qualità con</a:t>
            </a:r>
          </a:p>
          <a:p>
            <a:r>
              <a:rPr lang="it-IT" sz="2000" dirty="0" smtClean="0">
                <a:solidFill>
                  <a:srgbClr val="FF0000"/>
                </a:solidFill>
                <a:latin typeface="Verdana" pitchFamily="34" charset="0"/>
                <a:ea typeface="Verdana" pitchFamily="34" charset="0"/>
                <a:cs typeface="Verdana" pitchFamily="34" charset="0"/>
              </a:rPr>
              <a:t>  interventi mirati sulle esigenze delle coltivazioni, servendosi</a:t>
            </a:r>
          </a:p>
          <a:p>
            <a:r>
              <a:rPr lang="it-IT" sz="2000" dirty="0" smtClean="0">
                <a:solidFill>
                  <a:srgbClr val="FF0000"/>
                </a:solidFill>
                <a:latin typeface="Verdana" pitchFamily="34" charset="0"/>
                <a:ea typeface="Verdana" pitchFamily="34" charset="0"/>
                <a:cs typeface="Verdana" pitchFamily="34" charset="0"/>
              </a:rPr>
              <a:t>  di mappe di prescrizione, guida autonoma, </a:t>
            </a:r>
            <a:r>
              <a:rPr lang="it-IT" sz="2000" dirty="0" err="1" smtClean="0">
                <a:solidFill>
                  <a:srgbClr val="FF0000"/>
                </a:solidFill>
                <a:latin typeface="Verdana" pitchFamily="34" charset="0"/>
                <a:ea typeface="Verdana" pitchFamily="34" charset="0"/>
                <a:cs typeface="Verdana" pitchFamily="34" charset="0"/>
              </a:rPr>
              <a:t>droni</a:t>
            </a:r>
            <a:r>
              <a:rPr lang="it-IT" sz="2000" dirty="0" smtClean="0">
                <a:solidFill>
                  <a:srgbClr val="FF0000"/>
                </a:solidFill>
                <a:latin typeface="Verdana" pitchFamily="34" charset="0"/>
                <a:ea typeface="Verdana" pitchFamily="34" charset="0"/>
                <a:cs typeface="Verdana" pitchFamily="34" charset="0"/>
              </a:rPr>
              <a:t>, trattori</a:t>
            </a:r>
          </a:p>
          <a:p>
            <a:r>
              <a:rPr lang="it-IT" sz="2000" dirty="0" smtClean="0">
                <a:solidFill>
                  <a:srgbClr val="FF0000"/>
                </a:solidFill>
                <a:latin typeface="Verdana" pitchFamily="34" charset="0"/>
                <a:ea typeface="Verdana" pitchFamily="34" charset="0"/>
                <a:cs typeface="Verdana" pitchFamily="34" charset="0"/>
              </a:rPr>
              <a:t>  </a:t>
            </a:r>
            <a:r>
              <a:rPr lang="it-IT" sz="2000" dirty="0" err="1" smtClean="0">
                <a:solidFill>
                  <a:srgbClr val="FF0000"/>
                </a:solidFill>
                <a:latin typeface="Verdana" pitchFamily="34" charset="0"/>
                <a:ea typeface="Verdana" pitchFamily="34" charset="0"/>
                <a:cs typeface="Verdana" pitchFamily="34" charset="0"/>
              </a:rPr>
              <a:t>smart</a:t>
            </a:r>
            <a:r>
              <a:rPr lang="it-IT" sz="2000" dirty="0" smtClean="0">
                <a:solidFill>
                  <a:srgbClr val="FF0000"/>
                </a:solidFill>
                <a:latin typeface="Verdana" pitchFamily="34" charset="0"/>
                <a:ea typeface="Verdana" pitchFamily="34" charset="0"/>
                <a:cs typeface="Verdana" pitchFamily="34" charset="0"/>
              </a:rPr>
              <a:t>, </a:t>
            </a:r>
            <a:r>
              <a:rPr lang="it-IT" sz="2000" dirty="0" err="1" smtClean="0">
                <a:solidFill>
                  <a:srgbClr val="FF0000"/>
                </a:solidFill>
                <a:latin typeface="Verdana" pitchFamily="34" charset="0"/>
                <a:ea typeface="Verdana" pitchFamily="34" charset="0"/>
                <a:cs typeface="Verdana" pitchFamily="34" charset="0"/>
              </a:rPr>
              <a:t>etc</a:t>
            </a:r>
            <a:r>
              <a:rPr lang="it-IT" sz="2000" dirty="0" smtClean="0">
                <a:solidFill>
                  <a:srgbClr val="FF0000"/>
                </a:solidFill>
                <a:latin typeface="Verdana" pitchFamily="34" charset="0"/>
                <a:ea typeface="Verdana" pitchFamily="34" charset="0"/>
                <a:cs typeface="Verdana" pitchFamily="34" charset="0"/>
              </a:rPr>
              <a:t>;</a:t>
            </a:r>
          </a:p>
          <a:p>
            <a:r>
              <a:rPr lang="it-IT" sz="2000" dirty="0" smtClean="0">
                <a:solidFill>
                  <a:srgbClr val="4206BA"/>
                </a:solidFill>
                <a:latin typeface="Verdana" pitchFamily="34" charset="0"/>
                <a:ea typeface="Verdana" pitchFamily="34" charset="0"/>
                <a:cs typeface="Verdana" pitchFamily="34" charset="0"/>
              </a:rPr>
              <a:t> </a:t>
            </a:r>
          </a:p>
          <a:p>
            <a:r>
              <a:rPr lang="it-IT" sz="2000" dirty="0" smtClean="0">
                <a:solidFill>
                  <a:srgbClr val="4206BA"/>
                </a:solidFill>
                <a:latin typeface="Verdana" pitchFamily="34" charset="0"/>
                <a:ea typeface="Verdana" pitchFamily="34" charset="0"/>
                <a:cs typeface="Verdana" pitchFamily="34" charset="0"/>
              </a:rPr>
              <a:t>-</a:t>
            </a:r>
            <a:r>
              <a:rPr lang="it-IT" sz="2000" b="1" dirty="0" smtClean="0">
                <a:solidFill>
                  <a:srgbClr val="4206BA"/>
                </a:solidFill>
                <a:latin typeface="Verdana" pitchFamily="34" charset="0"/>
                <a:ea typeface="Verdana" pitchFamily="34" charset="0"/>
                <a:cs typeface="Verdana" pitchFamily="34" charset="0"/>
              </a:rPr>
              <a:t>Internet </a:t>
            </a:r>
            <a:r>
              <a:rPr lang="it-IT" sz="2000" b="1" dirty="0" err="1" smtClean="0">
                <a:solidFill>
                  <a:srgbClr val="4206BA"/>
                </a:solidFill>
                <a:latin typeface="Verdana" pitchFamily="34" charset="0"/>
                <a:ea typeface="Verdana" pitchFamily="34" charset="0"/>
                <a:cs typeface="Verdana" pitchFamily="34" charset="0"/>
              </a:rPr>
              <a:t>of</a:t>
            </a:r>
            <a:r>
              <a:rPr lang="it-IT" sz="2000" b="1" dirty="0" smtClean="0">
                <a:solidFill>
                  <a:srgbClr val="4206BA"/>
                </a:solidFill>
                <a:latin typeface="Verdana" pitchFamily="34" charset="0"/>
                <a:ea typeface="Verdana" pitchFamily="34" charset="0"/>
                <a:cs typeface="Verdana" pitchFamily="34" charset="0"/>
              </a:rPr>
              <a:t> </a:t>
            </a:r>
            <a:r>
              <a:rPr lang="it-IT" sz="2000" b="1" dirty="0" err="1" smtClean="0">
                <a:solidFill>
                  <a:srgbClr val="4206BA"/>
                </a:solidFill>
                <a:latin typeface="Verdana" pitchFamily="34" charset="0"/>
                <a:ea typeface="Verdana" pitchFamily="34" charset="0"/>
                <a:cs typeface="Verdana" pitchFamily="34" charset="0"/>
              </a:rPr>
              <a:t>farming</a:t>
            </a:r>
            <a:r>
              <a:rPr lang="it-IT" sz="2000" b="1" dirty="0" smtClean="0">
                <a:solidFill>
                  <a:srgbClr val="4206BA"/>
                </a:solidFill>
                <a:latin typeface="Verdana" pitchFamily="34" charset="0"/>
                <a:ea typeface="Verdana" pitchFamily="34" charset="0"/>
                <a:cs typeface="Verdana" pitchFamily="34" charset="0"/>
              </a:rPr>
              <a:t> </a:t>
            </a:r>
          </a:p>
          <a:p>
            <a:r>
              <a:rPr lang="it-IT" sz="2000" dirty="0" smtClean="0">
                <a:solidFill>
                  <a:srgbClr val="4206BA"/>
                </a:solidFill>
                <a:latin typeface="Verdana" pitchFamily="34" charset="0"/>
                <a:ea typeface="Verdana" pitchFamily="34" charset="0"/>
                <a:cs typeface="Verdana" pitchFamily="34" charset="0"/>
              </a:rPr>
              <a:t>  affronta i temi  dell’integrazione dei sistemi digitali aziendali</a:t>
            </a:r>
          </a:p>
          <a:p>
            <a:r>
              <a:rPr lang="it-IT" sz="2000" dirty="0" smtClean="0">
                <a:solidFill>
                  <a:srgbClr val="4206BA"/>
                </a:solidFill>
                <a:latin typeface="Verdana" pitchFamily="34" charset="0"/>
                <a:ea typeface="Verdana" pitchFamily="34" charset="0"/>
                <a:cs typeface="Verdana" pitchFamily="34" charset="0"/>
              </a:rPr>
              <a:t>  ed esterni, puntando a efficienza, integrazione di filiera e</a:t>
            </a:r>
          </a:p>
          <a:p>
            <a:r>
              <a:rPr lang="it-IT" sz="2000" dirty="0" smtClean="0">
                <a:solidFill>
                  <a:srgbClr val="4206BA"/>
                </a:solidFill>
                <a:latin typeface="Verdana" pitchFamily="34" charset="0"/>
                <a:ea typeface="Verdana" pitchFamily="34" charset="0"/>
                <a:cs typeface="Verdana" pitchFamily="34" charset="0"/>
              </a:rPr>
              <a:t>  utilizzo intelligente dei dati grazie all’</a:t>
            </a:r>
            <a:r>
              <a:rPr lang="it-IT" sz="2000" b="1" dirty="0" smtClean="0">
                <a:solidFill>
                  <a:srgbClr val="4206BA"/>
                </a:solidFill>
                <a:latin typeface="Verdana" pitchFamily="34" charset="0"/>
                <a:ea typeface="Verdana" pitchFamily="34" charset="0"/>
                <a:cs typeface="Verdana" pitchFamily="34" charset="0"/>
              </a:rPr>
              <a:t>uso di sistemi</a:t>
            </a:r>
          </a:p>
          <a:p>
            <a:r>
              <a:rPr lang="it-IT" sz="2000" b="1" dirty="0" smtClean="0">
                <a:solidFill>
                  <a:srgbClr val="4206BA"/>
                </a:solidFill>
                <a:latin typeface="Verdana" pitchFamily="34" charset="0"/>
                <a:ea typeface="Verdana" pitchFamily="34" charset="0"/>
                <a:cs typeface="Verdana" pitchFamily="34" charset="0"/>
              </a:rPr>
              <a:t>  informativi gestionali</a:t>
            </a:r>
            <a:r>
              <a:rPr lang="it-IT" sz="2000" dirty="0" smtClean="0">
                <a:solidFill>
                  <a:srgbClr val="4206BA"/>
                </a:solidFill>
                <a:latin typeface="Verdana" pitchFamily="34" charset="0"/>
                <a:ea typeface="Verdana" pitchFamily="34" charset="0"/>
                <a:cs typeface="Verdana" pitchFamily="34" charset="0"/>
              </a:rPr>
              <a:t>, Big Data </a:t>
            </a:r>
            <a:r>
              <a:rPr lang="it-IT" sz="2000" dirty="0" err="1" smtClean="0">
                <a:solidFill>
                  <a:srgbClr val="4206BA"/>
                </a:solidFill>
                <a:latin typeface="Verdana" pitchFamily="34" charset="0"/>
                <a:ea typeface="Verdana" pitchFamily="34" charset="0"/>
                <a:cs typeface="Verdana" pitchFamily="34" charset="0"/>
              </a:rPr>
              <a:t>Analytics</a:t>
            </a:r>
            <a:r>
              <a:rPr lang="it-IT" sz="2000" dirty="0" smtClean="0">
                <a:solidFill>
                  <a:srgbClr val="4206BA"/>
                </a:solidFill>
                <a:latin typeface="Verdana" pitchFamily="34" charset="0"/>
                <a:ea typeface="Verdana" pitchFamily="34" charset="0"/>
                <a:cs typeface="Verdana" pitchFamily="34" charset="0"/>
              </a:rPr>
              <a:t>, </a:t>
            </a:r>
            <a:r>
              <a:rPr lang="it-IT" sz="2000" dirty="0" err="1" smtClean="0">
                <a:solidFill>
                  <a:srgbClr val="4206BA"/>
                </a:solidFill>
                <a:latin typeface="Verdana" pitchFamily="34" charset="0"/>
                <a:ea typeface="Verdana" pitchFamily="34" charset="0"/>
                <a:cs typeface="Verdana" pitchFamily="34" charset="0"/>
              </a:rPr>
              <a:t>IoT</a:t>
            </a:r>
            <a:r>
              <a:rPr lang="it-IT" sz="2000" dirty="0" smtClean="0">
                <a:solidFill>
                  <a:srgbClr val="4206BA"/>
                </a:solidFill>
                <a:latin typeface="Verdana" pitchFamily="34" charset="0"/>
                <a:ea typeface="Verdana" pitchFamily="34" charset="0"/>
                <a:cs typeface="Verdana" pitchFamily="34" charset="0"/>
              </a:rPr>
              <a:t>, </a:t>
            </a:r>
            <a:r>
              <a:rPr lang="it-IT" sz="2000" dirty="0" err="1" smtClean="0">
                <a:solidFill>
                  <a:srgbClr val="4206BA"/>
                </a:solidFill>
                <a:latin typeface="Verdana" pitchFamily="34" charset="0"/>
                <a:ea typeface="Verdana" pitchFamily="34" charset="0"/>
                <a:cs typeface="Verdana" pitchFamily="34" charset="0"/>
              </a:rPr>
              <a:t>Cloud</a:t>
            </a:r>
            <a:r>
              <a:rPr lang="it-IT" sz="2000" dirty="0" smtClean="0">
                <a:solidFill>
                  <a:srgbClr val="4206BA"/>
                </a:solidFill>
                <a:latin typeface="Verdana" pitchFamily="34" charset="0"/>
                <a:ea typeface="Verdana" pitchFamily="34" charset="0"/>
                <a:cs typeface="Verdana" pitchFamily="34" charset="0"/>
              </a:rPr>
              <a:t>, etc.</a:t>
            </a:r>
          </a:p>
          <a:p>
            <a:pPr algn="just"/>
            <a:endParaRPr lang="it-IT" sz="2000" b="1" dirty="0" smtClean="0">
              <a:solidFill>
                <a:srgbClr val="4206BA"/>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0" y="0"/>
            <a:ext cx="8858250" cy="525463"/>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altLang="it-IT" sz="1800" b="1" i="0" u="none" strike="noStrike" kern="0" cap="none" spc="0" normalizeH="0" baseline="0" noProof="0" dirty="0" smtClean="0">
                <a:ln>
                  <a:noFill/>
                </a:ln>
                <a:solidFill>
                  <a:srgbClr val="0000CC"/>
                </a:solidFill>
                <a:effectLst/>
                <a:uLnTx/>
                <a:uFillTx/>
                <a:latin typeface="Verdana" pitchFamily="34" charset="0"/>
                <a:ea typeface="Verdana" pitchFamily="34" charset="0"/>
                <a:cs typeface="Verdana" pitchFamily="34" charset="0"/>
              </a:rPr>
              <a:t/>
            </a:r>
            <a:br>
              <a:rPr kumimoji="0" lang="it-IT" altLang="it-IT" sz="1800" b="1" i="0" u="none" strike="noStrike" kern="0" cap="none" spc="0" normalizeH="0" baseline="0" noProof="0" dirty="0" smtClean="0">
                <a:ln>
                  <a:noFill/>
                </a:ln>
                <a:solidFill>
                  <a:srgbClr val="0000CC"/>
                </a:solidFill>
                <a:effectLst/>
                <a:uLnTx/>
                <a:uFillTx/>
                <a:latin typeface="Verdana" pitchFamily="34" charset="0"/>
                <a:ea typeface="Verdana" pitchFamily="34" charset="0"/>
                <a:cs typeface="Verdana" pitchFamily="34" charset="0"/>
              </a:rPr>
            </a:br>
            <a:r>
              <a:rPr kumimoji="0" lang="it-IT" altLang="it-IT" sz="1800" b="1" i="0" u="none" strike="noStrike" kern="0" cap="none" spc="0" normalizeH="0" baseline="0" noProof="0" dirty="0" smtClean="0">
                <a:ln>
                  <a:noFill/>
                </a:ln>
                <a:solidFill>
                  <a:srgbClr val="0000CC"/>
                </a:solidFill>
                <a:effectLst/>
                <a:uLnTx/>
                <a:uFillTx/>
                <a:latin typeface="Verdana" pitchFamily="34" charset="0"/>
                <a:ea typeface="Verdana" pitchFamily="34" charset="0"/>
                <a:cs typeface="Verdana" pitchFamily="34" charset="0"/>
              </a:rPr>
              <a:t>  Fibra ottica storia tecnologia  </a:t>
            </a:r>
            <a:r>
              <a:rPr kumimoji="0" lang="it-IT" altLang="it-IT" sz="2000" b="1" i="0" u="none" strike="noStrike" kern="0" cap="none" spc="0" normalizeH="0" baseline="0" noProof="0" dirty="0" smtClean="0">
                <a:ln>
                  <a:noFill/>
                </a:ln>
                <a:solidFill>
                  <a:sysClr val="windowText" lastClr="000000"/>
                </a:solidFill>
                <a:effectLst/>
                <a:uLnTx/>
                <a:uFillTx/>
              </a:rPr>
              <a:t/>
            </a:r>
            <a:br>
              <a:rPr kumimoji="0" lang="it-IT" altLang="it-IT" sz="2000" b="1" i="0" u="none" strike="noStrike" kern="0" cap="none" spc="0" normalizeH="0" baseline="0" noProof="0" dirty="0" smtClean="0">
                <a:ln>
                  <a:noFill/>
                </a:ln>
                <a:solidFill>
                  <a:sysClr val="windowText" lastClr="000000"/>
                </a:solidFill>
                <a:effectLst/>
                <a:uLnTx/>
                <a:uFillTx/>
              </a:rPr>
            </a:br>
            <a:endParaRPr kumimoji="0" lang="it-IT" altLang="it-IT" sz="2000" b="1"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endParaRPr>
          </a:p>
        </p:txBody>
      </p:sp>
      <p:sp>
        <p:nvSpPr>
          <p:cNvPr id="7" name="Rettangolo 6"/>
          <p:cNvSpPr/>
          <p:nvPr/>
        </p:nvSpPr>
        <p:spPr>
          <a:xfrm>
            <a:off x="0" y="692696"/>
            <a:ext cx="9144000" cy="646331"/>
          </a:xfrm>
          <a:prstGeom prst="rect">
            <a:avLst/>
          </a:prstGeom>
        </p:spPr>
        <p:txBody>
          <a:bodyPr wrap="square">
            <a:spAutoFit/>
          </a:bodyPr>
          <a:lstStyle/>
          <a:p>
            <a:pPr algn="ctr"/>
            <a:r>
              <a:rPr lang="it-IT" dirty="0" smtClean="0"/>
              <a:t/>
            </a:r>
            <a:br>
              <a:rPr lang="it-IT" dirty="0" smtClean="0"/>
            </a:br>
            <a:endParaRPr lang="it-IT" dirty="0">
              <a:solidFill>
                <a:srgbClr val="4206BA"/>
              </a:solidFill>
            </a:endParaRPr>
          </a:p>
        </p:txBody>
      </p:sp>
      <p:pic>
        <p:nvPicPr>
          <p:cNvPr id="31746" name="Picture 2" descr="C:\Users\moretti\Desktop\Atlantic_cable_Map.jpg"/>
          <p:cNvPicPr>
            <a:picLocks noChangeAspect="1" noChangeArrowheads="1"/>
          </p:cNvPicPr>
          <p:nvPr/>
        </p:nvPicPr>
        <p:blipFill>
          <a:blip r:embed="rId2" cstate="print"/>
          <a:srcRect/>
          <a:stretch>
            <a:fillRect/>
          </a:stretch>
        </p:blipFill>
        <p:spPr bwMode="auto">
          <a:xfrm>
            <a:off x="611560" y="1412776"/>
            <a:ext cx="8006313" cy="4176464"/>
          </a:xfrm>
          <a:prstGeom prst="rect">
            <a:avLst/>
          </a:prstGeom>
          <a:noFill/>
        </p:spPr>
      </p:pic>
      <p:sp>
        <p:nvSpPr>
          <p:cNvPr id="5" name="Titolo 1"/>
          <p:cNvSpPr txBox="1">
            <a:spLocks/>
          </p:cNvSpPr>
          <p:nvPr/>
        </p:nvSpPr>
        <p:spPr>
          <a:xfrm>
            <a:off x="285750" y="692696"/>
            <a:ext cx="8858250" cy="525463"/>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altLang="it-IT" sz="1800" i="0" u="none" strike="noStrike" kern="0" cap="none" spc="0" normalizeH="0" baseline="0" noProof="0" dirty="0" smtClean="0">
                <a:ln>
                  <a:noFill/>
                </a:ln>
                <a:solidFill>
                  <a:srgbClr val="0000CC"/>
                </a:solidFill>
                <a:effectLst/>
                <a:uLnTx/>
                <a:uFillTx/>
                <a:latin typeface="Verdana" pitchFamily="34" charset="0"/>
                <a:ea typeface="Verdana" pitchFamily="34" charset="0"/>
                <a:cs typeface="Verdana" pitchFamily="34" charset="0"/>
              </a:rPr>
              <a:t>Cavo </a:t>
            </a:r>
            <a:r>
              <a:rPr kumimoji="0" lang="it-IT" altLang="it-IT" sz="1800" i="0" u="none" strike="noStrike" kern="0" cap="none" spc="0" normalizeH="0" noProof="0" dirty="0" smtClean="0">
                <a:ln>
                  <a:noFill/>
                </a:ln>
                <a:solidFill>
                  <a:srgbClr val="0000CC"/>
                </a:solidFill>
                <a:effectLst/>
                <a:uLnTx/>
                <a:uFillTx/>
                <a:latin typeface="Verdana" pitchFamily="34" charset="0"/>
                <a:ea typeface="Verdana" pitchFamily="34" charset="0"/>
                <a:cs typeface="Verdana" pitchFamily="34" charset="0"/>
              </a:rPr>
              <a:t> telegrafico  transatlantico </a:t>
            </a:r>
            <a:r>
              <a:rPr kumimoji="0" lang="it-IT" altLang="it-IT" sz="1800" b="1" i="0" u="none" strike="noStrike" kern="0" cap="none" spc="0" normalizeH="0" noProof="0" dirty="0" smtClean="0">
                <a:ln>
                  <a:noFill/>
                </a:ln>
                <a:solidFill>
                  <a:srgbClr val="0000CC"/>
                </a:solidFill>
                <a:effectLst/>
                <a:uLnTx/>
                <a:uFillTx/>
                <a:latin typeface="Verdana" pitchFamily="34" charset="0"/>
                <a:ea typeface="Verdana" pitchFamily="34" charset="0"/>
                <a:cs typeface="Verdana" pitchFamily="34" charset="0"/>
              </a:rPr>
              <a:t>1866</a:t>
            </a:r>
            <a:r>
              <a:rPr kumimoji="0" lang="it-IT" altLang="it-IT" sz="1800" i="0" u="none" strike="noStrike" kern="0" cap="none" spc="0" normalizeH="0" noProof="0" dirty="0" smtClean="0">
                <a:ln>
                  <a:noFill/>
                </a:ln>
                <a:solidFill>
                  <a:srgbClr val="0000CC"/>
                </a:solidFill>
                <a:effectLst/>
                <a:uLnTx/>
                <a:uFillTx/>
                <a:latin typeface="Verdana" pitchFamily="34" charset="0"/>
                <a:ea typeface="Verdana" pitchFamily="34" charset="0"/>
                <a:cs typeface="Verdana"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altLang="it-IT" sz="1800" i="0" u="none" strike="noStrike" kern="0" cap="none" spc="0" normalizeH="0" noProof="0" dirty="0" smtClean="0">
                <a:ln>
                  <a:noFill/>
                </a:ln>
                <a:solidFill>
                  <a:srgbClr val="0000CC"/>
                </a:solidFill>
                <a:effectLst/>
                <a:uLnTx/>
                <a:uFillTx/>
                <a:latin typeface="Verdana" pitchFamily="34" charset="0"/>
                <a:ea typeface="Verdana" pitchFamily="34" charset="0"/>
                <a:cs typeface="Verdana" pitchFamily="34" charset="0"/>
              </a:rPr>
              <a:t>dopo diversi tentativi </a:t>
            </a:r>
            <a:r>
              <a:rPr lang="it-IT" altLang="it-IT" kern="0" noProof="0" dirty="0" smtClean="0">
                <a:solidFill>
                  <a:srgbClr val="0000CC"/>
                </a:solidFill>
                <a:latin typeface="Verdana" pitchFamily="34" charset="0"/>
                <a:ea typeface="Verdana" pitchFamily="34" charset="0"/>
                <a:cs typeface="Verdana" pitchFamily="34" charset="0"/>
              </a:rPr>
              <a:t>a</a:t>
            </a:r>
            <a:r>
              <a:rPr lang="it-IT" altLang="it-IT" kern="0" dirty="0" smtClean="0">
                <a:solidFill>
                  <a:srgbClr val="0000CC"/>
                </a:solidFill>
                <a:latin typeface="Verdana" pitchFamily="34" charset="0"/>
                <a:ea typeface="Verdana" pitchFamily="34" charset="0"/>
                <a:cs typeface="Verdana" pitchFamily="34" charset="0"/>
              </a:rPr>
              <a:t> partire dal 1858</a:t>
            </a:r>
            <a:r>
              <a:rPr kumimoji="0" lang="it-IT" altLang="it-IT" sz="1800" i="0" u="none" strike="noStrike" kern="0" cap="none" spc="0" normalizeH="0" baseline="0" noProof="0" dirty="0" smtClean="0">
                <a:ln>
                  <a:noFill/>
                </a:ln>
                <a:solidFill>
                  <a:srgbClr val="0000CC"/>
                </a:solidFill>
                <a:effectLst/>
                <a:uLnTx/>
                <a:uFillTx/>
                <a:latin typeface="Verdana" pitchFamily="34" charset="0"/>
                <a:ea typeface="Verdana" pitchFamily="34" charset="0"/>
                <a:cs typeface="Verdana" pitchFamily="34" charset="0"/>
              </a:rPr>
              <a:t>  </a:t>
            </a:r>
            <a:r>
              <a:rPr kumimoji="0" lang="it-IT" altLang="it-IT" sz="2000" b="1" i="0" u="none" strike="noStrike" kern="0" cap="none" spc="0" normalizeH="0" baseline="0" noProof="0" dirty="0" smtClean="0">
                <a:ln>
                  <a:noFill/>
                </a:ln>
                <a:solidFill>
                  <a:sysClr val="windowText" lastClr="000000"/>
                </a:solidFill>
                <a:effectLst/>
                <a:uLnTx/>
                <a:uFillTx/>
              </a:rPr>
              <a:t/>
            </a:r>
            <a:br>
              <a:rPr kumimoji="0" lang="it-IT" altLang="it-IT" sz="2000" b="1" i="0" u="none" strike="noStrike" kern="0" cap="none" spc="0" normalizeH="0" baseline="0" noProof="0" dirty="0" smtClean="0">
                <a:ln>
                  <a:noFill/>
                </a:ln>
                <a:solidFill>
                  <a:sysClr val="windowText" lastClr="000000"/>
                </a:solidFill>
                <a:effectLst/>
                <a:uLnTx/>
                <a:uFillTx/>
              </a:rPr>
            </a:br>
            <a:endParaRPr kumimoji="0" lang="it-IT" altLang="it-IT" sz="2000" b="1"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endParaRPr>
          </a:p>
        </p:txBody>
      </p:sp>
      <p:sp>
        <p:nvSpPr>
          <p:cNvPr id="8" name="Titolo 1"/>
          <p:cNvSpPr txBox="1">
            <a:spLocks/>
          </p:cNvSpPr>
          <p:nvPr/>
        </p:nvSpPr>
        <p:spPr>
          <a:xfrm>
            <a:off x="285750" y="5661248"/>
            <a:ext cx="8858250" cy="525463"/>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t-IT" altLang="it-IT" kern="0" dirty="0" smtClean="0">
                <a:solidFill>
                  <a:srgbClr val="0000CC"/>
                </a:solidFill>
                <a:latin typeface="Verdana" pitchFamily="34" charset="0"/>
                <a:ea typeface="Verdana" pitchFamily="34" charset="0"/>
                <a:cs typeface="Verdana" pitchFamily="34" charset="0"/>
              </a:rPr>
              <a:t>Planimetria del tentativo fallito del 1858 – 2200 km</a:t>
            </a:r>
            <a:r>
              <a:rPr kumimoji="0" lang="it-IT" altLang="it-IT" sz="1800" i="0" u="none" strike="noStrike" kern="0" cap="none" spc="0" normalizeH="0" baseline="0" noProof="0" dirty="0" smtClean="0">
                <a:ln>
                  <a:noFill/>
                </a:ln>
                <a:solidFill>
                  <a:srgbClr val="0000CC"/>
                </a:solidFill>
                <a:effectLst/>
                <a:uLnTx/>
                <a:uFillTx/>
                <a:latin typeface="Verdana" pitchFamily="34" charset="0"/>
                <a:ea typeface="Verdana" pitchFamily="34" charset="0"/>
                <a:cs typeface="Verdana" pitchFamily="34" charset="0"/>
              </a:rPr>
              <a:t>  </a:t>
            </a:r>
            <a:r>
              <a:rPr kumimoji="0" lang="it-IT" altLang="it-IT" sz="2000" b="1" i="0" u="none" strike="noStrike" kern="0" cap="none" spc="0" normalizeH="0" baseline="0" noProof="0" dirty="0" smtClean="0">
                <a:ln>
                  <a:noFill/>
                </a:ln>
                <a:solidFill>
                  <a:sysClr val="windowText" lastClr="000000"/>
                </a:solidFill>
                <a:effectLst/>
                <a:uLnTx/>
                <a:uFillTx/>
              </a:rPr>
              <a:t/>
            </a:r>
            <a:br>
              <a:rPr kumimoji="0" lang="it-IT" altLang="it-IT" sz="2000" b="1" i="0" u="none" strike="noStrike" kern="0" cap="none" spc="0" normalizeH="0" baseline="0" noProof="0" dirty="0" smtClean="0">
                <a:ln>
                  <a:noFill/>
                </a:ln>
                <a:solidFill>
                  <a:sysClr val="windowText" lastClr="000000"/>
                </a:solidFill>
                <a:effectLst/>
                <a:uLnTx/>
                <a:uFillTx/>
              </a:rPr>
            </a:br>
            <a:endParaRPr kumimoji="0" lang="it-IT" altLang="it-IT" sz="2000" b="1"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5661248"/>
            <a:ext cx="9144000" cy="369332"/>
          </a:xfrm>
          <a:prstGeom prst="rect">
            <a:avLst/>
          </a:prstGeom>
        </p:spPr>
        <p:txBody>
          <a:bodyPr wrap="square">
            <a:spAutoFit/>
          </a:bodyPr>
          <a:lstStyle/>
          <a:p>
            <a:pPr algn="ctr"/>
            <a:r>
              <a:rPr lang="it-IT" dirty="0" smtClean="0">
                <a:solidFill>
                  <a:srgbClr val="4206BA"/>
                </a:solidFill>
                <a:latin typeface="Verdana" pitchFamily="34" charset="0"/>
                <a:ea typeface="Verdana" pitchFamily="34" charset="0"/>
                <a:cs typeface="Verdana" pitchFamily="34" charset="0"/>
              </a:rPr>
              <a:t>Territorio  - cantina - azienda lattiera - azienda vinicola </a:t>
            </a:r>
            <a:endParaRPr lang="it-IT" b="1" dirty="0" smtClean="0">
              <a:solidFill>
                <a:srgbClr val="4206BA"/>
              </a:solidFill>
              <a:latin typeface="Verdana" pitchFamily="34" charset="0"/>
              <a:ea typeface="Verdana" pitchFamily="34" charset="0"/>
              <a:cs typeface="Verdana" pitchFamily="34" charset="0"/>
            </a:endParaRPr>
          </a:p>
        </p:txBody>
      </p:sp>
      <p:sp>
        <p:nvSpPr>
          <p:cNvPr id="6" name="Rettangolo 5"/>
          <p:cNvSpPr/>
          <p:nvPr/>
        </p:nvSpPr>
        <p:spPr>
          <a:xfrm>
            <a:off x="1907704" y="0"/>
            <a:ext cx="5040560" cy="461665"/>
          </a:xfrm>
          <a:prstGeom prst="rect">
            <a:avLst/>
          </a:prstGeom>
        </p:spPr>
        <p:txBody>
          <a:bodyPr wrap="square">
            <a:spAutoFit/>
          </a:bodyPr>
          <a:lstStyle/>
          <a:p>
            <a:pPr algn="ctr"/>
            <a:r>
              <a:rPr lang="it-IT" sz="2400" b="1" dirty="0" smtClean="0">
                <a:solidFill>
                  <a:srgbClr val="4206BA"/>
                </a:solidFill>
                <a:latin typeface="Verdana" pitchFamily="34" charset="0"/>
                <a:ea typeface="Verdana" pitchFamily="34" charset="0"/>
                <a:cs typeface="Verdana" pitchFamily="34" charset="0"/>
              </a:rPr>
              <a:t> L’Elettricità-</a:t>
            </a:r>
            <a:r>
              <a:rPr lang="it-IT" sz="2400" dirty="0" smtClean="0">
                <a:solidFill>
                  <a:srgbClr val="4206BA"/>
                </a:solidFill>
                <a:latin typeface="Verdana" pitchFamily="34" charset="0"/>
                <a:ea typeface="Verdana" pitchFamily="34" charset="0"/>
                <a:cs typeface="Verdana" pitchFamily="34" charset="0"/>
              </a:rPr>
              <a:t> agricoltura</a:t>
            </a:r>
          </a:p>
        </p:txBody>
      </p:sp>
      <p:pic>
        <p:nvPicPr>
          <p:cNvPr id="35844" name="Picture 4" descr="Risultati immagini per cantine raffrescamento"/>
          <p:cNvPicPr>
            <a:picLocks noChangeAspect="1" noChangeArrowheads="1"/>
          </p:cNvPicPr>
          <p:nvPr/>
        </p:nvPicPr>
        <p:blipFill>
          <a:blip r:embed="rId2" cstate="print"/>
          <a:srcRect/>
          <a:stretch>
            <a:fillRect/>
          </a:stretch>
        </p:blipFill>
        <p:spPr bwMode="auto">
          <a:xfrm>
            <a:off x="4860032" y="3356993"/>
            <a:ext cx="3456384" cy="2232248"/>
          </a:xfrm>
          <a:prstGeom prst="rect">
            <a:avLst/>
          </a:prstGeom>
          <a:noFill/>
        </p:spPr>
      </p:pic>
      <p:sp>
        <p:nvSpPr>
          <p:cNvPr id="35846" name="AutoShape 6" descr="Risultati immagini per cantine vino toscan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5848" name="AutoShape 8" descr="Risultati immagini per cantine vino toscan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5850" name="AutoShape 10" descr="Risultati immagini per cantine vino toscan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5851" name="Picture 11" descr="C:\Users\moretti\Desktop\cantina.jpg"/>
          <p:cNvPicPr>
            <a:picLocks noChangeAspect="1" noChangeArrowheads="1"/>
          </p:cNvPicPr>
          <p:nvPr/>
        </p:nvPicPr>
        <p:blipFill>
          <a:blip r:embed="rId3" cstate="print"/>
          <a:srcRect/>
          <a:stretch>
            <a:fillRect/>
          </a:stretch>
        </p:blipFill>
        <p:spPr bwMode="auto">
          <a:xfrm>
            <a:off x="4860032" y="908720"/>
            <a:ext cx="3456384" cy="2232248"/>
          </a:xfrm>
          <a:prstGeom prst="rect">
            <a:avLst/>
          </a:prstGeom>
          <a:noFill/>
        </p:spPr>
      </p:pic>
      <p:pic>
        <p:nvPicPr>
          <p:cNvPr id="35853" name="Picture 13" descr="Risultati immagini per aziende casearie"/>
          <p:cNvPicPr>
            <a:picLocks noChangeAspect="1" noChangeArrowheads="1"/>
          </p:cNvPicPr>
          <p:nvPr/>
        </p:nvPicPr>
        <p:blipFill>
          <a:blip r:embed="rId4" cstate="print"/>
          <a:srcRect/>
          <a:stretch>
            <a:fillRect/>
          </a:stretch>
        </p:blipFill>
        <p:spPr bwMode="auto">
          <a:xfrm>
            <a:off x="827584" y="3356992"/>
            <a:ext cx="3456384" cy="2232248"/>
          </a:xfrm>
          <a:prstGeom prst="rect">
            <a:avLst/>
          </a:prstGeom>
          <a:noFill/>
        </p:spPr>
      </p:pic>
      <p:sp>
        <p:nvSpPr>
          <p:cNvPr id="35855" name="AutoShape 15" descr="Risultati immagini per colline toscane immagin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5857" name="AutoShape 17" descr="Risultati immagini per colline toscane immagin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5858" name="Picture 18" descr="C:\Users\moretti\Desktop\rimini.jpg"/>
          <p:cNvPicPr>
            <a:picLocks noChangeAspect="1" noChangeArrowheads="1"/>
          </p:cNvPicPr>
          <p:nvPr/>
        </p:nvPicPr>
        <p:blipFill>
          <a:blip r:embed="rId5" cstate="print"/>
          <a:srcRect/>
          <a:stretch>
            <a:fillRect/>
          </a:stretch>
        </p:blipFill>
        <p:spPr bwMode="auto">
          <a:xfrm>
            <a:off x="827584" y="908720"/>
            <a:ext cx="3456384" cy="2247131"/>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6237312"/>
            <a:ext cx="9144000" cy="369332"/>
          </a:xfrm>
          <a:prstGeom prst="rect">
            <a:avLst/>
          </a:prstGeom>
        </p:spPr>
        <p:txBody>
          <a:bodyPr wrap="square">
            <a:spAutoFit/>
          </a:bodyPr>
          <a:lstStyle/>
          <a:p>
            <a:pPr algn="ctr"/>
            <a:r>
              <a:rPr lang="it-IT" dirty="0" smtClean="0">
                <a:solidFill>
                  <a:srgbClr val="4206BA"/>
                </a:solidFill>
                <a:latin typeface="Verdana" pitchFamily="34" charset="0"/>
                <a:ea typeface="Verdana" pitchFamily="34" charset="0"/>
                <a:cs typeface="Verdana" pitchFamily="34" charset="0"/>
              </a:rPr>
              <a:t>SALA OPERATORIA</a:t>
            </a:r>
            <a:r>
              <a:rPr lang="it-IT" dirty="0" smtClean="0">
                <a:solidFill>
                  <a:srgbClr val="4206BA"/>
                </a:solidFill>
                <a:latin typeface="Verdana" pitchFamily="34" charset="0"/>
                <a:ea typeface="Verdana" pitchFamily="34" charset="0"/>
                <a:cs typeface="Verdana" pitchFamily="34" charset="0"/>
              </a:rPr>
              <a:t> </a:t>
            </a:r>
            <a:endParaRPr lang="it-IT" b="1" dirty="0" smtClean="0">
              <a:solidFill>
                <a:srgbClr val="4206BA"/>
              </a:solidFill>
              <a:latin typeface="Verdana" pitchFamily="34" charset="0"/>
              <a:ea typeface="Verdana" pitchFamily="34" charset="0"/>
              <a:cs typeface="Verdana" pitchFamily="34" charset="0"/>
            </a:endParaRPr>
          </a:p>
        </p:txBody>
      </p:sp>
      <p:sp>
        <p:nvSpPr>
          <p:cNvPr id="6" name="Rettangolo 5"/>
          <p:cNvSpPr/>
          <p:nvPr/>
        </p:nvSpPr>
        <p:spPr>
          <a:xfrm>
            <a:off x="0" y="0"/>
            <a:ext cx="9144000" cy="400110"/>
          </a:xfrm>
          <a:prstGeom prst="rect">
            <a:avLst/>
          </a:prstGeom>
        </p:spPr>
        <p:txBody>
          <a:bodyPr wrap="square">
            <a:spAutoFit/>
          </a:bodyPr>
          <a:lstStyle/>
          <a:p>
            <a:pPr algn="ctr"/>
            <a:r>
              <a:rPr lang="it-IT" sz="2000" b="1" dirty="0" smtClean="0">
                <a:solidFill>
                  <a:srgbClr val="4206BA"/>
                </a:solidFill>
                <a:latin typeface="Verdana" pitchFamily="34" charset="0"/>
                <a:ea typeface="Verdana" pitchFamily="34" charset="0"/>
                <a:cs typeface="Verdana" pitchFamily="34" charset="0"/>
              </a:rPr>
              <a:t>Fibra ottica e sanità </a:t>
            </a:r>
            <a:endParaRPr lang="it-IT" sz="2000" dirty="0" smtClean="0">
              <a:solidFill>
                <a:srgbClr val="4206BA"/>
              </a:solidFill>
              <a:latin typeface="Verdana" pitchFamily="34" charset="0"/>
              <a:ea typeface="Verdana" pitchFamily="34" charset="0"/>
              <a:cs typeface="Verdana" pitchFamily="34" charset="0"/>
            </a:endParaRPr>
          </a:p>
        </p:txBody>
      </p:sp>
      <p:sp>
        <p:nvSpPr>
          <p:cNvPr id="35846" name="AutoShape 6" descr="Risultati immagini per cantine vino toscan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5848" name="AutoShape 8" descr="Risultati immagini per cantine vino toscan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5850" name="AutoShape 10" descr="Risultati immagini per cantine vino toscan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5855" name="AutoShape 15" descr="Risultati immagini per colline toscane immagin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5857" name="AutoShape 17" descr="Risultati immagini per colline toscane immagin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graphicFrame>
        <p:nvGraphicFramePr>
          <p:cNvPr id="32770" name="Object 2"/>
          <p:cNvGraphicFramePr>
            <a:graphicFrameLocks noChangeAspect="1"/>
          </p:cNvGraphicFramePr>
          <p:nvPr/>
        </p:nvGraphicFramePr>
        <p:xfrm>
          <a:off x="2052638" y="433250"/>
          <a:ext cx="5831730" cy="5776610"/>
        </p:xfrm>
        <a:graphic>
          <a:graphicData uri="http://schemas.openxmlformats.org/presentationml/2006/ole">
            <p:oleObj spid="_x0000_s32770" name="Acrobat Document" r:id="rId3" imgW="5038417" imgH="4991013" progId="AcroExch.Document.DC">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6237312"/>
            <a:ext cx="9144000" cy="369332"/>
          </a:xfrm>
          <a:prstGeom prst="rect">
            <a:avLst/>
          </a:prstGeom>
        </p:spPr>
        <p:txBody>
          <a:bodyPr wrap="square">
            <a:spAutoFit/>
          </a:bodyPr>
          <a:lstStyle/>
          <a:p>
            <a:pPr algn="ctr"/>
            <a:r>
              <a:rPr lang="it-IT" dirty="0" smtClean="0">
                <a:solidFill>
                  <a:srgbClr val="4206BA"/>
                </a:solidFill>
                <a:latin typeface="Verdana" pitchFamily="34" charset="0"/>
                <a:ea typeface="Verdana" pitchFamily="34" charset="0"/>
                <a:cs typeface="Verdana" pitchFamily="34" charset="0"/>
              </a:rPr>
              <a:t>SALA OPERATORIA IBRIDA </a:t>
            </a:r>
            <a:endParaRPr lang="it-IT" b="1" dirty="0" smtClean="0">
              <a:solidFill>
                <a:srgbClr val="4206BA"/>
              </a:solidFill>
              <a:latin typeface="Verdana" pitchFamily="34" charset="0"/>
              <a:ea typeface="Verdana" pitchFamily="34" charset="0"/>
              <a:cs typeface="Verdana" pitchFamily="34" charset="0"/>
            </a:endParaRPr>
          </a:p>
        </p:txBody>
      </p:sp>
      <p:sp>
        <p:nvSpPr>
          <p:cNvPr id="6" name="Rettangolo 5"/>
          <p:cNvSpPr/>
          <p:nvPr/>
        </p:nvSpPr>
        <p:spPr>
          <a:xfrm>
            <a:off x="0" y="0"/>
            <a:ext cx="9144000" cy="400110"/>
          </a:xfrm>
          <a:prstGeom prst="rect">
            <a:avLst/>
          </a:prstGeom>
        </p:spPr>
        <p:txBody>
          <a:bodyPr wrap="square">
            <a:spAutoFit/>
          </a:bodyPr>
          <a:lstStyle/>
          <a:p>
            <a:pPr algn="ctr"/>
            <a:r>
              <a:rPr lang="it-IT" sz="2000" b="1" dirty="0" smtClean="0">
                <a:solidFill>
                  <a:srgbClr val="4206BA"/>
                </a:solidFill>
                <a:latin typeface="Verdana" pitchFamily="34" charset="0"/>
                <a:ea typeface="Verdana" pitchFamily="34" charset="0"/>
                <a:cs typeface="Verdana" pitchFamily="34" charset="0"/>
              </a:rPr>
              <a:t>Fibra ottica e sanità </a:t>
            </a:r>
            <a:endParaRPr lang="it-IT" sz="2000" dirty="0" smtClean="0">
              <a:solidFill>
                <a:srgbClr val="4206BA"/>
              </a:solidFill>
              <a:latin typeface="Verdana" pitchFamily="34" charset="0"/>
              <a:ea typeface="Verdana" pitchFamily="34" charset="0"/>
              <a:cs typeface="Verdana" pitchFamily="34" charset="0"/>
            </a:endParaRPr>
          </a:p>
        </p:txBody>
      </p:sp>
      <p:sp>
        <p:nvSpPr>
          <p:cNvPr id="35846" name="AutoShape 6" descr="Risultati immagini per cantine vino toscan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5848" name="AutoShape 8" descr="Risultati immagini per cantine vino toscan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5850" name="AutoShape 10" descr="Risultati immagini per cantine vino toscan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5855" name="AutoShape 15" descr="Risultati immagini per colline toscane immagin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5857" name="AutoShape 17" descr="Risultati immagini per colline toscane immagin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3796" name="Picture 4" descr="C:\Users\moretti\Desktop\sala-opaeratoria-san-michele.gif"/>
          <p:cNvPicPr>
            <a:picLocks noChangeAspect="1" noChangeArrowheads="1" noCrop="1"/>
          </p:cNvPicPr>
          <p:nvPr/>
        </p:nvPicPr>
        <p:blipFill>
          <a:blip r:embed="rId2" cstate="print"/>
          <a:srcRect/>
          <a:stretch>
            <a:fillRect/>
          </a:stretch>
        </p:blipFill>
        <p:spPr bwMode="auto">
          <a:xfrm>
            <a:off x="755576" y="692696"/>
            <a:ext cx="7676331" cy="5117554"/>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5661248"/>
            <a:ext cx="9144000" cy="830997"/>
          </a:xfrm>
          <a:prstGeom prst="rect">
            <a:avLst/>
          </a:prstGeom>
        </p:spPr>
        <p:txBody>
          <a:bodyPr wrap="square">
            <a:spAutoFit/>
          </a:bodyPr>
          <a:lstStyle/>
          <a:p>
            <a:pPr algn="ctr"/>
            <a:r>
              <a:rPr lang="it-IT" sz="1600" b="1" dirty="0" smtClean="0">
                <a:solidFill>
                  <a:srgbClr val="4206BA"/>
                </a:solidFill>
                <a:latin typeface="+mj-lt"/>
              </a:rPr>
              <a:t>Tratte 3 </a:t>
            </a:r>
            <a:r>
              <a:rPr lang="it-IT" sz="1600" b="1" dirty="0" err="1" smtClean="0">
                <a:solidFill>
                  <a:srgbClr val="4206BA"/>
                </a:solidFill>
                <a:latin typeface="+mj-lt"/>
              </a:rPr>
              <a:t>kV</a:t>
            </a:r>
            <a:r>
              <a:rPr lang="it-IT" sz="1600" b="1" dirty="0" smtClean="0">
                <a:solidFill>
                  <a:srgbClr val="4206BA"/>
                </a:solidFill>
                <a:latin typeface="+mj-lt"/>
              </a:rPr>
              <a:t> cc - SCMT( Sistema Controllo Marci Treno) </a:t>
            </a:r>
          </a:p>
          <a:p>
            <a:pPr algn="ctr"/>
            <a:r>
              <a:rPr lang="it-IT" sz="1600" b="1" dirty="0" smtClean="0">
                <a:solidFill>
                  <a:srgbClr val="FF0000"/>
                </a:solidFill>
                <a:latin typeface="+mj-lt"/>
              </a:rPr>
              <a:t>Tratte Alta Velocità 25 </a:t>
            </a:r>
            <a:r>
              <a:rPr lang="it-IT" sz="1600" b="1" dirty="0" err="1" smtClean="0">
                <a:solidFill>
                  <a:srgbClr val="FF0000"/>
                </a:solidFill>
                <a:latin typeface="+mj-lt"/>
              </a:rPr>
              <a:t>kV</a:t>
            </a:r>
            <a:r>
              <a:rPr lang="it-IT" sz="1600" b="1" dirty="0" smtClean="0">
                <a:solidFill>
                  <a:srgbClr val="FF0000"/>
                </a:solidFill>
                <a:latin typeface="+mj-lt"/>
              </a:rPr>
              <a:t> </a:t>
            </a:r>
            <a:r>
              <a:rPr lang="it-IT" sz="1600" b="1" dirty="0" err="1" smtClean="0">
                <a:solidFill>
                  <a:srgbClr val="FF0000"/>
                </a:solidFill>
                <a:latin typeface="+mj-lt"/>
              </a:rPr>
              <a:t>ca</a:t>
            </a:r>
            <a:r>
              <a:rPr lang="it-IT" sz="1600" b="1" dirty="0" smtClean="0">
                <a:solidFill>
                  <a:srgbClr val="FF0000"/>
                </a:solidFill>
                <a:latin typeface="+mj-lt"/>
              </a:rPr>
              <a:t> ETRMS/ETCS </a:t>
            </a:r>
          </a:p>
          <a:p>
            <a:pPr algn="ctr"/>
            <a:r>
              <a:rPr lang="it-IT" sz="1600" dirty="0" smtClean="0">
                <a:solidFill>
                  <a:srgbClr val="FF0000"/>
                </a:solidFill>
                <a:latin typeface="+mj-lt"/>
              </a:rPr>
              <a:t>( </a:t>
            </a:r>
            <a:r>
              <a:rPr lang="it-IT" sz="1600" dirty="0" err="1" smtClean="0">
                <a:solidFill>
                  <a:srgbClr val="FF0000"/>
                </a:solidFill>
                <a:latin typeface="+mj-lt"/>
              </a:rPr>
              <a:t>European</a:t>
            </a:r>
            <a:r>
              <a:rPr lang="it-IT" sz="1600" dirty="0" smtClean="0">
                <a:solidFill>
                  <a:srgbClr val="FF0000"/>
                </a:solidFill>
                <a:latin typeface="+mj-lt"/>
              </a:rPr>
              <a:t> </a:t>
            </a:r>
            <a:r>
              <a:rPr lang="it-IT" sz="1600" dirty="0" err="1" smtClean="0">
                <a:solidFill>
                  <a:srgbClr val="FF0000"/>
                </a:solidFill>
                <a:latin typeface="+mj-lt"/>
              </a:rPr>
              <a:t>Rail</a:t>
            </a:r>
            <a:r>
              <a:rPr lang="it-IT" sz="1600" dirty="0" smtClean="0">
                <a:solidFill>
                  <a:srgbClr val="FF0000"/>
                </a:solidFill>
                <a:latin typeface="+mj-lt"/>
              </a:rPr>
              <a:t> </a:t>
            </a:r>
            <a:r>
              <a:rPr lang="it-IT" sz="1600" dirty="0" err="1" smtClean="0">
                <a:solidFill>
                  <a:srgbClr val="FF0000"/>
                </a:solidFill>
                <a:latin typeface="+mj-lt"/>
              </a:rPr>
              <a:t>Traffic</a:t>
            </a:r>
            <a:r>
              <a:rPr lang="it-IT" sz="1600" dirty="0" smtClean="0">
                <a:solidFill>
                  <a:srgbClr val="FF0000"/>
                </a:solidFill>
                <a:latin typeface="+mj-lt"/>
              </a:rPr>
              <a:t> Management/</a:t>
            </a:r>
            <a:r>
              <a:rPr lang="it-IT" sz="1600" dirty="0" err="1" smtClean="0">
                <a:solidFill>
                  <a:srgbClr val="FF0000"/>
                </a:solidFill>
                <a:latin typeface="+mj-lt"/>
              </a:rPr>
              <a:t>European</a:t>
            </a:r>
            <a:r>
              <a:rPr lang="it-IT" sz="1600" dirty="0" smtClean="0">
                <a:solidFill>
                  <a:srgbClr val="FF0000"/>
                </a:solidFill>
                <a:latin typeface="+mj-lt"/>
              </a:rPr>
              <a:t> </a:t>
            </a:r>
            <a:r>
              <a:rPr lang="it-IT" sz="1600" dirty="0" err="1" smtClean="0">
                <a:solidFill>
                  <a:srgbClr val="FF0000"/>
                </a:solidFill>
                <a:latin typeface="+mj-lt"/>
              </a:rPr>
              <a:t>Train</a:t>
            </a:r>
            <a:r>
              <a:rPr lang="it-IT" sz="1600" dirty="0" smtClean="0">
                <a:solidFill>
                  <a:srgbClr val="FF0000"/>
                </a:solidFill>
                <a:latin typeface="+mj-lt"/>
              </a:rPr>
              <a:t> </a:t>
            </a:r>
            <a:r>
              <a:rPr lang="it-IT" sz="1600" dirty="0" err="1" smtClean="0">
                <a:solidFill>
                  <a:srgbClr val="FF0000"/>
                </a:solidFill>
                <a:latin typeface="+mj-lt"/>
              </a:rPr>
              <a:t>Control</a:t>
            </a:r>
            <a:r>
              <a:rPr lang="it-IT" sz="1600" dirty="0" smtClean="0">
                <a:solidFill>
                  <a:srgbClr val="FF0000"/>
                </a:solidFill>
                <a:latin typeface="+mj-lt"/>
              </a:rPr>
              <a:t> System)   </a:t>
            </a:r>
          </a:p>
        </p:txBody>
      </p:sp>
      <p:sp>
        <p:nvSpPr>
          <p:cNvPr id="6" name="Rettangolo 5"/>
          <p:cNvSpPr/>
          <p:nvPr/>
        </p:nvSpPr>
        <p:spPr>
          <a:xfrm>
            <a:off x="0" y="0"/>
            <a:ext cx="9144000" cy="400110"/>
          </a:xfrm>
          <a:prstGeom prst="rect">
            <a:avLst/>
          </a:prstGeom>
        </p:spPr>
        <p:txBody>
          <a:bodyPr wrap="square">
            <a:spAutoFit/>
          </a:bodyPr>
          <a:lstStyle/>
          <a:p>
            <a:pPr algn="ctr"/>
            <a:r>
              <a:rPr lang="it-IT" sz="2000" b="1" dirty="0" smtClean="0">
                <a:solidFill>
                  <a:srgbClr val="4206BA"/>
                </a:solidFill>
                <a:latin typeface="Verdana" pitchFamily="34" charset="0"/>
                <a:ea typeface="Verdana" pitchFamily="34" charset="0"/>
                <a:cs typeface="Verdana" pitchFamily="34" charset="0"/>
              </a:rPr>
              <a:t> Fibra ottica e mobilità su rotaia </a:t>
            </a:r>
          </a:p>
        </p:txBody>
      </p:sp>
      <p:sp>
        <p:nvSpPr>
          <p:cNvPr id="41986" name="AutoShape 2" descr="Risultati immagini per auto elettrica tes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41988" name="Picture 4" descr="C:\Users\moretti\Desktop\treno.jpg"/>
          <p:cNvPicPr>
            <a:picLocks noChangeAspect="1" noChangeArrowheads="1"/>
          </p:cNvPicPr>
          <p:nvPr/>
        </p:nvPicPr>
        <p:blipFill>
          <a:blip r:embed="rId2" cstate="print"/>
          <a:srcRect/>
          <a:stretch>
            <a:fillRect/>
          </a:stretch>
        </p:blipFill>
        <p:spPr bwMode="auto">
          <a:xfrm>
            <a:off x="530557" y="692696"/>
            <a:ext cx="7785859" cy="4896544"/>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5661248"/>
            <a:ext cx="9144000" cy="584775"/>
          </a:xfrm>
          <a:prstGeom prst="rect">
            <a:avLst/>
          </a:prstGeom>
        </p:spPr>
        <p:txBody>
          <a:bodyPr wrap="square">
            <a:spAutoFit/>
          </a:bodyPr>
          <a:lstStyle/>
          <a:p>
            <a:pPr algn="ctr"/>
            <a:r>
              <a:rPr lang="it-IT" sz="1600" b="1" dirty="0" smtClean="0">
                <a:solidFill>
                  <a:srgbClr val="4206BA"/>
                </a:solidFill>
                <a:latin typeface="+mj-lt"/>
              </a:rPr>
              <a:t>Fotovoltaico ad accumulo – eolico – turbina marina orizzontale –</a:t>
            </a:r>
          </a:p>
          <a:p>
            <a:pPr algn="ctr"/>
            <a:r>
              <a:rPr lang="it-IT" sz="1600" b="1" dirty="0" smtClean="0">
                <a:solidFill>
                  <a:srgbClr val="4206BA"/>
                </a:solidFill>
                <a:latin typeface="+mj-lt"/>
              </a:rPr>
              <a:t> turbina </a:t>
            </a:r>
            <a:r>
              <a:rPr lang="it-IT" sz="1600" b="1" dirty="0" err="1" smtClean="0">
                <a:solidFill>
                  <a:srgbClr val="4206BA"/>
                </a:solidFill>
                <a:latin typeface="+mj-lt"/>
              </a:rPr>
              <a:t>pelton</a:t>
            </a:r>
            <a:r>
              <a:rPr lang="it-IT" sz="1600" b="1" dirty="0" smtClean="0">
                <a:solidFill>
                  <a:srgbClr val="4206BA"/>
                </a:solidFill>
                <a:latin typeface="+mj-lt"/>
              </a:rPr>
              <a:t> – </a:t>
            </a:r>
            <a:r>
              <a:rPr lang="it-IT" sz="1600" b="1" dirty="0" err="1" smtClean="0">
                <a:solidFill>
                  <a:srgbClr val="4206BA"/>
                </a:solidFill>
                <a:latin typeface="+mj-lt"/>
              </a:rPr>
              <a:t>trigenerazione</a:t>
            </a:r>
            <a:r>
              <a:rPr lang="it-IT" sz="1600" b="1" dirty="0" smtClean="0">
                <a:solidFill>
                  <a:srgbClr val="4206BA"/>
                </a:solidFill>
                <a:latin typeface="+mj-lt"/>
              </a:rPr>
              <a:t>  </a:t>
            </a:r>
          </a:p>
        </p:txBody>
      </p:sp>
      <p:sp>
        <p:nvSpPr>
          <p:cNvPr id="6" name="Rettangolo 5"/>
          <p:cNvSpPr/>
          <p:nvPr/>
        </p:nvSpPr>
        <p:spPr>
          <a:xfrm>
            <a:off x="0" y="0"/>
            <a:ext cx="9144000" cy="400110"/>
          </a:xfrm>
          <a:prstGeom prst="rect">
            <a:avLst/>
          </a:prstGeom>
        </p:spPr>
        <p:txBody>
          <a:bodyPr wrap="square">
            <a:spAutoFit/>
          </a:bodyPr>
          <a:lstStyle/>
          <a:p>
            <a:pPr algn="ctr"/>
            <a:r>
              <a:rPr lang="it-IT" sz="2000" b="1" dirty="0" smtClean="0">
                <a:solidFill>
                  <a:srgbClr val="4206BA"/>
                </a:solidFill>
                <a:latin typeface="Verdana" pitchFamily="34" charset="0"/>
                <a:ea typeface="Verdana" pitchFamily="34" charset="0"/>
                <a:cs typeface="Verdana" pitchFamily="34" charset="0"/>
              </a:rPr>
              <a:t> Fibra ottica e produzione energia elettrica</a:t>
            </a:r>
            <a:endParaRPr lang="it-IT" sz="2000" dirty="0" smtClean="0">
              <a:solidFill>
                <a:srgbClr val="FF0000"/>
              </a:solidFill>
              <a:latin typeface="Verdana" pitchFamily="34" charset="0"/>
              <a:ea typeface="Verdana" pitchFamily="34" charset="0"/>
              <a:cs typeface="Verdana" pitchFamily="34" charset="0"/>
            </a:endParaRPr>
          </a:p>
        </p:txBody>
      </p:sp>
      <p:sp>
        <p:nvSpPr>
          <p:cNvPr id="41986" name="AutoShape 2" descr="Risultati immagini per auto elettrica tes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66562" name="Picture 2" descr="C:\Users\moretti\Desktop\fotovo.jpg"/>
          <p:cNvPicPr>
            <a:picLocks noChangeAspect="1" noChangeArrowheads="1"/>
          </p:cNvPicPr>
          <p:nvPr/>
        </p:nvPicPr>
        <p:blipFill>
          <a:blip r:embed="rId2" cstate="print"/>
          <a:srcRect/>
          <a:stretch>
            <a:fillRect/>
          </a:stretch>
        </p:blipFill>
        <p:spPr bwMode="auto">
          <a:xfrm>
            <a:off x="755576" y="764704"/>
            <a:ext cx="4089648" cy="2257146"/>
          </a:xfrm>
          <a:prstGeom prst="rect">
            <a:avLst/>
          </a:prstGeom>
          <a:noFill/>
        </p:spPr>
      </p:pic>
      <p:pic>
        <p:nvPicPr>
          <p:cNvPr id="66563" name="Picture 3" descr="C:\Users\moretti\Desktop\Centrale_Eolica_Frigento.jpg"/>
          <p:cNvPicPr>
            <a:picLocks noChangeAspect="1" noChangeArrowheads="1"/>
          </p:cNvPicPr>
          <p:nvPr/>
        </p:nvPicPr>
        <p:blipFill>
          <a:blip r:embed="rId3" cstate="print"/>
          <a:srcRect/>
          <a:stretch>
            <a:fillRect/>
          </a:stretch>
        </p:blipFill>
        <p:spPr bwMode="auto">
          <a:xfrm>
            <a:off x="6372200" y="620688"/>
            <a:ext cx="2106477" cy="2808312"/>
          </a:xfrm>
          <a:prstGeom prst="rect">
            <a:avLst/>
          </a:prstGeom>
          <a:noFill/>
        </p:spPr>
      </p:pic>
      <p:pic>
        <p:nvPicPr>
          <p:cNvPr id="66564" name="Picture 4" descr="C:\Users\moretti\Desktop\trige.jpg"/>
          <p:cNvPicPr>
            <a:picLocks noChangeAspect="1" noChangeArrowheads="1"/>
          </p:cNvPicPr>
          <p:nvPr/>
        </p:nvPicPr>
        <p:blipFill>
          <a:blip r:embed="rId4" cstate="print"/>
          <a:srcRect/>
          <a:stretch>
            <a:fillRect/>
          </a:stretch>
        </p:blipFill>
        <p:spPr bwMode="auto">
          <a:xfrm>
            <a:off x="6228184" y="3789040"/>
            <a:ext cx="2638425" cy="1733550"/>
          </a:xfrm>
          <a:prstGeom prst="rect">
            <a:avLst/>
          </a:prstGeom>
          <a:noFill/>
        </p:spPr>
      </p:pic>
      <p:pic>
        <p:nvPicPr>
          <p:cNvPr id="66565" name="Picture 5" descr="C:\Users\moretti\Desktop\Turbine-orizzontali.jpg"/>
          <p:cNvPicPr>
            <a:picLocks noChangeAspect="1" noChangeArrowheads="1"/>
          </p:cNvPicPr>
          <p:nvPr/>
        </p:nvPicPr>
        <p:blipFill>
          <a:blip r:embed="rId5" cstate="print"/>
          <a:srcRect/>
          <a:stretch>
            <a:fillRect/>
          </a:stretch>
        </p:blipFill>
        <p:spPr bwMode="auto">
          <a:xfrm>
            <a:off x="539552" y="3649300"/>
            <a:ext cx="2808312" cy="1986881"/>
          </a:xfrm>
          <a:prstGeom prst="rect">
            <a:avLst/>
          </a:prstGeom>
          <a:noFill/>
        </p:spPr>
      </p:pic>
      <p:pic>
        <p:nvPicPr>
          <p:cNvPr id="66566" name="Picture 6" descr="C:\Users\moretti\Desktop\pelton.jpg"/>
          <p:cNvPicPr>
            <a:picLocks noChangeAspect="1" noChangeArrowheads="1"/>
          </p:cNvPicPr>
          <p:nvPr/>
        </p:nvPicPr>
        <p:blipFill>
          <a:blip r:embed="rId6" cstate="print"/>
          <a:srcRect/>
          <a:stretch>
            <a:fillRect/>
          </a:stretch>
        </p:blipFill>
        <p:spPr bwMode="auto">
          <a:xfrm>
            <a:off x="3635896" y="3645024"/>
            <a:ext cx="2400300" cy="1944216"/>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0"/>
            <a:ext cx="9144000" cy="400110"/>
          </a:xfrm>
          <a:prstGeom prst="rect">
            <a:avLst/>
          </a:prstGeom>
        </p:spPr>
        <p:txBody>
          <a:bodyPr wrap="square">
            <a:spAutoFit/>
          </a:bodyPr>
          <a:lstStyle/>
          <a:p>
            <a:pPr algn="ctr"/>
            <a:r>
              <a:rPr lang="it-IT" sz="2000" b="1" dirty="0" smtClean="0">
                <a:solidFill>
                  <a:srgbClr val="4206BA"/>
                </a:solidFill>
                <a:latin typeface="Verdana" pitchFamily="34" charset="0"/>
                <a:ea typeface="Verdana" pitchFamily="34" charset="0"/>
                <a:cs typeface="Verdana" pitchFamily="34" charset="0"/>
              </a:rPr>
              <a:t>Fibra ottica e ITER - </a:t>
            </a:r>
            <a:r>
              <a:rPr lang="it-IT" sz="2000" dirty="0" smtClean="0">
                <a:solidFill>
                  <a:srgbClr val="4206BA"/>
                </a:solidFill>
                <a:latin typeface="Verdana" pitchFamily="34" charset="0"/>
                <a:ea typeface="Verdana" pitchFamily="34" charset="0"/>
                <a:cs typeface="Verdana" pitchFamily="34" charset="0"/>
              </a:rPr>
              <a:t>una grande sfida per il 2051</a:t>
            </a:r>
          </a:p>
        </p:txBody>
      </p:sp>
      <p:sp>
        <p:nvSpPr>
          <p:cNvPr id="41986" name="AutoShape 2" descr="Risultati immagini per auto elettrica tes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43010" name="Picture 2" descr="C:\Users\moretti\Desktop\ITER\u7207851411.jpg"/>
          <p:cNvPicPr>
            <a:picLocks noChangeAspect="1" noChangeArrowheads="1"/>
          </p:cNvPicPr>
          <p:nvPr/>
        </p:nvPicPr>
        <p:blipFill>
          <a:blip r:embed="rId2" cstate="print"/>
          <a:srcRect/>
          <a:stretch>
            <a:fillRect/>
          </a:stretch>
        </p:blipFill>
        <p:spPr bwMode="auto">
          <a:xfrm>
            <a:off x="683568" y="3140968"/>
            <a:ext cx="3672408" cy="2376264"/>
          </a:xfrm>
          <a:prstGeom prst="rect">
            <a:avLst/>
          </a:prstGeom>
          <a:noFill/>
        </p:spPr>
      </p:pic>
      <p:pic>
        <p:nvPicPr>
          <p:cNvPr id="43011" name="Picture 3" descr="C:\Users\moretti\Desktop\reacteur.png"/>
          <p:cNvPicPr>
            <a:picLocks noChangeAspect="1" noChangeArrowheads="1"/>
          </p:cNvPicPr>
          <p:nvPr/>
        </p:nvPicPr>
        <p:blipFill>
          <a:blip r:embed="rId3" cstate="print"/>
          <a:srcRect/>
          <a:stretch>
            <a:fillRect/>
          </a:stretch>
        </p:blipFill>
        <p:spPr bwMode="auto">
          <a:xfrm>
            <a:off x="5148064" y="2996952"/>
            <a:ext cx="3160370" cy="2261815"/>
          </a:xfrm>
          <a:prstGeom prst="rect">
            <a:avLst/>
          </a:prstGeom>
          <a:noFill/>
        </p:spPr>
      </p:pic>
      <p:pic>
        <p:nvPicPr>
          <p:cNvPr id="43014" name="Picture 6" descr="C:\Users\moretti\Desktop\CHAMARCHE.jpg"/>
          <p:cNvPicPr>
            <a:picLocks noChangeAspect="1" noChangeArrowheads="1"/>
          </p:cNvPicPr>
          <p:nvPr/>
        </p:nvPicPr>
        <p:blipFill>
          <a:blip r:embed="rId4" cstate="print"/>
          <a:srcRect/>
          <a:stretch>
            <a:fillRect/>
          </a:stretch>
        </p:blipFill>
        <p:spPr bwMode="auto">
          <a:xfrm>
            <a:off x="683568" y="692695"/>
            <a:ext cx="3672408" cy="2248413"/>
          </a:xfrm>
          <a:prstGeom prst="rect">
            <a:avLst/>
          </a:prstGeom>
          <a:noFill/>
        </p:spPr>
      </p:pic>
      <p:pic>
        <p:nvPicPr>
          <p:cNvPr id="43015" name="Picture 7" descr="C:\Users\moretti\Desktop\sFERRO.jpg"/>
          <p:cNvPicPr>
            <a:picLocks noChangeAspect="1" noChangeArrowheads="1"/>
          </p:cNvPicPr>
          <p:nvPr/>
        </p:nvPicPr>
        <p:blipFill>
          <a:blip r:embed="rId5" cstate="print"/>
          <a:srcRect/>
          <a:stretch>
            <a:fillRect/>
          </a:stretch>
        </p:blipFill>
        <p:spPr bwMode="auto">
          <a:xfrm>
            <a:off x="4740389" y="692695"/>
            <a:ext cx="3708891" cy="2232249"/>
          </a:xfrm>
          <a:prstGeom prst="rect">
            <a:avLst/>
          </a:prstGeom>
          <a:noFill/>
        </p:spPr>
      </p:pic>
      <p:sp>
        <p:nvSpPr>
          <p:cNvPr id="10" name="Rettangolo 9"/>
          <p:cNvSpPr/>
          <p:nvPr/>
        </p:nvSpPr>
        <p:spPr>
          <a:xfrm>
            <a:off x="0" y="5661248"/>
            <a:ext cx="9144000" cy="861774"/>
          </a:xfrm>
          <a:prstGeom prst="rect">
            <a:avLst/>
          </a:prstGeom>
        </p:spPr>
        <p:txBody>
          <a:bodyPr wrap="square">
            <a:spAutoFit/>
          </a:bodyPr>
          <a:lstStyle/>
          <a:p>
            <a:pPr algn="just"/>
            <a:r>
              <a:rPr lang="it-IT" b="1" dirty="0" smtClean="0">
                <a:solidFill>
                  <a:srgbClr val="4206BA"/>
                </a:solidFill>
              </a:rPr>
              <a:t>ITER</a:t>
            </a:r>
            <a:r>
              <a:rPr lang="it-IT" dirty="0" smtClean="0"/>
              <a:t> (</a:t>
            </a:r>
            <a:r>
              <a:rPr lang="it-IT" sz="1200" dirty="0" smtClean="0"/>
              <a:t>International </a:t>
            </a:r>
            <a:r>
              <a:rPr lang="it-IT" sz="1200" dirty="0" err="1" smtClean="0"/>
              <a:t>Thermonuclear</a:t>
            </a:r>
            <a:r>
              <a:rPr lang="it-IT" sz="1200" dirty="0" smtClean="0"/>
              <a:t> </a:t>
            </a:r>
            <a:r>
              <a:rPr lang="it-IT" sz="1200" dirty="0" err="1" smtClean="0"/>
              <a:t>Experimental</a:t>
            </a:r>
            <a:r>
              <a:rPr lang="it-IT" sz="1200" dirty="0" smtClean="0"/>
              <a:t> </a:t>
            </a:r>
            <a:r>
              <a:rPr lang="it-IT" sz="1200" dirty="0" err="1" smtClean="0"/>
              <a:t>Reactor</a:t>
            </a:r>
            <a:r>
              <a:rPr lang="it-IT" dirty="0" smtClean="0"/>
              <a:t>)  </a:t>
            </a:r>
            <a:r>
              <a:rPr lang="it-IT" sz="1400" dirty="0" smtClean="0"/>
              <a:t>Unione Europea, Russia, Cina, Giappone, Stati Uniti d’America, India, Corea Sud, Italia, Francia -  </a:t>
            </a:r>
            <a:r>
              <a:rPr lang="it-IT" sz="1600" dirty="0" err="1" smtClean="0">
                <a:solidFill>
                  <a:srgbClr val="FF0000"/>
                </a:solidFill>
              </a:rPr>
              <a:t>Tokamak</a:t>
            </a:r>
            <a:r>
              <a:rPr lang="it-IT" sz="1600" dirty="0" smtClean="0">
                <a:solidFill>
                  <a:srgbClr val="FF0000"/>
                </a:solidFill>
              </a:rPr>
              <a:t>  </a:t>
            </a:r>
            <a:r>
              <a:rPr lang="it-IT" sz="1600" dirty="0" err="1" smtClean="0">
                <a:solidFill>
                  <a:srgbClr val="FF0000"/>
                </a:solidFill>
              </a:rPr>
              <a:t>Cadarache</a:t>
            </a:r>
            <a:r>
              <a:rPr lang="it-IT" sz="1600" dirty="0" smtClean="0">
                <a:solidFill>
                  <a:srgbClr val="FF0000"/>
                </a:solidFill>
              </a:rPr>
              <a:t> Francia -  Obiettivo - 2035  avere una reazione fusione stabile (500 MW prodotti per  circa 60 minuti) costo 15 miliardi € </a:t>
            </a:r>
            <a:endParaRPr lang="it-IT" sz="1600" dirty="0">
              <a:solidFill>
                <a:srgbClr val="FF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0"/>
            <a:ext cx="9144000" cy="400110"/>
          </a:xfrm>
          <a:prstGeom prst="rect">
            <a:avLst/>
          </a:prstGeom>
        </p:spPr>
        <p:txBody>
          <a:bodyPr wrap="square">
            <a:spAutoFit/>
          </a:bodyPr>
          <a:lstStyle/>
          <a:p>
            <a:pPr algn="ctr"/>
            <a:r>
              <a:rPr lang="it-IT" sz="2000" b="1" dirty="0" smtClean="0">
                <a:solidFill>
                  <a:srgbClr val="4206BA"/>
                </a:solidFill>
                <a:latin typeface="Verdana" pitchFamily="34" charset="0"/>
                <a:ea typeface="Verdana" pitchFamily="34" charset="0"/>
                <a:cs typeface="Verdana" pitchFamily="34" charset="0"/>
              </a:rPr>
              <a:t>Fibra ottica industria 4.0</a:t>
            </a:r>
            <a:endParaRPr lang="it-IT" sz="2000" dirty="0" smtClean="0">
              <a:solidFill>
                <a:srgbClr val="4206BA"/>
              </a:solidFill>
              <a:latin typeface="Verdana" pitchFamily="34" charset="0"/>
              <a:ea typeface="Verdana" pitchFamily="34" charset="0"/>
              <a:cs typeface="Verdana" pitchFamily="34" charset="0"/>
            </a:endParaRPr>
          </a:p>
        </p:txBody>
      </p:sp>
      <p:sp>
        <p:nvSpPr>
          <p:cNvPr id="41986" name="AutoShape 2" descr="Risultati immagini per auto elettrica tes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 name="Rettangolo 9"/>
          <p:cNvSpPr/>
          <p:nvPr/>
        </p:nvSpPr>
        <p:spPr>
          <a:xfrm>
            <a:off x="467544" y="620688"/>
            <a:ext cx="8280920" cy="4832092"/>
          </a:xfrm>
          <a:prstGeom prst="rect">
            <a:avLst/>
          </a:prstGeom>
        </p:spPr>
        <p:txBody>
          <a:bodyPr wrap="square">
            <a:spAutoFit/>
          </a:bodyPr>
          <a:lstStyle/>
          <a:p>
            <a:endParaRPr lang="it-IT" b="1" dirty="0" smtClean="0">
              <a:solidFill>
                <a:srgbClr val="4206BA"/>
              </a:solidFill>
              <a:latin typeface="Verdana" pitchFamily="34" charset="0"/>
              <a:ea typeface="Verdana" pitchFamily="34" charset="0"/>
              <a:cs typeface="Verdana" pitchFamily="34" charset="0"/>
            </a:endParaRPr>
          </a:p>
          <a:p>
            <a:r>
              <a:rPr lang="it-IT" b="1" dirty="0" smtClean="0">
                <a:solidFill>
                  <a:srgbClr val="4206BA"/>
                </a:solidFill>
                <a:latin typeface="Verdana" pitchFamily="34" charset="0"/>
                <a:ea typeface="Verdana" pitchFamily="34" charset="0"/>
                <a:cs typeface="Verdana" pitchFamily="34" charset="0"/>
              </a:rPr>
              <a:t>Per  l</a:t>
            </a:r>
            <a:r>
              <a:rPr lang="it-IT" b="1" dirty="0" smtClean="0">
                <a:solidFill>
                  <a:srgbClr val="4206BA"/>
                </a:solidFill>
                <a:latin typeface="Verdana" pitchFamily="34" charset="0"/>
                <a:ea typeface="Verdana" pitchFamily="34" charset="0"/>
                <a:cs typeface="Verdana" pitchFamily="34" charset="0"/>
              </a:rPr>
              <a:t>’Italia </a:t>
            </a:r>
            <a:r>
              <a:rPr lang="it-IT" dirty="0" smtClean="0">
                <a:solidFill>
                  <a:srgbClr val="4206BA"/>
                </a:solidFill>
                <a:latin typeface="Verdana" pitchFamily="34" charset="0"/>
                <a:ea typeface="Verdana" pitchFamily="34" charset="0"/>
                <a:cs typeface="Verdana" pitchFamily="34" charset="0"/>
              </a:rPr>
              <a:t> la rete è una grande occasione in quanto consente </a:t>
            </a:r>
          </a:p>
          <a:p>
            <a:endParaRPr lang="it-IT" dirty="0" smtClean="0">
              <a:solidFill>
                <a:srgbClr val="4206BA"/>
              </a:solidFill>
              <a:latin typeface="Verdana" pitchFamily="34" charset="0"/>
              <a:ea typeface="Verdana" pitchFamily="34" charset="0"/>
              <a:cs typeface="Verdana" pitchFamily="34" charset="0"/>
            </a:endParaRPr>
          </a:p>
          <a:p>
            <a:pPr algn="ctr"/>
            <a:r>
              <a:rPr lang="it-IT" b="1" dirty="0" smtClean="0">
                <a:solidFill>
                  <a:srgbClr val="4206BA"/>
                </a:solidFill>
                <a:latin typeface="Verdana" pitchFamily="34" charset="0"/>
                <a:ea typeface="Verdana" pitchFamily="34" charset="0"/>
                <a:cs typeface="Verdana" pitchFamily="34" charset="0"/>
              </a:rPr>
              <a:t>L’ INTEGRAZIONE</a:t>
            </a:r>
            <a:r>
              <a:rPr lang="it-IT" dirty="0" smtClean="0">
                <a:solidFill>
                  <a:srgbClr val="4206BA"/>
                </a:solidFill>
                <a:latin typeface="Verdana" pitchFamily="34" charset="0"/>
                <a:ea typeface="Verdana" pitchFamily="34" charset="0"/>
                <a:cs typeface="Verdana" pitchFamily="34" charset="0"/>
              </a:rPr>
              <a:t> </a:t>
            </a:r>
          </a:p>
          <a:p>
            <a:r>
              <a:rPr lang="it-IT" dirty="0" smtClean="0">
                <a:solidFill>
                  <a:srgbClr val="4206BA"/>
                </a:solidFill>
                <a:latin typeface="Verdana" pitchFamily="34" charset="0"/>
                <a:ea typeface="Verdana" pitchFamily="34" charset="0"/>
                <a:cs typeface="Verdana" pitchFamily="34" charset="0"/>
              </a:rPr>
              <a:t> </a:t>
            </a:r>
          </a:p>
          <a:p>
            <a:pPr algn="ctr"/>
            <a:r>
              <a:rPr lang="it-IT" dirty="0" smtClean="0">
                <a:solidFill>
                  <a:srgbClr val="4206BA"/>
                </a:solidFill>
                <a:latin typeface="Verdana" pitchFamily="34" charset="0"/>
                <a:ea typeface="Verdana" pitchFamily="34" charset="0"/>
                <a:cs typeface="Verdana" pitchFamily="34" charset="0"/>
              </a:rPr>
              <a:t>delle tante piccole imprese </a:t>
            </a:r>
          </a:p>
          <a:p>
            <a:endParaRPr lang="it-IT" dirty="0" smtClean="0">
              <a:solidFill>
                <a:srgbClr val="4206BA"/>
              </a:solidFill>
              <a:latin typeface="Verdana" pitchFamily="34" charset="0"/>
              <a:ea typeface="Verdana" pitchFamily="34" charset="0"/>
              <a:cs typeface="Verdana" pitchFamily="34" charset="0"/>
            </a:endParaRPr>
          </a:p>
          <a:p>
            <a:r>
              <a:rPr lang="it-IT" dirty="0" smtClean="0">
                <a:solidFill>
                  <a:srgbClr val="4206BA"/>
                </a:solidFill>
                <a:latin typeface="Verdana" pitchFamily="34" charset="0"/>
                <a:ea typeface="Verdana" pitchFamily="34" charset="0"/>
                <a:cs typeface="Verdana" pitchFamily="34" charset="0"/>
              </a:rPr>
              <a:t>un esempio  semplice comprensibile  </a:t>
            </a:r>
          </a:p>
          <a:p>
            <a:endParaRPr lang="it-IT" dirty="0" smtClean="0">
              <a:solidFill>
                <a:srgbClr val="4206BA"/>
              </a:solidFill>
              <a:latin typeface="Verdana" pitchFamily="34" charset="0"/>
              <a:ea typeface="Verdana" pitchFamily="34" charset="0"/>
              <a:cs typeface="Verdana" pitchFamily="34" charset="0"/>
            </a:endParaRPr>
          </a:p>
          <a:p>
            <a:pPr algn="ctr"/>
            <a:r>
              <a:rPr lang="it-IT" b="1" dirty="0" smtClean="0">
                <a:solidFill>
                  <a:srgbClr val="4206BA"/>
                </a:solidFill>
                <a:latin typeface="Verdana" pitchFamily="34" charset="0"/>
                <a:ea typeface="Verdana" pitchFamily="34" charset="0"/>
                <a:cs typeface="Verdana" pitchFamily="34" charset="0"/>
              </a:rPr>
              <a:t>Il </a:t>
            </a:r>
            <a:r>
              <a:rPr lang="it-IT" sz="2000" b="1" dirty="0" smtClean="0">
                <a:solidFill>
                  <a:srgbClr val="4206BA"/>
                </a:solidFill>
                <a:latin typeface="Verdana" pitchFamily="34" charset="0"/>
                <a:ea typeface="Verdana" pitchFamily="34" charset="0"/>
                <a:cs typeface="Verdana" pitchFamily="34" charset="0"/>
              </a:rPr>
              <a:t> BIM  </a:t>
            </a:r>
            <a:r>
              <a:rPr lang="it-IT" b="1" dirty="0" smtClean="0">
                <a:solidFill>
                  <a:srgbClr val="4206BA"/>
                </a:solidFill>
                <a:latin typeface="Verdana" pitchFamily="34" charset="0"/>
                <a:ea typeface="Verdana" pitchFamily="34" charset="0"/>
                <a:cs typeface="Verdana" pitchFamily="34" charset="0"/>
              </a:rPr>
              <a:t>Building Information </a:t>
            </a:r>
            <a:r>
              <a:rPr lang="it-IT" b="1" dirty="0" err="1" smtClean="0">
                <a:solidFill>
                  <a:srgbClr val="4206BA"/>
                </a:solidFill>
                <a:latin typeface="Verdana" pitchFamily="34" charset="0"/>
                <a:ea typeface="Verdana" pitchFamily="34" charset="0"/>
                <a:cs typeface="Verdana" pitchFamily="34" charset="0"/>
              </a:rPr>
              <a:t>Modeling</a:t>
            </a:r>
            <a:r>
              <a:rPr lang="it-IT" b="1" dirty="0" smtClean="0">
                <a:solidFill>
                  <a:srgbClr val="4206BA"/>
                </a:solidFill>
                <a:latin typeface="Verdana" pitchFamily="34" charset="0"/>
                <a:ea typeface="Verdana" pitchFamily="34" charset="0"/>
                <a:cs typeface="Verdana" pitchFamily="34" charset="0"/>
              </a:rPr>
              <a:t>, </a:t>
            </a:r>
          </a:p>
          <a:p>
            <a:endParaRPr lang="it-IT" dirty="0" smtClean="0">
              <a:latin typeface="Verdana" pitchFamily="34" charset="0"/>
              <a:ea typeface="Verdana" pitchFamily="34" charset="0"/>
              <a:cs typeface="Verdana" pitchFamily="34" charset="0"/>
            </a:endParaRPr>
          </a:p>
          <a:p>
            <a:r>
              <a:rPr lang="it-IT" dirty="0" smtClean="0">
                <a:solidFill>
                  <a:srgbClr val="4206BA"/>
                </a:solidFill>
                <a:latin typeface="Verdana" pitchFamily="34" charset="0"/>
                <a:ea typeface="Verdana" pitchFamily="34" charset="0"/>
                <a:cs typeface="Verdana" pitchFamily="34" charset="0"/>
              </a:rPr>
              <a:t>metodologia </a:t>
            </a:r>
            <a:r>
              <a:rPr lang="it-IT" dirty="0" smtClean="0">
                <a:solidFill>
                  <a:srgbClr val="4206BA"/>
                </a:solidFill>
                <a:latin typeface="Verdana" pitchFamily="34" charset="0"/>
                <a:ea typeface="Verdana" pitchFamily="34" charset="0"/>
                <a:cs typeface="Verdana" pitchFamily="34" charset="0"/>
              </a:rPr>
              <a:t>di progettazione integrata che </a:t>
            </a:r>
            <a:r>
              <a:rPr lang="it-IT" dirty="0" smtClean="0">
                <a:solidFill>
                  <a:srgbClr val="4206BA"/>
                </a:solidFill>
                <a:latin typeface="Verdana" pitchFamily="34" charset="0"/>
                <a:ea typeface="Verdana" pitchFamily="34" charset="0"/>
                <a:cs typeface="Verdana" pitchFamily="34" charset="0"/>
              </a:rPr>
              <a:t>consente  </a:t>
            </a:r>
            <a:r>
              <a:rPr lang="it-IT" dirty="0" smtClean="0">
                <a:solidFill>
                  <a:srgbClr val="4206BA"/>
                </a:solidFill>
                <a:latin typeface="Verdana" pitchFamily="34" charset="0"/>
                <a:ea typeface="Verdana" pitchFamily="34" charset="0"/>
                <a:cs typeface="Verdana" pitchFamily="34" charset="0"/>
              </a:rPr>
              <a:t>la gestione </a:t>
            </a:r>
            <a:r>
              <a:rPr lang="it-IT" dirty="0" smtClean="0">
                <a:solidFill>
                  <a:srgbClr val="4206BA"/>
                </a:solidFill>
                <a:latin typeface="Verdana" pitchFamily="34" charset="0"/>
                <a:ea typeface="Verdana" pitchFamily="34" charset="0"/>
                <a:cs typeface="Verdana" pitchFamily="34" charset="0"/>
              </a:rPr>
              <a:t>del </a:t>
            </a:r>
            <a:r>
              <a:rPr lang="it-IT" dirty="0" smtClean="0">
                <a:solidFill>
                  <a:srgbClr val="4206BA"/>
                </a:solidFill>
                <a:latin typeface="Verdana" pitchFamily="34" charset="0"/>
                <a:ea typeface="Verdana" pitchFamily="34" charset="0"/>
                <a:cs typeface="Verdana" pitchFamily="34" charset="0"/>
              </a:rPr>
              <a:t>flusso informativo fra i diversi attori all’interno della filiera  delle </a:t>
            </a:r>
            <a:r>
              <a:rPr lang="it-IT" dirty="0" smtClean="0">
                <a:solidFill>
                  <a:srgbClr val="4206BA"/>
                </a:solidFill>
                <a:latin typeface="Verdana" pitchFamily="34" charset="0"/>
                <a:ea typeface="Verdana" pitchFamily="34" charset="0"/>
                <a:cs typeface="Verdana" pitchFamily="34" charset="0"/>
              </a:rPr>
              <a:t>costruzioni</a:t>
            </a:r>
            <a:r>
              <a:rPr lang="it-IT" dirty="0" smtClean="0">
                <a:solidFill>
                  <a:srgbClr val="4206BA"/>
                </a:solidFill>
                <a:latin typeface="Verdana" pitchFamily="34" charset="0"/>
                <a:ea typeface="Verdana" pitchFamily="34" charset="0"/>
                <a:cs typeface="Verdana" pitchFamily="34" charset="0"/>
              </a:rPr>
              <a:t> </a:t>
            </a:r>
            <a:r>
              <a:rPr lang="it-IT" dirty="0" smtClean="0">
                <a:solidFill>
                  <a:srgbClr val="4206BA"/>
                </a:solidFill>
                <a:latin typeface="Verdana" pitchFamily="34" charset="0"/>
                <a:ea typeface="Verdana" pitchFamily="34" charset="0"/>
                <a:cs typeface="Verdana" pitchFamily="34" charset="0"/>
              </a:rPr>
              <a:t>.</a:t>
            </a:r>
          </a:p>
          <a:p>
            <a:endParaRPr lang="it-IT" dirty="0" smtClean="0">
              <a:latin typeface="Verdana" pitchFamily="34" charset="0"/>
              <a:ea typeface="Verdana" pitchFamily="34" charset="0"/>
              <a:cs typeface="Verdana" pitchFamily="34" charset="0"/>
            </a:endParaRPr>
          </a:p>
          <a:p>
            <a:pPr algn="ctr"/>
            <a:r>
              <a:rPr lang="it-IT" b="1" dirty="0" smtClean="0">
                <a:solidFill>
                  <a:srgbClr val="FF0000"/>
                </a:solidFill>
                <a:latin typeface="Verdana" pitchFamily="34" charset="0"/>
                <a:ea typeface="Verdana" pitchFamily="34" charset="0"/>
                <a:cs typeface="Verdana" pitchFamily="34" charset="0"/>
              </a:rPr>
              <a:t>PROGETTISTI – PRODUTTORI – COSTRUTTORI - ENTI</a:t>
            </a:r>
            <a:endParaRPr lang="it-IT" b="1" dirty="0" smtClean="0">
              <a:solidFill>
                <a:srgbClr val="FF0000"/>
              </a:solidFill>
              <a:latin typeface="Verdana" pitchFamily="34" charset="0"/>
              <a:ea typeface="Verdana" pitchFamily="34" charset="0"/>
              <a:cs typeface="Verdana" pitchFamily="34" charset="0"/>
            </a:endParaRPr>
          </a:p>
          <a:p>
            <a:endParaRPr lang="it-IT"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0"/>
            <a:ext cx="9144000" cy="400110"/>
          </a:xfrm>
          <a:prstGeom prst="rect">
            <a:avLst/>
          </a:prstGeom>
        </p:spPr>
        <p:txBody>
          <a:bodyPr wrap="square">
            <a:spAutoFit/>
          </a:bodyPr>
          <a:lstStyle/>
          <a:p>
            <a:pPr algn="ctr"/>
            <a:r>
              <a:rPr lang="it-IT" sz="2000" b="1" dirty="0" smtClean="0">
                <a:solidFill>
                  <a:srgbClr val="4206BA"/>
                </a:solidFill>
                <a:latin typeface="Verdana" pitchFamily="34" charset="0"/>
                <a:ea typeface="Verdana" pitchFamily="34" charset="0"/>
                <a:cs typeface="Verdana" pitchFamily="34" charset="0"/>
              </a:rPr>
              <a:t>Fibra ottica industria 4.0</a:t>
            </a:r>
            <a:endParaRPr lang="it-IT" sz="2000" dirty="0" smtClean="0">
              <a:solidFill>
                <a:srgbClr val="4206BA"/>
              </a:solidFill>
              <a:latin typeface="Verdana" pitchFamily="34" charset="0"/>
              <a:ea typeface="Verdana" pitchFamily="34" charset="0"/>
              <a:cs typeface="Verdana" pitchFamily="34" charset="0"/>
            </a:endParaRPr>
          </a:p>
        </p:txBody>
      </p:sp>
      <p:sp>
        <p:nvSpPr>
          <p:cNvPr id="41986" name="AutoShape 2" descr="Risultati immagini per auto elettrica tes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 name="Rettangolo 9"/>
          <p:cNvSpPr/>
          <p:nvPr/>
        </p:nvSpPr>
        <p:spPr>
          <a:xfrm>
            <a:off x="251520" y="620688"/>
            <a:ext cx="8496944" cy="5632311"/>
          </a:xfrm>
          <a:prstGeom prst="rect">
            <a:avLst/>
          </a:prstGeom>
        </p:spPr>
        <p:txBody>
          <a:bodyPr wrap="square">
            <a:spAutoFit/>
          </a:bodyPr>
          <a:lstStyle/>
          <a:p>
            <a:endParaRPr lang="it-IT" dirty="0" smtClean="0">
              <a:latin typeface="Verdana" pitchFamily="34" charset="0"/>
              <a:ea typeface="Verdana" pitchFamily="34" charset="0"/>
              <a:cs typeface="Verdana" pitchFamily="34" charset="0"/>
            </a:endParaRPr>
          </a:p>
          <a:p>
            <a:r>
              <a:rPr lang="it-IT" dirty="0" smtClean="0">
                <a:solidFill>
                  <a:srgbClr val="4206BA"/>
                </a:solidFill>
                <a:latin typeface="Verdana" pitchFamily="34" charset="0"/>
                <a:ea typeface="Verdana" pitchFamily="34" charset="0"/>
                <a:cs typeface="Verdana" pitchFamily="34" charset="0"/>
              </a:rPr>
              <a:t>Nei giorni scorsi la 11° Commissione Lavoro, previdenza  sociale del  Senato della Repubblica  ha  ultimato i lavori di </a:t>
            </a:r>
          </a:p>
          <a:p>
            <a:pPr fontAlgn="base"/>
            <a:r>
              <a:rPr lang="it-IT" b="1" dirty="0" smtClean="0">
                <a:solidFill>
                  <a:srgbClr val="4206BA"/>
                </a:solidFill>
                <a:latin typeface="Verdana" pitchFamily="34" charset="0"/>
                <a:ea typeface="Verdana" pitchFamily="34" charset="0"/>
                <a:cs typeface="Verdana" pitchFamily="34" charset="0"/>
              </a:rPr>
              <a:t>L'impatto sul mercato del lavoro della quarta rivoluzione industriale(n. 974)</a:t>
            </a:r>
            <a:r>
              <a:rPr lang="it-IT" dirty="0" smtClean="0"/>
              <a:t> </a:t>
            </a:r>
            <a:endParaRPr lang="it-IT" dirty="0" smtClean="0"/>
          </a:p>
          <a:p>
            <a:pPr fontAlgn="base"/>
            <a:endParaRPr lang="it-IT" dirty="0" smtClean="0"/>
          </a:p>
          <a:p>
            <a:pPr fontAlgn="base"/>
            <a:r>
              <a:rPr lang="it-IT" dirty="0" smtClean="0">
                <a:solidFill>
                  <a:srgbClr val="FF0000"/>
                </a:solidFill>
                <a:latin typeface="Verdana" pitchFamily="34" charset="0"/>
                <a:ea typeface="Verdana" pitchFamily="34" charset="0"/>
                <a:cs typeface="Verdana" pitchFamily="34" charset="0"/>
              </a:rPr>
              <a:t>Nell’ introduzione si afferma</a:t>
            </a:r>
          </a:p>
          <a:p>
            <a:pPr fontAlgn="base"/>
            <a:r>
              <a:rPr lang="it-IT" dirty="0" smtClean="0">
                <a:solidFill>
                  <a:srgbClr val="4206BA"/>
                </a:solidFill>
                <a:latin typeface="Verdana" pitchFamily="34" charset="0"/>
                <a:ea typeface="Verdana" pitchFamily="34" charset="0"/>
                <a:cs typeface="Verdana" pitchFamily="34" charset="0"/>
              </a:rPr>
              <a:t>La recente indagine conoscitiva della Commissione Industria della Camera ha osservato che “</a:t>
            </a:r>
            <a:r>
              <a:rPr lang="it-IT" b="1" dirty="0" smtClean="0">
                <a:solidFill>
                  <a:srgbClr val="4206BA"/>
                </a:solidFill>
                <a:latin typeface="Verdana" pitchFamily="34" charset="0"/>
                <a:ea typeface="Verdana" pitchFamily="34" charset="0"/>
                <a:cs typeface="Verdana" pitchFamily="34" charset="0"/>
              </a:rPr>
              <a:t>… Industria 4.0</a:t>
            </a:r>
            <a:r>
              <a:rPr lang="it-IT" dirty="0" smtClean="0">
                <a:solidFill>
                  <a:srgbClr val="4206BA"/>
                </a:solidFill>
                <a:latin typeface="Verdana" pitchFamily="34" charset="0"/>
                <a:ea typeface="Verdana" pitchFamily="34" charset="0"/>
                <a:cs typeface="Verdana" pitchFamily="34" charset="0"/>
              </a:rPr>
              <a:t>, a differenza della precedente rivoluzione industriale nella quale la tecnologia si affiancava all’uomo per migliorare e rendere più produttive le attività umane, si propone come paradigma che, sebbene parzialmente, non si limita ad </a:t>
            </a:r>
            <a:r>
              <a:rPr lang="it-IT" b="1" dirty="0" smtClean="0">
                <a:solidFill>
                  <a:srgbClr val="4206BA"/>
                </a:solidFill>
                <a:latin typeface="Verdana" pitchFamily="34" charset="0"/>
                <a:ea typeface="Verdana" pitchFamily="34" charset="0"/>
                <a:cs typeface="Verdana" pitchFamily="34" charset="0"/>
              </a:rPr>
              <a:t>affiancarsi ma per talune attività si sostituisce all’uomo</a:t>
            </a:r>
            <a:r>
              <a:rPr lang="it-IT" dirty="0" smtClean="0">
                <a:solidFill>
                  <a:srgbClr val="4206BA"/>
                </a:solidFill>
                <a:latin typeface="Verdana" pitchFamily="34" charset="0"/>
                <a:ea typeface="Verdana" pitchFamily="34" charset="0"/>
                <a:cs typeface="Verdana" pitchFamily="34" charset="0"/>
              </a:rPr>
              <a:t>”. Il cambiamento tecnologico non appare peraltro neutrale negli effetti che potrà avere sui rapporti sociali ed economici ecc.</a:t>
            </a:r>
          </a:p>
          <a:p>
            <a:pPr fontAlgn="base"/>
            <a:r>
              <a:rPr lang="it-IT" dirty="0" smtClean="0">
                <a:latin typeface="Verdana" pitchFamily="34" charset="0"/>
                <a:ea typeface="Verdana" pitchFamily="34" charset="0"/>
                <a:cs typeface="Verdana" pitchFamily="34" charset="0"/>
              </a:rPr>
              <a:t>Omissis </a:t>
            </a:r>
            <a:endParaRPr lang="it-IT" dirty="0" smtClean="0">
              <a:latin typeface="Verdana" pitchFamily="34" charset="0"/>
              <a:ea typeface="Verdana" pitchFamily="34" charset="0"/>
              <a:cs typeface="Verdana" pitchFamily="34" charset="0"/>
            </a:endParaRPr>
          </a:p>
          <a:p>
            <a:pPr fontAlgn="base"/>
            <a:r>
              <a:rPr lang="it-IT" dirty="0" smtClean="0">
                <a:solidFill>
                  <a:srgbClr val="FF0000"/>
                </a:solidFill>
                <a:latin typeface="Verdana" pitchFamily="34" charset="0"/>
                <a:ea typeface="Verdana" pitchFamily="34" charset="0"/>
                <a:cs typeface="Verdana" pitchFamily="34" charset="0"/>
              </a:rPr>
              <a:t>Questo documento conclusivo contiene una breve analisi del contesto economico e tecnologico internazionale, una lettura delle tendenze nel mercato del lavoro italiano, la individuazione delle principali sfide e delle responsabilità conseguenti dei decisori.</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0"/>
            <a:ext cx="9144000" cy="400110"/>
          </a:xfrm>
          <a:prstGeom prst="rect">
            <a:avLst/>
          </a:prstGeom>
        </p:spPr>
        <p:txBody>
          <a:bodyPr wrap="square">
            <a:spAutoFit/>
          </a:bodyPr>
          <a:lstStyle/>
          <a:p>
            <a:pPr algn="ctr"/>
            <a:r>
              <a:rPr lang="it-IT" sz="2000" b="1" dirty="0" smtClean="0">
                <a:solidFill>
                  <a:srgbClr val="4206BA"/>
                </a:solidFill>
                <a:latin typeface="Verdana" pitchFamily="34" charset="0"/>
                <a:ea typeface="Verdana" pitchFamily="34" charset="0"/>
                <a:cs typeface="Verdana" pitchFamily="34" charset="0"/>
              </a:rPr>
              <a:t>Fibra ottica  industria 4.0</a:t>
            </a:r>
            <a:endParaRPr lang="it-IT" sz="2000" dirty="0" smtClean="0">
              <a:solidFill>
                <a:srgbClr val="4206BA"/>
              </a:solidFill>
              <a:latin typeface="Verdana" pitchFamily="34" charset="0"/>
              <a:ea typeface="Verdana" pitchFamily="34" charset="0"/>
              <a:cs typeface="Verdana" pitchFamily="34" charset="0"/>
            </a:endParaRPr>
          </a:p>
        </p:txBody>
      </p:sp>
      <p:sp>
        <p:nvSpPr>
          <p:cNvPr id="41986" name="AutoShape 2" descr="Risultati immagini per auto elettrica tes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 name="Rettangolo 9"/>
          <p:cNvSpPr/>
          <p:nvPr/>
        </p:nvSpPr>
        <p:spPr>
          <a:xfrm>
            <a:off x="251520" y="620688"/>
            <a:ext cx="8496944" cy="5632311"/>
          </a:xfrm>
          <a:prstGeom prst="rect">
            <a:avLst/>
          </a:prstGeom>
        </p:spPr>
        <p:txBody>
          <a:bodyPr wrap="square">
            <a:spAutoFit/>
          </a:bodyPr>
          <a:lstStyle/>
          <a:p>
            <a:r>
              <a:rPr lang="it-IT" dirty="0" smtClean="0">
                <a:latin typeface="Verdana" pitchFamily="34" charset="0"/>
                <a:ea typeface="Verdana" pitchFamily="34" charset="0"/>
                <a:cs typeface="Verdana" pitchFamily="34" charset="0"/>
              </a:rPr>
              <a:t>..  </a:t>
            </a:r>
            <a:r>
              <a:rPr lang="it-IT" dirty="0" smtClean="0">
                <a:solidFill>
                  <a:srgbClr val="4206BA"/>
                </a:solidFill>
                <a:latin typeface="Verdana" pitchFamily="34" charset="0"/>
                <a:ea typeface="Verdana" pitchFamily="34" charset="0"/>
                <a:cs typeface="Verdana" pitchFamily="34" charset="0"/>
              </a:rPr>
              <a:t>sono  numerosi gli studi che “leggono”come strettamente connesse tra loro </a:t>
            </a:r>
            <a:r>
              <a:rPr lang="it-IT" b="1" dirty="0" smtClean="0">
                <a:solidFill>
                  <a:srgbClr val="4206BA"/>
                </a:solidFill>
                <a:latin typeface="Verdana" pitchFamily="34" charset="0"/>
                <a:ea typeface="Verdana" pitchFamily="34" charset="0"/>
                <a:cs typeface="Verdana" pitchFamily="34" charset="0"/>
              </a:rPr>
              <a:t>la produttività </a:t>
            </a:r>
            <a:r>
              <a:rPr lang="it-IT" dirty="0" smtClean="0">
                <a:solidFill>
                  <a:srgbClr val="4206BA"/>
                </a:solidFill>
                <a:latin typeface="Verdana" pitchFamily="34" charset="0"/>
                <a:ea typeface="Verdana" pitchFamily="34" charset="0"/>
                <a:cs typeface="Verdana" pitchFamily="34" charset="0"/>
              </a:rPr>
              <a:t>e due fattori:</a:t>
            </a:r>
          </a:p>
          <a:p>
            <a:r>
              <a:rPr lang="it-IT" dirty="0" smtClean="0">
                <a:solidFill>
                  <a:srgbClr val="4206BA"/>
                </a:solidFill>
                <a:latin typeface="Verdana" pitchFamily="34" charset="0"/>
                <a:ea typeface="Verdana" pitchFamily="34" charset="0"/>
                <a:cs typeface="Verdana" pitchFamily="34" charset="0"/>
              </a:rPr>
              <a:t> </a:t>
            </a:r>
            <a:r>
              <a:rPr lang="it-IT" b="1" dirty="0" smtClean="0">
                <a:solidFill>
                  <a:srgbClr val="FF0000"/>
                </a:solidFill>
                <a:latin typeface="Verdana" pitchFamily="34" charset="0"/>
                <a:ea typeface="Verdana" pitchFamily="34" charset="0"/>
                <a:cs typeface="Verdana" pitchFamily="34" charset="0"/>
              </a:rPr>
              <a:t>le competenze </a:t>
            </a:r>
            <a:r>
              <a:rPr lang="it-IT" dirty="0" smtClean="0">
                <a:solidFill>
                  <a:srgbClr val="4206BA"/>
                </a:solidFill>
                <a:latin typeface="Verdana" pitchFamily="34" charset="0"/>
                <a:ea typeface="Verdana" pitchFamily="34" charset="0"/>
                <a:cs typeface="Verdana" pitchFamily="34" charset="0"/>
              </a:rPr>
              <a:t>e </a:t>
            </a:r>
            <a:r>
              <a:rPr lang="it-IT" b="1" dirty="0" smtClean="0">
                <a:solidFill>
                  <a:srgbClr val="FF0000"/>
                </a:solidFill>
                <a:latin typeface="Verdana" pitchFamily="34" charset="0"/>
                <a:ea typeface="Verdana" pitchFamily="34" charset="0"/>
                <a:cs typeface="Verdana" pitchFamily="34" charset="0"/>
              </a:rPr>
              <a:t>nuovi modelli di organizzazione del lavoro. </a:t>
            </a:r>
          </a:p>
          <a:p>
            <a:endParaRPr lang="it-IT" dirty="0" smtClean="0">
              <a:solidFill>
                <a:srgbClr val="4206BA"/>
              </a:solidFill>
              <a:latin typeface="Verdana" pitchFamily="34" charset="0"/>
              <a:ea typeface="Verdana" pitchFamily="34" charset="0"/>
              <a:cs typeface="Verdana" pitchFamily="34" charset="0"/>
            </a:endParaRPr>
          </a:p>
          <a:p>
            <a:r>
              <a:rPr lang="it-IT" dirty="0" smtClean="0">
                <a:solidFill>
                  <a:srgbClr val="4206BA"/>
                </a:solidFill>
                <a:latin typeface="Verdana" pitchFamily="34" charset="0"/>
                <a:ea typeface="Verdana" pitchFamily="34" charset="0"/>
                <a:cs typeface="Verdana" pitchFamily="34" charset="0"/>
              </a:rPr>
              <a:t>Gli ultimi dati OCSE mostrano come le performance italiane siano basse su entrambi questi indicatori. </a:t>
            </a:r>
          </a:p>
          <a:p>
            <a:r>
              <a:rPr lang="it-IT" dirty="0" smtClean="0">
                <a:solidFill>
                  <a:srgbClr val="4206BA"/>
                </a:solidFill>
                <a:latin typeface="Verdana" pitchFamily="34" charset="0"/>
                <a:ea typeface="Verdana" pitchFamily="34" charset="0"/>
                <a:cs typeface="Verdana" pitchFamily="34" charset="0"/>
              </a:rPr>
              <a:t>Questo per quanto riguarda sia le </a:t>
            </a:r>
            <a:r>
              <a:rPr lang="it-IT" b="1" dirty="0" smtClean="0">
                <a:solidFill>
                  <a:srgbClr val="4206BA"/>
                </a:solidFill>
                <a:latin typeface="Verdana" pitchFamily="34" charset="0"/>
                <a:ea typeface="Verdana" pitchFamily="34" charset="0"/>
                <a:cs typeface="Verdana" pitchFamily="34" charset="0"/>
              </a:rPr>
              <a:t>competenze di base </a:t>
            </a:r>
            <a:r>
              <a:rPr lang="it-IT" dirty="0" smtClean="0">
                <a:solidFill>
                  <a:srgbClr val="4206BA"/>
                </a:solidFill>
                <a:latin typeface="Verdana" pitchFamily="34" charset="0"/>
                <a:ea typeface="Verdana" pitchFamily="34" charset="0"/>
                <a:cs typeface="Verdana" pitchFamily="34" charset="0"/>
              </a:rPr>
              <a:t>che per quelle </a:t>
            </a:r>
            <a:r>
              <a:rPr lang="it-IT" b="1" dirty="0" smtClean="0">
                <a:solidFill>
                  <a:srgbClr val="4206BA"/>
                </a:solidFill>
                <a:latin typeface="Verdana" pitchFamily="34" charset="0"/>
                <a:ea typeface="Verdana" pitchFamily="34" charset="0"/>
                <a:cs typeface="Verdana" pitchFamily="34" charset="0"/>
              </a:rPr>
              <a:t>di tipo digitale</a:t>
            </a:r>
            <a:r>
              <a:rPr lang="it-IT" dirty="0" smtClean="0">
                <a:solidFill>
                  <a:srgbClr val="4206BA"/>
                </a:solidFill>
                <a:latin typeface="Verdana" pitchFamily="34" charset="0"/>
                <a:ea typeface="Verdana" pitchFamily="34" charset="0"/>
                <a:cs typeface="Verdana" pitchFamily="34" charset="0"/>
              </a:rPr>
              <a:t>, come mostrano questi grafici tratti dall’indagine PIAAC sulle competenze degli adulti dell’OCSE.</a:t>
            </a:r>
          </a:p>
          <a:p>
            <a:endParaRPr lang="it-IT" dirty="0" smtClean="0">
              <a:solidFill>
                <a:srgbClr val="4206BA"/>
              </a:solidFill>
              <a:latin typeface="Verdana" pitchFamily="34" charset="0"/>
              <a:ea typeface="Verdana" pitchFamily="34" charset="0"/>
              <a:cs typeface="Verdana" pitchFamily="34" charset="0"/>
            </a:endParaRPr>
          </a:p>
          <a:p>
            <a:r>
              <a:rPr lang="it-IT" dirty="0" smtClean="0">
                <a:solidFill>
                  <a:srgbClr val="FF0000"/>
                </a:solidFill>
                <a:latin typeface="Verdana" pitchFamily="34" charset="0"/>
                <a:ea typeface="Verdana" pitchFamily="34" charset="0"/>
                <a:cs typeface="Verdana" pitchFamily="34" charset="0"/>
              </a:rPr>
              <a:t>Le stime OCSE prevedono invece per l’Italia </a:t>
            </a:r>
            <a:r>
              <a:rPr lang="it-IT" b="1" dirty="0" smtClean="0">
                <a:solidFill>
                  <a:srgbClr val="FF0000"/>
                </a:solidFill>
                <a:latin typeface="Verdana" pitchFamily="34" charset="0"/>
                <a:ea typeface="Verdana" pitchFamily="34" charset="0"/>
                <a:cs typeface="Verdana" pitchFamily="34" charset="0"/>
              </a:rPr>
              <a:t>un 10 </a:t>
            </a:r>
            <a:r>
              <a:rPr lang="it-IT" dirty="0" smtClean="0">
                <a:solidFill>
                  <a:srgbClr val="FF0000"/>
                </a:solidFill>
                <a:latin typeface="Verdana" pitchFamily="34" charset="0"/>
                <a:ea typeface="Verdana" pitchFamily="34" charset="0"/>
                <a:cs typeface="Verdana" pitchFamily="34" charset="0"/>
              </a:rPr>
              <a:t>% di soggetti ad alto rischio di automatizzazione e un </a:t>
            </a:r>
            <a:r>
              <a:rPr lang="it-IT" b="1" dirty="0" smtClean="0">
                <a:solidFill>
                  <a:srgbClr val="FF0000"/>
                </a:solidFill>
                <a:latin typeface="Verdana" pitchFamily="34" charset="0"/>
                <a:ea typeface="Verdana" pitchFamily="34" charset="0"/>
                <a:cs typeface="Verdana" pitchFamily="34" charset="0"/>
              </a:rPr>
              <a:t>44</a:t>
            </a:r>
            <a:r>
              <a:rPr lang="it-IT" dirty="0" smtClean="0">
                <a:solidFill>
                  <a:srgbClr val="FF0000"/>
                </a:solidFill>
                <a:latin typeface="Verdana" pitchFamily="34" charset="0"/>
                <a:ea typeface="Verdana" pitchFamily="34" charset="0"/>
                <a:cs typeface="Verdana" pitchFamily="34" charset="0"/>
              </a:rPr>
              <a:t> % di occupati le cui mansioni cambieranno radicalmente.</a:t>
            </a:r>
            <a:r>
              <a:rPr lang="it-IT" dirty="0" smtClean="0"/>
              <a:t> </a:t>
            </a:r>
          </a:p>
          <a:p>
            <a:r>
              <a:rPr lang="it-IT" dirty="0" smtClean="0">
                <a:solidFill>
                  <a:srgbClr val="4206BA"/>
                </a:solidFill>
                <a:latin typeface="Verdana" pitchFamily="34" charset="0"/>
                <a:ea typeface="Verdana" pitchFamily="34" charset="0"/>
                <a:cs typeface="Verdana" pitchFamily="34" charset="0"/>
              </a:rPr>
              <a:t> I dati delle indagini Pisa e PIAAC dell’Ocse collocano l’Italia tra i Paesi nei quali tanto i giovani quanto gli adulti risultano dotati di insufficienti competenze di base, in particolare relativamente </a:t>
            </a:r>
            <a:r>
              <a:rPr lang="it-IT" b="1" dirty="0" smtClean="0">
                <a:solidFill>
                  <a:srgbClr val="4206BA"/>
                </a:solidFill>
                <a:latin typeface="Verdana" pitchFamily="34" charset="0"/>
                <a:ea typeface="Verdana" pitchFamily="34" charset="0"/>
                <a:cs typeface="Verdana" pitchFamily="34" charset="0"/>
              </a:rPr>
              <a:t>alla matematica, ai contenuti tecnico-scientifici e persino a quelli umanistici</a:t>
            </a:r>
            <a:r>
              <a:rPr lang="it-IT" dirty="0" smtClean="0">
                <a:solidFill>
                  <a:srgbClr val="4206BA"/>
                </a:solidFill>
                <a:latin typeface="Verdana" pitchFamily="34" charset="0"/>
                <a:ea typeface="Verdana" pitchFamily="34" charset="0"/>
                <a:cs typeface="Verdana" pitchFamily="34" charset="0"/>
              </a:rPr>
              <a:t>. </a:t>
            </a:r>
          </a:p>
          <a:p>
            <a:r>
              <a:rPr lang="it-IT" dirty="0" smtClean="0">
                <a:solidFill>
                  <a:srgbClr val="4206BA"/>
                </a:solidFill>
                <a:latin typeface="Verdana" pitchFamily="34" charset="0"/>
                <a:ea typeface="Verdana" pitchFamily="34" charset="0"/>
                <a:cs typeface="Verdana" pitchFamily="34" charset="0"/>
              </a:rPr>
              <a:t>Per questo emerge la necessità, prima di affrontare le sfide “alte” che Industria 4.0 ci pone, </a:t>
            </a:r>
            <a:r>
              <a:rPr lang="it-IT" b="1" dirty="0" smtClean="0">
                <a:solidFill>
                  <a:srgbClr val="4206BA"/>
                </a:solidFill>
                <a:latin typeface="Verdana" pitchFamily="34" charset="0"/>
                <a:ea typeface="Verdana" pitchFamily="34" charset="0"/>
                <a:cs typeface="Verdana" pitchFamily="34" charset="0"/>
              </a:rPr>
              <a:t>di riflettere sullo stesso sistema educativo e su iniziative estese di </a:t>
            </a:r>
            <a:r>
              <a:rPr lang="it-IT" b="1" dirty="0" err="1" smtClean="0">
                <a:solidFill>
                  <a:srgbClr val="4206BA"/>
                </a:solidFill>
                <a:latin typeface="Verdana" pitchFamily="34" charset="0"/>
                <a:ea typeface="Verdana" pitchFamily="34" charset="0"/>
                <a:cs typeface="Verdana" pitchFamily="34" charset="0"/>
              </a:rPr>
              <a:t>ri-alfabetizzazione</a:t>
            </a:r>
            <a:r>
              <a:rPr lang="it-IT" b="1" dirty="0" smtClean="0">
                <a:solidFill>
                  <a:srgbClr val="4206BA"/>
                </a:solidFill>
                <a:latin typeface="Verdana" pitchFamily="34" charset="0"/>
                <a:ea typeface="Verdana" pitchFamily="34" charset="0"/>
                <a:cs typeface="Verdana" pitchFamily="34" charset="0"/>
              </a:rPr>
              <a:t> degli adulti.</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0"/>
            <a:ext cx="9144000" cy="400110"/>
          </a:xfrm>
          <a:prstGeom prst="rect">
            <a:avLst/>
          </a:prstGeom>
        </p:spPr>
        <p:txBody>
          <a:bodyPr wrap="square">
            <a:spAutoFit/>
          </a:bodyPr>
          <a:lstStyle/>
          <a:p>
            <a:pPr algn="ctr"/>
            <a:r>
              <a:rPr lang="it-IT" sz="2000" b="1" dirty="0" smtClean="0">
                <a:solidFill>
                  <a:srgbClr val="4206BA"/>
                </a:solidFill>
                <a:latin typeface="Verdana" pitchFamily="34" charset="0"/>
                <a:ea typeface="Verdana" pitchFamily="34" charset="0"/>
                <a:cs typeface="Verdana" pitchFamily="34" charset="0"/>
              </a:rPr>
              <a:t>Fibra ottica  e  scuola</a:t>
            </a:r>
            <a:endParaRPr lang="it-IT" sz="2000" dirty="0" smtClean="0">
              <a:solidFill>
                <a:srgbClr val="4206BA"/>
              </a:solidFill>
              <a:latin typeface="Verdana" pitchFamily="34" charset="0"/>
              <a:ea typeface="Verdana" pitchFamily="34" charset="0"/>
              <a:cs typeface="Verdana" pitchFamily="34" charset="0"/>
            </a:endParaRPr>
          </a:p>
        </p:txBody>
      </p:sp>
      <p:sp>
        <p:nvSpPr>
          <p:cNvPr id="41986" name="AutoShape 2" descr="Risultati immagini per auto elettrica tes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7" name="Immagine 6" descr="http://www.innovationpost.it/wp-content/uploads/2017/10/lavoro_3.jpg"/>
          <p:cNvPicPr/>
          <p:nvPr/>
        </p:nvPicPr>
        <p:blipFill>
          <a:blip r:embed="rId2" cstate="print"/>
          <a:srcRect/>
          <a:stretch>
            <a:fillRect/>
          </a:stretch>
        </p:blipFill>
        <p:spPr bwMode="auto">
          <a:xfrm>
            <a:off x="971600" y="-315416"/>
            <a:ext cx="7200799" cy="74888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79512" y="836712"/>
            <a:ext cx="8784976" cy="5386090"/>
          </a:xfrm>
          <a:prstGeom prst="rect">
            <a:avLst/>
          </a:prstGeom>
        </p:spPr>
        <p:txBody>
          <a:bodyPr wrap="square">
            <a:spAutoFit/>
          </a:bodyPr>
          <a:lstStyle/>
          <a:p>
            <a:pPr algn="ctr"/>
            <a:r>
              <a:rPr lang="it-IT" sz="2000" b="1" dirty="0" smtClean="0">
                <a:solidFill>
                  <a:srgbClr val="FF0000"/>
                </a:solidFill>
              </a:rPr>
              <a:t>Dopo Torino 1977 la prima esperienza in Italia non positiva </a:t>
            </a:r>
          </a:p>
          <a:p>
            <a:pPr algn="ctr"/>
            <a:r>
              <a:rPr lang="it-IT" sz="2000" b="1" dirty="0" smtClean="0">
                <a:solidFill>
                  <a:srgbClr val="4206BA"/>
                </a:solidFill>
              </a:rPr>
              <a:t>SOCRATE</a:t>
            </a:r>
            <a:r>
              <a:rPr lang="it-IT" sz="2000" dirty="0" smtClean="0">
                <a:solidFill>
                  <a:srgbClr val="4206BA"/>
                </a:solidFill>
              </a:rPr>
              <a:t>  </a:t>
            </a:r>
            <a:r>
              <a:rPr lang="it-IT" sz="2000" b="1" i="1" dirty="0" smtClean="0">
                <a:solidFill>
                  <a:srgbClr val="4206BA"/>
                </a:solidFill>
              </a:rPr>
              <a:t>S</a:t>
            </a:r>
            <a:r>
              <a:rPr lang="it-IT" sz="2000" i="1" dirty="0" smtClean="0">
                <a:solidFill>
                  <a:srgbClr val="4206BA"/>
                </a:solidFill>
              </a:rPr>
              <a:t>viluppo </a:t>
            </a:r>
            <a:r>
              <a:rPr lang="it-IT" sz="2000" b="1" i="1" dirty="0" smtClean="0">
                <a:solidFill>
                  <a:srgbClr val="4206BA"/>
                </a:solidFill>
              </a:rPr>
              <a:t>O</a:t>
            </a:r>
            <a:r>
              <a:rPr lang="it-IT" sz="2000" i="1" dirty="0" smtClean="0">
                <a:solidFill>
                  <a:srgbClr val="4206BA"/>
                </a:solidFill>
              </a:rPr>
              <a:t>ttico </a:t>
            </a:r>
            <a:r>
              <a:rPr lang="it-IT" sz="2000" b="1" i="1" dirty="0" smtClean="0">
                <a:solidFill>
                  <a:srgbClr val="4206BA"/>
                </a:solidFill>
              </a:rPr>
              <a:t>C</a:t>
            </a:r>
            <a:r>
              <a:rPr lang="it-IT" sz="2000" i="1" dirty="0" smtClean="0">
                <a:solidFill>
                  <a:srgbClr val="4206BA"/>
                </a:solidFill>
              </a:rPr>
              <a:t>oassiale </a:t>
            </a:r>
            <a:r>
              <a:rPr lang="it-IT" sz="2000" b="1" i="1" dirty="0" smtClean="0">
                <a:solidFill>
                  <a:srgbClr val="4206BA"/>
                </a:solidFill>
              </a:rPr>
              <a:t>R</a:t>
            </a:r>
            <a:r>
              <a:rPr lang="it-IT" sz="2000" i="1" dirty="0" smtClean="0">
                <a:solidFill>
                  <a:srgbClr val="4206BA"/>
                </a:solidFill>
              </a:rPr>
              <a:t>ete </a:t>
            </a:r>
            <a:r>
              <a:rPr lang="it-IT" sz="2000" b="1" i="1" dirty="0" smtClean="0">
                <a:solidFill>
                  <a:srgbClr val="4206BA"/>
                </a:solidFill>
              </a:rPr>
              <a:t>A</a:t>
            </a:r>
            <a:r>
              <a:rPr lang="it-IT" sz="2000" i="1" dirty="0" smtClean="0">
                <a:solidFill>
                  <a:srgbClr val="4206BA"/>
                </a:solidFill>
              </a:rPr>
              <a:t>ccesso </a:t>
            </a:r>
            <a:r>
              <a:rPr lang="it-IT" sz="2000" b="1" i="1" dirty="0" smtClean="0">
                <a:solidFill>
                  <a:srgbClr val="4206BA"/>
                </a:solidFill>
              </a:rPr>
              <a:t>Te</a:t>
            </a:r>
            <a:r>
              <a:rPr lang="it-IT" sz="2000" i="1" dirty="0" smtClean="0">
                <a:solidFill>
                  <a:srgbClr val="4206BA"/>
                </a:solidFill>
              </a:rPr>
              <a:t>lecom</a:t>
            </a:r>
          </a:p>
          <a:p>
            <a:pPr algn="just"/>
            <a:r>
              <a:rPr lang="it-IT" dirty="0" smtClean="0">
                <a:solidFill>
                  <a:srgbClr val="FF0000"/>
                </a:solidFill>
              </a:rPr>
              <a:t>Il progetto Socrate mirava a cablare attraverso cavi coassiali su dorsale in fibra ottica creare una rete cablata a larga banda (tecnologia in cui il centro di ricerca di STET, lo </a:t>
            </a:r>
            <a:r>
              <a:rPr lang="it-IT" b="1" dirty="0" smtClean="0">
                <a:solidFill>
                  <a:srgbClr val="FF0000"/>
                </a:solidFill>
              </a:rPr>
              <a:t>CSELT, </a:t>
            </a:r>
            <a:r>
              <a:rPr lang="it-IT" dirty="0" smtClean="0">
                <a:solidFill>
                  <a:srgbClr val="FF0000"/>
                </a:solidFill>
              </a:rPr>
              <a:t>( nata 1961  chiusa nel 2001) aveva raggiunto competenze di riconosciuta eccellenza internazionale) le abitazioni di 19 città italiane per diffondere servizi a banda larga come la televisione via cavo e altri servizi interattivi, </a:t>
            </a:r>
          </a:p>
          <a:p>
            <a:pPr algn="just"/>
            <a:r>
              <a:rPr lang="it-IT" dirty="0" smtClean="0">
                <a:solidFill>
                  <a:srgbClr val="4206BA"/>
                </a:solidFill>
              </a:rPr>
              <a:t>con velocità di accesso per l'epoca erano considerate</a:t>
            </a:r>
            <a:r>
              <a:rPr lang="it-IT" b="1" dirty="0" smtClean="0">
                <a:solidFill>
                  <a:srgbClr val="4206BA"/>
                </a:solidFill>
              </a:rPr>
              <a:t> elevate </a:t>
            </a:r>
            <a:r>
              <a:rPr lang="it-IT" sz="2000" b="1" dirty="0" smtClean="0">
                <a:solidFill>
                  <a:srgbClr val="4206BA"/>
                </a:solidFill>
              </a:rPr>
              <a:t> </a:t>
            </a:r>
          </a:p>
          <a:p>
            <a:pPr algn="just"/>
            <a:r>
              <a:rPr lang="it-IT" sz="2000" b="1" dirty="0" smtClean="0">
                <a:solidFill>
                  <a:srgbClr val="FF0000"/>
                </a:solidFill>
              </a:rPr>
              <a:t>1.5 Mb di velocità in download e 64 </a:t>
            </a:r>
            <a:r>
              <a:rPr lang="it-IT" sz="2000" b="1" dirty="0" err="1" smtClean="0">
                <a:solidFill>
                  <a:srgbClr val="FF0000"/>
                </a:solidFill>
              </a:rPr>
              <a:t>kb</a:t>
            </a:r>
            <a:r>
              <a:rPr lang="it-IT" sz="2000" b="1" dirty="0" smtClean="0">
                <a:solidFill>
                  <a:srgbClr val="FF0000"/>
                </a:solidFill>
              </a:rPr>
              <a:t> in upload</a:t>
            </a:r>
          </a:p>
          <a:p>
            <a:pPr algn="just"/>
            <a:r>
              <a:rPr lang="it-IT" sz="2000" dirty="0" smtClean="0">
                <a:solidFill>
                  <a:srgbClr val="4206BA"/>
                </a:solidFill>
              </a:rPr>
              <a:t>Sul fronte finanziario investimento previsto  di circa 13.000 miliardi di lire, </a:t>
            </a:r>
            <a:r>
              <a:rPr lang="it-IT" sz="2000" b="1" dirty="0" smtClean="0">
                <a:solidFill>
                  <a:srgbClr val="4206BA"/>
                </a:solidFill>
              </a:rPr>
              <a:t>spesi 5.000 miliardi</a:t>
            </a:r>
          </a:p>
          <a:p>
            <a:pPr algn="just"/>
            <a:r>
              <a:rPr lang="it-IT" dirty="0" smtClean="0">
                <a:solidFill>
                  <a:srgbClr val="FF0000"/>
                </a:solidFill>
              </a:rPr>
              <a:t>Il progetto concepito nei primi anni 90 fu abbandonato, per ragioni politiche, finanziarie e tecnologiche (queste ultime legate alla nascita della tecnologia </a:t>
            </a:r>
            <a:r>
              <a:rPr lang="it-IT" b="1" dirty="0" smtClean="0">
                <a:solidFill>
                  <a:srgbClr val="FF0000"/>
                </a:solidFill>
              </a:rPr>
              <a:t>ADSL)</a:t>
            </a:r>
            <a:r>
              <a:rPr lang="it-IT" dirty="0" smtClean="0">
                <a:solidFill>
                  <a:srgbClr val="FF0000"/>
                </a:solidFill>
              </a:rPr>
              <a:t>, con la sostituzione del presidente nel 1997, lasciando incompleto il lavoro già realizzato</a:t>
            </a:r>
            <a:r>
              <a:rPr lang="it-IT" dirty="0" smtClean="0"/>
              <a:t>.</a:t>
            </a:r>
          </a:p>
          <a:p>
            <a:pPr algn="just"/>
            <a:r>
              <a:rPr lang="it-IT" dirty="0" smtClean="0"/>
              <a:t> </a:t>
            </a:r>
            <a:r>
              <a:rPr lang="it-IT" dirty="0" smtClean="0">
                <a:solidFill>
                  <a:srgbClr val="4206BA"/>
                </a:solidFill>
              </a:rPr>
              <a:t>Parte della fibra posata fu poi acquisita da Fastweb, altra dismessa, altra, ancora presente, è ormai divenuta obsoleta</a:t>
            </a:r>
            <a:r>
              <a:rPr lang="it-IT" sz="2400" dirty="0" smtClean="0">
                <a:solidFill>
                  <a:srgbClr val="4206BA"/>
                </a:solidFill>
              </a:rPr>
              <a:t>.</a:t>
            </a:r>
            <a:endParaRPr lang="it-IT" sz="2000" dirty="0" smtClean="0"/>
          </a:p>
          <a:p>
            <a:pPr algn="just"/>
            <a:r>
              <a:rPr lang="it-IT" sz="2000" dirty="0" smtClean="0">
                <a:solidFill>
                  <a:srgbClr val="FF0000"/>
                </a:solidFill>
              </a:rPr>
              <a:t> Nel 1997  erano collegate  circa un milione e mezzo di abitazioni.</a:t>
            </a:r>
            <a:endParaRPr lang="it-IT" sz="2000" b="1" dirty="0" smtClean="0">
              <a:solidFill>
                <a:srgbClr val="FF0000"/>
              </a:solidFill>
              <a:latin typeface="Verdana" pitchFamily="34" charset="0"/>
              <a:ea typeface="Verdana" pitchFamily="34" charset="0"/>
              <a:cs typeface="Verdana" pitchFamily="34" charset="0"/>
            </a:endParaRPr>
          </a:p>
        </p:txBody>
      </p:sp>
      <p:sp>
        <p:nvSpPr>
          <p:cNvPr id="6" name="Titolo 1"/>
          <p:cNvSpPr txBox="1">
            <a:spLocks/>
          </p:cNvSpPr>
          <p:nvPr/>
        </p:nvSpPr>
        <p:spPr>
          <a:xfrm>
            <a:off x="0" y="0"/>
            <a:ext cx="8858250" cy="525463"/>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altLang="it-IT" sz="1800" b="1" i="0" u="none" strike="noStrike" kern="0" cap="none" spc="0" normalizeH="0" baseline="0" noProof="0" dirty="0" smtClean="0">
                <a:ln>
                  <a:noFill/>
                </a:ln>
                <a:solidFill>
                  <a:srgbClr val="0000CC"/>
                </a:solidFill>
                <a:effectLst/>
                <a:uLnTx/>
                <a:uFillTx/>
                <a:latin typeface="Verdana" pitchFamily="34" charset="0"/>
                <a:ea typeface="Verdana" pitchFamily="34" charset="0"/>
                <a:cs typeface="Verdana" pitchFamily="34" charset="0"/>
              </a:rPr>
              <a:t/>
            </a:r>
            <a:br>
              <a:rPr kumimoji="0" lang="it-IT" altLang="it-IT" sz="1800" b="1" i="0" u="none" strike="noStrike" kern="0" cap="none" spc="0" normalizeH="0" baseline="0" noProof="0" dirty="0" smtClean="0">
                <a:ln>
                  <a:noFill/>
                </a:ln>
                <a:solidFill>
                  <a:srgbClr val="0000CC"/>
                </a:solidFill>
                <a:effectLst/>
                <a:uLnTx/>
                <a:uFillTx/>
                <a:latin typeface="Verdana" pitchFamily="34" charset="0"/>
                <a:ea typeface="Verdana" pitchFamily="34" charset="0"/>
                <a:cs typeface="Verdana" pitchFamily="34" charset="0"/>
              </a:rPr>
            </a:br>
            <a:r>
              <a:rPr kumimoji="0" lang="it-IT" altLang="it-IT" sz="1800" b="1" i="0" u="none" strike="noStrike" kern="0" cap="none" spc="0" normalizeH="0" baseline="0" noProof="0" dirty="0" smtClean="0">
                <a:ln>
                  <a:noFill/>
                </a:ln>
                <a:solidFill>
                  <a:srgbClr val="0000CC"/>
                </a:solidFill>
                <a:effectLst/>
                <a:uLnTx/>
                <a:uFillTx/>
                <a:latin typeface="Verdana" pitchFamily="34" charset="0"/>
                <a:ea typeface="Verdana" pitchFamily="34" charset="0"/>
                <a:cs typeface="Verdana" pitchFamily="34" charset="0"/>
              </a:rPr>
              <a:t>  Fibra ottica storia tecnologia  </a:t>
            </a:r>
            <a:r>
              <a:rPr kumimoji="0" lang="it-IT" altLang="it-IT" sz="2000" b="1" i="0" u="none" strike="noStrike" kern="0" cap="none" spc="0" normalizeH="0" baseline="0" noProof="0" dirty="0" smtClean="0">
                <a:ln>
                  <a:noFill/>
                </a:ln>
                <a:solidFill>
                  <a:sysClr val="windowText" lastClr="000000"/>
                </a:solidFill>
                <a:effectLst/>
                <a:uLnTx/>
                <a:uFillTx/>
              </a:rPr>
              <a:t/>
            </a:r>
            <a:br>
              <a:rPr kumimoji="0" lang="it-IT" altLang="it-IT" sz="2000" b="1" i="0" u="none" strike="noStrike" kern="0" cap="none" spc="0" normalizeH="0" baseline="0" noProof="0" dirty="0" smtClean="0">
                <a:ln>
                  <a:noFill/>
                </a:ln>
                <a:solidFill>
                  <a:sysClr val="windowText" lastClr="000000"/>
                </a:solidFill>
                <a:effectLst/>
                <a:uLnTx/>
                <a:uFillTx/>
              </a:rPr>
            </a:br>
            <a:endParaRPr kumimoji="0" lang="it-IT" altLang="it-IT" sz="2000" b="1"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0"/>
            <a:ext cx="9144000" cy="400110"/>
          </a:xfrm>
          <a:prstGeom prst="rect">
            <a:avLst/>
          </a:prstGeom>
        </p:spPr>
        <p:txBody>
          <a:bodyPr wrap="square">
            <a:spAutoFit/>
          </a:bodyPr>
          <a:lstStyle/>
          <a:p>
            <a:pPr algn="ctr"/>
            <a:r>
              <a:rPr lang="it-IT" sz="2000" b="1" dirty="0" smtClean="0">
                <a:solidFill>
                  <a:srgbClr val="4206BA"/>
                </a:solidFill>
                <a:latin typeface="Verdana" pitchFamily="34" charset="0"/>
                <a:ea typeface="Verdana" pitchFamily="34" charset="0"/>
                <a:cs typeface="Verdana" pitchFamily="34" charset="0"/>
              </a:rPr>
              <a:t>Fibra ottica  industria 4.0</a:t>
            </a:r>
            <a:endParaRPr lang="it-IT" sz="2000" dirty="0" smtClean="0">
              <a:solidFill>
                <a:srgbClr val="4206BA"/>
              </a:solidFill>
              <a:latin typeface="Verdana" pitchFamily="34" charset="0"/>
              <a:ea typeface="Verdana" pitchFamily="34" charset="0"/>
              <a:cs typeface="Verdana" pitchFamily="34" charset="0"/>
            </a:endParaRPr>
          </a:p>
        </p:txBody>
      </p:sp>
      <p:sp>
        <p:nvSpPr>
          <p:cNvPr id="41986" name="AutoShape 2" descr="Risultati immagini per auto elettrica tes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76801" name="Rectangle 1"/>
          <p:cNvSpPr>
            <a:spLocks noChangeArrowheads="1"/>
          </p:cNvSpPr>
          <p:nvPr/>
        </p:nvSpPr>
        <p:spPr bwMode="auto">
          <a:xfrm>
            <a:off x="395536" y="404664"/>
            <a:ext cx="8352928"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it-IT" b="0" i="0" u="none" strike="noStrike" cap="none" normalizeH="0" baseline="0" dirty="0" smtClean="0">
                <a:ln>
                  <a:noFill/>
                </a:ln>
                <a:solidFill>
                  <a:srgbClr val="FF0000"/>
                </a:solidFill>
                <a:effectLst/>
                <a:latin typeface="Verdana" pitchFamily="34" charset="0"/>
                <a:ea typeface="Verdana" pitchFamily="34" charset="0"/>
                <a:cs typeface="Verdana" pitchFamily="34" charset="0"/>
              </a:rPr>
              <a:t>Alla base di ciò rimane l’obiettivo di un drastico </a:t>
            </a:r>
            <a:r>
              <a:rPr kumimoji="0" lang="it-IT" b="1" i="0" u="none" strike="noStrike" cap="none" normalizeH="0" baseline="0" dirty="0" smtClean="0">
                <a:ln>
                  <a:noFill/>
                </a:ln>
                <a:solidFill>
                  <a:srgbClr val="FF0000"/>
                </a:solidFill>
                <a:effectLst/>
                <a:latin typeface="Verdana" pitchFamily="34" charset="0"/>
                <a:ea typeface="Verdana" pitchFamily="34" charset="0"/>
                <a:cs typeface="Verdana" pitchFamily="34" charset="0"/>
              </a:rPr>
              <a:t>incremento del numero dei laureati anche attraverso la riqualificazione dei percorsi triennali .</a:t>
            </a:r>
          </a:p>
          <a:p>
            <a:pPr lvl="0" algn="just" fontAlgn="base">
              <a:spcBef>
                <a:spcPct val="0"/>
              </a:spcBef>
              <a:spcAft>
                <a:spcPct val="0"/>
              </a:spcAft>
            </a:pPr>
            <a:endParaRPr kumimoji="0" lang="it-IT" b="1" i="0" u="none" strike="noStrike" cap="none" normalizeH="0" baseline="0" dirty="0" smtClean="0">
              <a:ln>
                <a:noFill/>
              </a:ln>
              <a:solidFill>
                <a:srgbClr val="FF0000"/>
              </a:solidFill>
              <a:effectLst/>
              <a:latin typeface="Verdana" pitchFamily="34" charset="0"/>
              <a:ea typeface="Verdana" pitchFamily="34" charset="0"/>
              <a:cs typeface="Verdana" pitchFamily="34" charset="0"/>
            </a:endParaRPr>
          </a:p>
          <a:p>
            <a:pPr lvl="0" algn="just" fontAlgn="base">
              <a:spcBef>
                <a:spcPct val="0"/>
              </a:spcBef>
              <a:spcAft>
                <a:spcPct val="0"/>
              </a:spcAft>
            </a:pPr>
            <a:r>
              <a:rPr kumimoji="0" lang="it-IT" b="0" i="0" u="none" strike="noStrike" cap="none" normalizeH="0" dirty="0" smtClean="0">
                <a:ln>
                  <a:noFill/>
                </a:ln>
                <a:solidFill>
                  <a:srgbClr val="4206BA"/>
                </a:solidFill>
                <a:effectLst/>
                <a:latin typeface="Verdana" pitchFamily="34" charset="0"/>
                <a:ea typeface="Verdana" pitchFamily="34" charset="0"/>
                <a:cs typeface="Verdana" pitchFamily="34" charset="0"/>
              </a:rPr>
              <a:t> </a:t>
            </a:r>
            <a:r>
              <a:rPr lang="it-IT" dirty="0" smtClean="0">
                <a:solidFill>
                  <a:srgbClr val="4206BA"/>
                </a:solidFill>
                <a:latin typeface="Verdana" pitchFamily="34" charset="0"/>
                <a:ea typeface="Verdana" pitchFamily="34" charset="0"/>
                <a:cs typeface="Verdana" pitchFamily="34" charset="0"/>
              </a:rPr>
              <a:t>Si tratta quindi di </a:t>
            </a:r>
            <a:r>
              <a:rPr lang="it-IT" dirty="0" err="1" smtClean="0">
                <a:solidFill>
                  <a:srgbClr val="4206BA"/>
                </a:solidFill>
                <a:latin typeface="Verdana" pitchFamily="34" charset="0"/>
                <a:ea typeface="Verdana" pitchFamily="34" charset="0"/>
                <a:cs typeface="Verdana" pitchFamily="34" charset="0"/>
              </a:rPr>
              <a:t>ri-orientare</a:t>
            </a:r>
            <a:r>
              <a:rPr lang="it-IT" dirty="0" smtClean="0">
                <a:solidFill>
                  <a:srgbClr val="4206BA"/>
                </a:solidFill>
                <a:latin typeface="Verdana" pitchFamily="34" charset="0"/>
                <a:ea typeface="Verdana" pitchFamily="34" charset="0"/>
                <a:cs typeface="Verdana" pitchFamily="34" charset="0"/>
              </a:rPr>
              <a:t> il sistema educativo non tanto verso i contingenti fabbisogni delle imprese, quanto verso la continua </a:t>
            </a:r>
            <a:r>
              <a:rPr lang="it-IT" dirty="0" err="1" smtClean="0">
                <a:solidFill>
                  <a:srgbClr val="4206BA"/>
                </a:solidFill>
                <a:latin typeface="Verdana" pitchFamily="34" charset="0"/>
                <a:ea typeface="Verdana" pitchFamily="34" charset="0"/>
                <a:cs typeface="Verdana" pitchFamily="34" charset="0"/>
              </a:rPr>
              <a:t>impiegabilità</a:t>
            </a:r>
            <a:r>
              <a:rPr lang="it-IT" dirty="0" smtClean="0">
                <a:solidFill>
                  <a:srgbClr val="4206BA"/>
                </a:solidFill>
                <a:latin typeface="Verdana" pitchFamily="34" charset="0"/>
                <a:ea typeface="Verdana" pitchFamily="34" charset="0"/>
                <a:cs typeface="Verdana" pitchFamily="34" charset="0"/>
              </a:rPr>
              <a:t> in un mercato del lavoro caratterizzato da mutazioni veloci e imprevedibili</a:t>
            </a:r>
            <a:r>
              <a:rPr kumimoji="0" lang="it-IT" b="0" i="0" u="none" strike="noStrike" cap="none" normalizeH="0" dirty="0" smtClean="0">
                <a:ln>
                  <a:noFill/>
                </a:ln>
                <a:solidFill>
                  <a:srgbClr val="4206BA"/>
                </a:solidFill>
                <a:effectLst/>
                <a:latin typeface="Verdana" pitchFamily="34" charset="0"/>
                <a:ea typeface="Verdana" pitchFamily="34" charset="0"/>
                <a:cs typeface="Verdana" pitchFamily="34" charset="0"/>
              </a:rPr>
              <a:t> </a:t>
            </a:r>
            <a:r>
              <a:rPr kumimoji="0" lang="it-IT" b="0" i="0" u="none" strike="noStrike" cap="none" normalizeH="0" dirty="0" smtClean="0">
                <a:ln>
                  <a:noFill/>
                </a:ln>
                <a:solidFill>
                  <a:srgbClr val="FF0000"/>
                </a:solidFill>
                <a:effectLst/>
                <a:latin typeface="Verdana" pitchFamily="34" charset="0"/>
                <a:ea typeface="Verdana" pitchFamily="34" charset="0"/>
                <a:cs typeface="Verdana" pitchFamily="34" charset="0"/>
              </a:rPr>
              <a:t>.</a:t>
            </a:r>
          </a:p>
          <a:p>
            <a:pPr lvl="0" algn="just" fontAlgn="base">
              <a:spcBef>
                <a:spcPct val="0"/>
              </a:spcBef>
              <a:spcAft>
                <a:spcPct val="0"/>
              </a:spcAft>
            </a:pPr>
            <a:r>
              <a:rPr lang="it-IT" dirty="0" smtClean="0">
                <a:solidFill>
                  <a:srgbClr val="FF0000"/>
                </a:solidFill>
                <a:latin typeface="Verdana" pitchFamily="34" charset="0"/>
                <a:ea typeface="Verdana" pitchFamily="34" charset="0"/>
                <a:cs typeface="Verdana" pitchFamily="34" charset="0"/>
              </a:rPr>
              <a:t>Omissis </a:t>
            </a:r>
            <a:r>
              <a:rPr lang="it-IT" dirty="0" err="1" smtClean="0">
                <a:solidFill>
                  <a:srgbClr val="FF0000"/>
                </a:solidFill>
                <a:latin typeface="Verdana" pitchFamily="34" charset="0"/>
                <a:ea typeface="Verdana" pitchFamily="34" charset="0"/>
                <a:cs typeface="Verdana" pitchFamily="34" charset="0"/>
              </a:rPr>
              <a:t>---</a:t>
            </a:r>
            <a:endParaRPr lang="it-IT" dirty="0" smtClean="0">
              <a:solidFill>
                <a:srgbClr val="FF0000"/>
              </a:solidFill>
              <a:latin typeface="Verdana" pitchFamily="34" charset="0"/>
              <a:ea typeface="Verdana" pitchFamily="34" charset="0"/>
              <a:cs typeface="Verdana" pitchFamily="34" charset="0"/>
            </a:endParaRPr>
          </a:p>
          <a:p>
            <a:pPr algn="just" fontAlgn="base">
              <a:spcBef>
                <a:spcPct val="0"/>
              </a:spcBef>
              <a:spcAft>
                <a:spcPct val="0"/>
              </a:spcAft>
            </a:pPr>
            <a:r>
              <a:rPr lang="it-IT" dirty="0" smtClean="0">
                <a:solidFill>
                  <a:srgbClr val="FF0000"/>
                </a:solidFill>
                <a:latin typeface="Verdana" pitchFamily="34" charset="0"/>
                <a:ea typeface="Verdana" pitchFamily="34" charset="0"/>
                <a:cs typeface="Verdana" pitchFamily="34" charset="0"/>
              </a:rPr>
              <a:t>La stessa </a:t>
            </a:r>
            <a:r>
              <a:rPr lang="it-IT" dirty="0" smtClean="0">
                <a:solidFill>
                  <a:srgbClr val="4206BA"/>
                </a:solidFill>
                <a:latin typeface="Verdana" pitchFamily="34" charset="0"/>
                <a:ea typeface="Verdana" pitchFamily="34" charset="0"/>
                <a:cs typeface="Verdana" pitchFamily="34" charset="0"/>
              </a:rPr>
              <a:t>alternanza, o meglio integrazione</a:t>
            </a:r>
            <a:r>
              <a:rPr lang="it-IT" dirty="0" smtClean="0">
                <a:solidFill>
                  <a:srgbClr val="FF0000"/>
                </a:solidFill>
                <a:latin typeface="Verdana" pitchFamily="34" charset="0"/>
                <a:ea typeface="Verdana" pitchFamily="34" charset="0"/>
                <a:cs typeface="Verdana" pitchFamily="34" charset="0"/>
              </a:rPr>
              <a:t>, tra scuola e lavoro deve essere intesa come un metodo pedagogico funzionale ad imparare ad apprendere, ovvero all’allenamento di quella duttilità sempre più richiesta nel mercato del lavoro. </a:t>
            </a:r>
          </a:p>
          <a:p>
            <a:pPr algn="just" fontAlgn="base">
              <a:spcBef>
                <a:spcPct val="0"/>
              </a:spcBef>
              <a:spcAft>
                <a:spcPct val="0"/>
              </a:spcAft>
            </a:pPr>
            <a:r>
              <a:rPr lang="it-IT" dirty="0" err="1" smtClean="0">
                <a:solidFill>
                  <a:srgbClr val="4206BA"/>
                </a:solidFill>
                <a:latin typeface="Verdana" pitchFamily="34" charset="0"/>
                <a:ea typeface="Verdana" pitchFamily="34" charset="0"/>
                <a:cs typeface="Verdana" pitchFamily="34" charset="0"/>
              </a:rPr>
              <a:t>Omissis…</a:t>
            </a:r>
            <a:r>
              <a:rPr lang="it-IT" dirty="0" smtClean="0">
                <a:solidFill>
                  <a:srgbClr val="4206BA"/>
                </a:solidFill>
                <a:latin typeface="Verdana" pitchFamily="34" charset="0"/>
                <a:ea typeface="Verdana" pitchFamily="34" charset="0"/>
                <a:cs typeface="Verdana" pitchFamily="34" charset="0"/>
              </a:rPr>
              <a:t>.</a:t>
            </a:r>
          </a:p>
          <a:p>
            <a:pPr algn="just" fontAlgn="base">
              <a:spcBef>
                <a:spcPct val="0"/>
              </a:spcBef>
              <a:spcAft>
                <a:spcPct val="0"/>
              </a:spcAft>
            </a:pPr>
            <a:r>
              <a:rPr lang="it-IT" dirty="0" smtClean="0">
                <a:solidFill>
                  <a:srgbClr val="4206BA"/>
                </a:solidFill>
                <a:latin typeface="Verdana" pitchFamily="34" charset="0"/>
                <a:ea typeface="Verdana" pitchFamily="34" charset="0"/>
                <a:cs typeface="Verdana" pitchFamily="34" charset="0"/>
              </a:rPr>
              <a:t>Allo stesso modo, una effettiva transizione verso Industria 4.0 passerà dalla capacità di riqualificare, sia nei contenuti che nell’immagine socio-culturale, i percorsi di istruzione tecnica. Troppo spesso ancora oggi, pur a fronte di una elevata domanda da parte del mercato del lavoro, </a:t>
            </a:r>
            <a:r>
              <a:rPr lang="it-IT" dirty="0" smtClean="0">
                <a:solidFill>
                  <a:srgbClr val="FF0000"/>
                </a:solidFill>
                <a:latin typeface="Verdana" pitchFamily="34" charset="0"/>
                <a:ea typeface="Verdana" pitchFamily="34" charset="0"/>
                <a:cs typeface="Verdana" pitchFamily="34" charset="0"/>
              </a:rPr>
              <a:t>l’opzione “formazione tecnica” appare una seconda scelta</a:t>
            </a:r>
            <a:r>
              <a:rPr lang="it-IT" dirty="0" smtClean="0">
                <a:solidFill>
                  <a:srgbClr val="4206BA"/>
                </a:solidFill>
                <a:latin typeface="Verdana" pitchFamily="34" charset="0"/>
                <a:ea typeface="Verdana" pitchFamily="34" charset="0"/>
                <a:cs typeface="Verdana" pitchFamily="34" charset="0"/>
              </a:rPr>
              <a:t>. Al contrario, il ripensamento di questi percorsi formativi, </a:t>
            </a:r>
            <a:r>
              <a:rPr lang="it-IT" b="1" dirty="0" smtClean="0">
                <a:solidFill>
                  <a:srgbClr val="4206BA"/>
                </a:solidFill>
                <a:latin typeface="Verdana" pitchFamily="34" charset="0"/>
                <a:ea typeface="Verdana" pitchFamily="34" charset="0"/>
                <a:cs typeface="Verdana" pitchFamily="34" charset="0"/>
              </a:rPr>
              <a:t>anche rafforzati da poderose conoscenze di base</a:t>
            </a:r>
            <a:r>
              <a:rPr lang="it-IT" dirty="0" smtClean="0">
                <a:solidFill>
                  <a:srgbClr val="4206BA"/>
                </a:solidFill>
                <a:latin typeface="Verdana" pitchFamily="34" charset="0"/>
                <a:ea typeface="Verdana" pitchFamily="34" charset="0"/>
                <a:cs typeface="Verdana" pitchFamily="34" charset="0"/>
              </a:rPr>
              <a:t>,</a:t>
            </a:r>
            <a:r>
              <a:rPr lang="it-IT" b="1" dirty="0" smtClean="0">
                <a:solidFill>
                  <a:srgbClr val="4206BA"/>
                </a:solidFill>
                <a:latin typeface="Verdana" pitchFamily="34" charset="0"/>
                <a:ea typeface="Verdana" pitchFamily="34" charset="0"/>
                <a:cs typeface="Verdana" pitchFamily="34" charset="0"/>
              </a:rPr>
              <a:t> può contribuire a rinverdirne la grande tradizione industriale italiana.</a:t>
            </a:r>
            <a:endParaRPr lang="it-IT" dirty="0" smtClean="0">
              <a:solidFill>
                <a:srgbClr val="4206BA"/>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0"/>
            <a:ext cx="9144000" cy="400110"/>
          </a:xfrm>
          <a:prstGeom prst="rect">
            <a:avLst/>
          </a:prstGeom>
        </p:spPr>
        <p:txBody>
          <a:bodyPr wrap="square">
            <a:spAutoFit/>
          </a:bodyPr>
          <a:lstStyle/>
          <a:p>
            <a:pPr algn="ctr"/>
            <a:r>
              <a:rPr lang="it-IT" sz="2000" b="1" dirty="0" smtClean="0">
                <a:solidFill>
                  <a:srgbClr val="4206BA"/>
                </a:solidFill>
                <a:latin typeface="Verdana" pitchFamily="34" charset="0"/>
                <a:ea typeface="Verdana" pitchFamily="34" charset="0"/>
                <a:cs typeface="Verdana" pitchFamily="34" charset="0"/>
              </a:rPr>
              <a:t>Fibra ottica Industria 4.0</a:t>
            </a:r>
            <a:endParaRPr lang="it-IT" sz="2000" dirty="0" smtClean="0">
              <a:solidFill>
                <a:srgbClr val="4206BA"/>
              </a:solidFill>
              <a:latin typeface="Verdana" pitchFamily="34" charset="0"/>
              <a:ea typeface="Verdana" pitchFamily="34" charset="0"/>
              <a:cs typeface="Verdana" pitchFamily="34" charset="0"/>
            </a:endParaRPr>
          </a:p>
        </p:txBody>
      </p:sp>
      <p:sp>
        <p:nvSpPr>
          <p:cNvPr id="41986" name="AutoShape 2" descr="Risultati immagini per auto elettrica tes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76801" name="Rectangle 1"/>
          <p:cNvSpPr>
            <a:spLocks noChangeArrowheads="1"/>
          </p:cNvSpPr>
          <p:nvPr/>
        </p:nvSpPr>
        <p:spPr bwMode="auto">
          <a:xfrm>
            <a:off x="323528" y="692696"/>
            <a:ext cx="8352928"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it-IT" b="1" dirty="0" smtClean="0">
                <a:solidFill>
                  <a:srgbClr val="4206BA"/>
                </a:solidFill>
                <a:latin typeface="Verdana" pitchFamily="34" charset="0"/>
                <a:ea typeface="Verdana" pitchFamily="34" charset="0"/>
                <a:cs typeface="Verdana" pitchFamily="34" charset="0"/>
              </a:rPr>
              <a:t> </a:t>
            </a:r>
            <a:r>
              <a:rPr lang="it-IT" dirty="0" smtClean="0">
                <a:solidFill>
                  <a:srgbClr val="FF0000"/>
                </a:solidFill>
                <a:latin typeface="Verdana" pitchFamily="34" charset="0"/>
                <a:ea typeface="Verdana" pitchFamily="34" charset="0"/>
                <a:cs typeface="Verdana" pitchFamily="34" charset="0"/>
              </a:rPr>
              <a:t>Omissis </a:t>
            </a:r>
            <a:r>
              <a:rPr lang="it-IT" dirty="0" err="1" smtClean="0">
                <a:solidFill>
                  <a:srgbClr val="FF0000"/>
                </a:solidFill>
                <a:latin typeface="Verdana" pitchFamily="34" charset="0"/>
                <a:ea typeface="Verdana" pitchFamily="34" charset="0"/>
                <a:cs typeface="Verdana" pitchFamily="34" charset="0"/>
              </a:rPr>
              <a:t>---</a:t>
            </a:r>
            <a:endParaRPr lang="it-IT" dirty="0" smtClean="0">
              <a:solidFill>
                <a:srgbClr val="FF0000"/>
              </a:solidFill>
              <a:latin typeface="Verdana" pitchFamily="34" charset="0"/>
              <a:ea typeface="Verdana" pitchFamily="34" charset="0"/>
              <a:cs typeface="Verdana" pitchFamily="34" charset="0"/>
            </a:endParaRPr>
          </a:p>
          <a:p>
            <a:pPr lvl="0" algn="just" fontAlgn="base">
              <a:spcBef>
                <a:spcPct val="0"/>
              </a:spcBef>
              <a:spcAft>
                <a:spcPct val="0"/>
              </a:spcAft>
            </a:pPr>
            <a:r>
              <a:rPr lang="it-IT" dirty="0" smtClean="0">
                <a:solidFill>
                  <a:srgbClr val="4206BA"/>
                </a:solidFill>
                <a:latin typeface="Verdana" pitchFamily="34" charset="0"/>
                <a:ea typeface="Verdana" pitchFamily="34" charset="0"/>
                <a:cs typeface="Verdana" pitchFamily="34" charset="0"/>
              </a:rPr>
              <a:t>La digitalizzazione del lavoro e la </a:t>
            </a:r>
            <a:r>
              <a:rPr lang="it-IT" b="1" dirty="0" smtClean="0">
                <a:solidFill>
                  <a:srgbClr val="4206BA"/>
                </a:solidFill>
                <a:latin typeface="Verdana" pitchFamily="34" charset="0"/>
                <a:ea typeface="Verdana" pitchFamily="34" charset="0"/>
                <a:cs typeface="Verdana" pitchFamily="34" charset="0"/>
              </a:rPr>
              <a:t>Quarta rivoluzione industriale contribuiscono a scardinare queste separazioni rendendo i tempi di vita molto più fluidi. </a:t>
            </a:r>
            <a:r>
              <a:rPr lang="it-IT" dirty="0" smtClean="0">
                <a:solidFill>
                  <a:srgbClr val="4206BA"/>
                </a:solidFill>
                <a:latin typeface="Verdana" pitchFamily="34" charset="0"/>
                <a:ea typeface="Verdana" pitchFamily="34" charset="0"/>
                <a:cs typeface="Verdana" pitchFamily="34" charset="0"/>
              </a:rPr>
              <a:t>La giornata suddivisa in tre blocchi di otto ore è oggi in molte professioni, anche tra coloro che lavorano nei settori più tradizionali, un modello sconosciuto</a:t>
            </a:r>
            <a:r>
              <a:rPr lang="it-IT" dirty="0" smtClean="0">
                <a:solidFill>
                  <a:srgbClr val="4206BA"/>
                </a:solidFill>
                <a:latin typeface="Verdana" pitchFamily="34" charset="0"/>
                <a:ea typeface="Verdana" pitchFamily="34" charset="0"/>
                <a:cs typeface="Verdana" pitchFamily="34" charset="0"/>
              </a:rPr>
              <a:t>.</a:t>
            </a:r>
          </a:p>
          <a:p>
            <a:pPr lvl="0" algn="just" fontAlgn="base">
              <a:spcBef>
                <a:spcPct val="0"/>
              </a:spcBef>
              <a:spcAft>
                <a:spcPct val="0"/>
              </a:spcAft>
            </a:pPr>
            <a:endParaRPr lang="it-IT" dirty="0" smtClean="0">
              <a:solidFill>
                <a:srgbClr val="4206BA"/>
              </a:solidFill>
              <a:latin typeface="Verdana" pitchFamily="34" charset="0"/>
              <a:ea typeface="Verdana" pitchFamily="34" charset="0"/>
              <a:cs typeface="Verdana" pitchFamily="34" charset="0"/>
            </a:endParaRPr>
          </a:p>
          <a:p>
            <a:pPr algn="just" fontAlgn="base">
              <a:spcBef>
                <a:spcPct val="0"/>
              </a:spcBef>
              <a:spcAft>
                <a:spcPct val="0"/>
              </a:spcAft>
            </a:pPr>
            <a:r>
              <a:rPr lang="it-IT" dirty="0" smtClean="0">
                <a:solidFill>
                  <a:srgbClr val="FF0000"/>
                </a:solidFill>
                <a:latin typeface="Verdana" pitchFamily="34" charset="0"/>
                <a:ea typeface="Verdana" pitchFamily="34" charset="0"/>
                <a:cs typeface="Verdana" pitchFamily="34" charset="0"/>
              </a:rPr>
              <a:t>Omissis </a:t>
            </a:r>
            <a:r>
              <a:rPr lang="it-IT" dirty="0" err="1" smtClean="0">
                <a:solidFill>
                  <a:srgbClr val="FF0000"/>
                </a:solidFill>
                <a:latin typeface="Verdana" pitchFamily="34" charset="0"/>
                <a:ea typeface="Verdana" pitchFamily="34" charset="0"/>
                <a:cs typeface="Verdana" pitchFamily="34" charset="0"/>
              </a:rPr>
              <a:t>---</a:t>
            </a:r>
            <a:endParaRPr lang="it-IT" dirty="0" smtClean="0">
              <a:solidFill>
                <a:srgbClr val="4206BA"/>
              </a:solidFill>
              <a:latin typeface="Verdana" pitchFamily="34" charset="0"/>
              <a:ea typeface="Verdana" pitchFamily="34" charset="0"/>
              <a:cs typeface="Verdana" pitchFamily="34" charset="0"/>
            </a:endParaRPr>
          </a:p>
          <a:p>
            <a:pPr lvl="0" algn="just" fontAlgn="base">
              <a:spcBef>
                <a:spcPct val="0"/>
              </a:spcBef>
              <a:spcAft>
                <a:spcPct val="0"/>
              </a:spcAft>
            </a:pPr>
            <a:r>
              <a:rPr lang="it-IT" dirty="0" smtClean="0">
                <a:solidFill>
                  <a:srgbClr val="FF0000"/>
                </a:solidFill>
                <a:latin typeface="Verdana" pitchFamily="34" charset="0"/>
                <a:ea typeface="Verdana" pitchFamily="34" charset="0"/>
                <a:cs typeface="Verdana" pitchFamily="34" charset="0"/>
              </a:rPr>
              <a:t>Allo stesso tempo, questo scenario avrà conseguenze anche sui livelli di competenze richiesti ai lavoratori che dovranno effettuare momenti di riqualificazione professionale ad ogni età per poter governare processi in evoluzione</a:t>
            </a:r>
            <a:r>
              <a:rPr lang="it-IT" b="1" dirty="0" smtClean="0">
                <a:solidFill>
                  <a:srgbClr val="FF0000"/>
                </a:solidFill>
                <a:latin typeface="Verdana" pitchFamily="34" charset="0"/>
                <a:ea typeface="Verdana" pitchFamily="34" charset="0"/>
                <a:cs typeface="Verdana" pitchFamily="34" charset="0"/>
              </a:rPr>
              <a:t> . </a:t>
            </a:r>
            <a:endParaRPr lang="it-IT" b="1" dirty="0" smtClean="0">
              <a:solidFill>
                <a:srgbClr val="FF0000"/>
              </a:solidFill>
              <a:latin typeface="Verdana" pitchFamily="34" charset="0"/>
              <a:ea typeface="Verdana" pitchFamily="34" charset="0"/>
              <a:cs typeface="Verdana" pitchFamily="34" charset="0"/>
            </a:endParaRPr>
          </a:p>
          <a:p>
            <a:pPr lvl="0" algn="just" fontAlgn="base">
              <a:spcBef>
                <a:spcPct val="0"/>
              </a:spcBef>
              <a:spcAft>
                <a:spcPct val="0"/>
              </a:spcAft>
            </a:pPr>
            <a:endParaRPr lang="it-IT" b="1" dirty="0" smtClean="0">
              <a:solidFill>
                <a:srgbClr val="FF0000"/>
              </a:solidFill>
              <a:latin typeface="Verdana" pitchFamily="34" charset="0"/>
              <a:ea typeface="Verdana" pitchFamily="34" charset="0"/>
              <a:cs typeface="Verdana" pitchFamily="34" charset="0"/>
            </a:endParaRPr>
          </a:p>
          <a:p>
            <a:pPr algn="just" fontAlgn="base">
              <a:spcBef>
                <a:spcPct val="0"/>
              </a:spcBef>
              <a:spcAft>
                <a:spcPct val="0"/>
              </a:spcAft>
            </a:pPr>
            <a:r>
              <a:rPr lang="it-IT" dirty="0" smtClean="0">
                <a:solidFill>
                  <a:srgbClr val="FF0000"/>
                </a:solidFill>
                <a:latin typeface="Verdana" pitchFamily="34" charset="0"/>
                <a:ea typeface="Verdana" pitchFamily="34" charset="0"/>
                <a:cs typeface="Verdana" pitchFamily="34" charset="0"/>
              </a:rPr>
              <a:t>Omissis </a:t>
            </a:r>
            <a:r>
              <a:rPr lang="it-IT" dirty="0" err="1" smtClean="0">
                <a:solidFill>
                  <a:srgbClr val="FF0000"/>
                </a:solidFill>
                <a:latin typeface="Verdana" pitchFamily="34" charset="0"/>
                <a:ea typeface="Verdana" pitchFamily="34" charset="0"/>
                <a:cs typeface="Verdana" pitchFamily="34" charset="0"/>
              </a:rPr>
              <a:t>---</a:t>
            </a:r>
            <a:endParaRPr lang="it-IT" b="1" dirty="0" smtClean="0">
              <a:solidFill>
                <a:srgbClr val="4206BA"/>
              </a:solidFill>
              <a:latin typeface="Verdana" pitchFamily="34" charset="0"/>
              <a:ea typeface="Verdana" pitchFamily="34" charset="0"/>
              <a:cs typeface="Verdana" pitchFamily="34" charset="0"/>
            </a:endParaRPr>
          </a:p>
          <a:p>
            <a:pPr lvl="0" algn="just" fontAlgn="base">
              <a:spcBef>
                <a:spcPct val="0"/>
              </a:spcBef>
              <a:spcAft>
                <a:spcPct val="0"/>
              </a:spcAft>
            </a:pPr>
            <a:r>
              <a:rPr lang="it-IT" dirty="0" smtClean="0">
                <a:solidFill>
                  <a:srgbClr val="4206BA"/>
                </a:solidFill>
                <a:latin typeface="Verdana" pitchFamily="34" charset="0"/>
                <a:ea typeface="Verdana" pitchFamily="34" charset="0"/>
                <a:cs typeface="Verdana" pitchFamily="34" charset="0"/>
              </a:rPr>
              <a:t>Questo è il motivo per cui è indispensabile un drastico miglioramento dell’efficienza dei servizi di istruzione, di orientamento e di formazione professionale affinché insegnino ad imparare sempre</a:t>
            </a:r>
            <a:r>
              <a:rPr lang="it-IT" b="1" dirty="0" smtClean="0">
                <a:solidFill>
                  <a:srgbClr val="4206BA"/>
                </a:solidFill>
                <a:latin typeface="Verdana" pitchFamily="34" charset="0"/>
                <a:ea typeface="Verdana" pitchFamily="34" charset="0"/>
                <a:cs typeface="Verdana" pitchFamily="34" charset="0"/>
              </a:rPr>
              <a:t> .</a:t>
            </a:r>
            <a:endParaRPr lang="it-IT" dirty="0" smtClean="0">
              <a:solidFill>
                <a:srgbClr val="4206BA"/>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0"/>
            <a:ext cx="9144000" cy="677108"/>
          </a:xfrm>
          <a:prstGeom prst="rect">
            <a:avLst/>
          </a:prstGeom>
        </p:spPr>
        <p:txBody>
          <a:bodyPr wrap="square">
            <a:spAutoFit/>
          </a:bodyPr>
          <a:lstStyle/>
          <a:p>
            <a:pPr algn="ctr"/>
            <a:r>
              <a:rPr lang="it-IT" sz="2000" b="1" dirty="0" smtClean="0">
                <a:solidFill>
                  <a:srgbClr val="4206BA"/>
                </a:solidFill>
                <a:latin typeface="Verdana" pitchFamily="34" charset="0"/>
                <a:ea typeface="Verdana" pitchFamily="34" charset="0"/>
                <a:cs typeface="Verdana" pitchFamily="34" charset="0"/>
              </a:rPr>
              <a:t>Fibra ottica Industria </a:t>
            </a:r>
            <a:r>
              <a:rPr lang="it-IT" sz="2000" b="1" dirty="0" smtClean="0">
                <a:solidFill>
                  <a:srgbClr val="4206BA"/>
                </a:solidFill>
                <a:latin typeface="Verdana" pitchFamily="34" charset="0"/>
                <a:ea typeface="Verdana" pitchFamily="34" charset="0"/>
                <a:cs typeface="Verdana" pitchFamily="34" charset="0"/>
              </a:rPr>
              <a:t>4.0 –</a:t>
            </a:r>
          </a:p>
          <a:p>
            <a:pPr algn="ctr"/>
            <a:r>
              <a:rPr lang="it-IT" b="1" dirty="0" smtClean="0">
                <a:solidFill>
                  <a:srgbClr val="FF0000"/>
                </a:solidFill>
                <a:latin typeface="Verdana" pitchFamily="34" charset="0"/>
                <a:ea typeface="Verdana" pitchFamily="34" charset="0"/>
                <a:cs typeface="Verdana" pitchFamily="34" charset="0"/>
              </a:rPr>
              <a:t>contributo alla commissione di una </a:t>
            </a:r>
            <a:r>
              <a:rPr lang="it-IT" b="1" dirty="0" err="1" smtClean="0">
                <a:solidFill>
                  <a:srgbClr val="FF0000"/>
                </a:solidFill>
                <a:latin typeface="Verdana" pitchFamily="34" charset="0"/>
                <a:ea typeface="Verdana" pitchFamily="34" charset="0"/>
                <a:cs typeface="Verdana" pitchFamily="34" charset="0"/>
              </a:rPr>
              <a:t>assciazione</a:t>
            </a:r>
            <a:endParaRPr lang="it-IT" dirty="0" smtClean="0">
              <a:solidFill>
                <a:srgbClr val="FF0000"/>
              </a:solidFill>
              <a:latin typeface="Verdana" pitchFamily="34" charset="0"/>
              <a:ea typeface="Verdana" pitchFamily="34" charset="0"/>
              <a:cs typeface="Verdana" pitchFamily="34" charset="0"/>
            </a:endParaRPr>
          </a:p>
        </p:txBody>
      </p:sp>
      <p:sp>
        <p:nvSpPr>
          <p:cNvPr id="41986" name="AutoShape 2" descr="Risultati immagini per auto elettrica tes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 name="Rettangolo 9"/>
          <p:cNvSpPr/>
          <p:nvPr/>
        </p:nvSpPr>
        <p:spPr>
          <a:xfrm>
            <a:off x="251520" y="620688"/>
            <a:ext cx="8496944" cy="5909310"/>
          </a:xfrm>
          <a:prstGeom prst="rect">
            <a:avLst/>
          </a:prstGeom>
        </p:spPr>
        <p:txBody>
          <a:bodyPr wrap="square">
            <a:spAutoFit/>
          </a:bodyPr>
          <a:lstStyle/>
          <a:p>
            <a:r>
              <a:rPr lang="en-US" dirty="0" smtClean="0">
                <a:solidFill>
                  <a:srgbClr val="FF0000"/>
                </a:solidFill>
                <a:latin typeface="Verdana" pitchFamily="34" charset="0"/>
                <a:ea typeface="Verdana" pitchFamily="34" charset="0"/>
                <a:cs typeface="Verdana" pitchFamily="34" charset="0"/>
              </a:rPr>
              <a:t>La "</a:t>
            </a:r>
            <a:r>
              <a:rPr lang="en-US" dirty="0" err="1" smtClean="0">
                <a:solidFill>
                  <a:srgbClr val="FF0000"/>
                </a:solidFill>
                <a:latin typeface="Verdana" pitchFamily="34" charset="0"/>
                <a:ea typeface="Verdana" pitchFamily="34" charset="0"/>
                <a:cs typeface="Verdana" pitchFamily="34" charset="0"/>
              </a:rPr>
              <a:t>trasformazione</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digitale</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presupposto</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dei</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nuovi</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paradigmi</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produttivi</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dell'Industria</a:t>
            </a:r>
            <a:r>
              <a:rPr lang="en-US" dirty="0" smtClean="0">
                <a:solidFill>
                  <a:srgbClr val="FF0000"/>
                </a:solidFill>
                <a:latin typeface="Verdana" pitchFamily="34" charset="0"/>
                <a:ea typeface="Verdana" pitchFamily="34" charset="0"/>
                <a:cs typeface="Verdana" pitchFamily="34" charset="0"/>
              </a:rPr>
              <a:t> 4.0, non è </a:t>
            </a:r>
            <a:r>
              <a:rPr lang="en-US" dirty="0" err="1" smtClean="0">
                <a:solidFill>
                  <a:srgbClr val="FF0000"/>
                </a:solidFill>
                <a:latin typeface="Verdana" pitchFamily="34" charset="0"/>
                <a:ea typeface="Verdana" pitchFamily="34" charset="0"/>
                <a:cs typeface="Verdana" pitchFamily="34" charset="0"/>
              </a:rPr>
              <a:t>esclusivamente</a:t>
            </a:r>
            <a:r>
              <a:rPr lang="en-US" dirty="0" smtClean="0">
                <a:solidFill>
                  <a:srgbClr val="FF0000"/>
                </a:solidFill>
                <a:latin typeface="Verdana" pitchFamily="34" charset="0"/>
                <a:ea typeface="Verdana" pitchFamily="34" charset="0"/>
                <a:cs typeface="Verdana" pitchFamily="34" charset="0"/>
              </a:rPr>
              <a:t> un </a:t>
            </a:r>
            <a:r>
              <a:rPr lang="en-US" dirty="0" err="1" smtClean="0">
                <a:solidFill>
                  <a:srgbClr val="FF0000"/>
                </a:solidFill>
                <a:latin typeface="Verdana" pitchFamily="34" charset="0"/>
                <a:ea typeface="Verdana" pitchFamily="34" charset="0"/>
                <a:cs typeface="Verdana" pitchFamily="34" charset="0"/>
              </a:rPr>
              <a:t>cambiamento</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tecnologico</a:t>
            </a:r>
            <a:r>
              <a:rPr lang="en-US" dirty="0" smtClean="0">
                <a:solidFill>
                  <a:srgbClr val="FF0000"/>
                </a:solidFill>
                <a:latin typeface="Verdana" pitchFamily="34" charset="0"/>
                <a:ea typeface="Verdana" pitchFamily="34" charset="0"/>
                <a:cs typeface="Verdana" pitchFamily="34" charset="0"/>
              </a:rPr>
              <a:t>.</a:t>
            </a:r>
            <a:endParaRPr lang="it-IT" dirty="0" smtClean="0">
              <a:solidFill>
                <a:srgbClr val="FF0000"/>
              </a:solidFill>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 </a:t>
            </a:r>
            <a:endParaRPr lang="it-IT" dirty="0" smtClean="0">
              <a:latin typeface="Verdana" pitchFamily="34" charset="0"/>
              <a:ea typeface="Verdana" pitchFamily="34" charset="0"/>
              <a:cs typeface="Verdana" pitchFamily="34" charset="0"/>
            </a:endParaRPr>
          </a:p>
          <a:p>
            <a:r>
              <a:rPr lang="en-US" dirty="0" smtClean="0">
                <a:solidFill>
                  <a:srgbClr val="4206BA"/>
                </a:solidFill>
                <a:latin typeface="Verdana" pitchFamily="34" charset="0"/>
                <a:ea typeface="Verdana" pitchFamily="34" charset="0"/>
                <a:cs typeface="Verdana" pitchFamily="34" charset="0"/>
              </a:rPr>
              <a:t>Per </a:t>
            </a:r>
            <a:r>
              <a:rPr lang="en-US" dirty="0" err="1" smtClean="0">
                <a:solidFill>
                  <a:srgbClr val="4206BA"/>
                </a:solidFill>
                <a:latin typeface="Verdana" pitchFamily="34" charset="0"/>
                <a:ea typeface="Verdana" pitchFamily="34" charset="0"/>
                <a:cs typeface="Verdana" pitchFamily="34" charset="0"/>
              </a:rPr>
              <a:t>vincere</a:t>
            </a:r>
            <a:r>
              <a:rPr lang="en-US" dirty="0" smtClean="0">
                <a:solidFill>
                  <a:srgbClr val="4206BA"/>
                </a:solidFill>
                <a:latin typeface="Verdana" pitchFamily="34" charset="0"/>
                <a:ea typeface="Verdana" pitchFamily="34" charset="0"/>
                <a:cs typeface="Verdana" pitchFamily="34" charset="0"/>
              </a:rPr>
              <a:t> le </a:t>
            </a:r>
            <a:r>
              <a:rPr lang="en-US" dirty="0" err="1" smtClean="0">
                <a:solidFill>
                  <a:srgbClr val="4206BA"/>
                </a:solidFill>
                <a:latin typeface="Verdana" pitchFamily="34" charset="0"/>
                <a:ea typeface="Verdana" pitchFamily="34" charset="0"/>
                <a:cs typeface="Verdana" pitchFamily="34" charset="0"/>
              </a:rPr>
              <a:t>sfide</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della</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nuova</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rivoluzione</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industriale</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occorre</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sviluppare</a:t>
            </a:r>
            <a:r>
              <a:rPr lang="en-US" dirty="0" smtClean="0">
                <a:solidFill>
                  <a:srgbClr val="4206BA"/>
                </a:solidFill>
                <a:latin typeface="Verdana" pitchFamily="34" charset="0"/>
                <a:ea typeface="Verdana" pitchFamily="34" charset="0"/>
                <a:cs typeface="Verdana" pitchFamily="34" charset="0"/>
              </a:rPr>
              <a:t> High Skills, </a:t>
            </a:r>
            <a:r>
              <a:rPr lang="en-US" dirty="0" err="1" smtClean="0">
                <a:solidFill>
                  <a:srgbClr val="4206BA"/>
                </a:solidFill>
                <a:latin typeface="Verdana" pitchFamily="34" charset="0"/>
                <a:ea typeface="Verdana" pitchFamily="34" charset="0"/>
                <a:cs typeface="Verdana" pitchFamily="34" charset="0"/>
              </a:rPr>
              <a:t>che</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combinino</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competenze</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tecniche</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umanistiche</a:t>
            </a:r>
            <a:r>
              <a:rPr lang="en-US" dirty="0" smtClean="0">
                <a:solidFill>
                  <a:srgbClr val="4206BA"/>
                </a:solidFill>
                <a:latin typeface="Verdana" pitchFamily="34" charset="0"/>
                <a:ea typeface="Verdana" pitchFamily="34" charset="0"/>
                <a:cs typeface="Verdana" pitchFamily="34" charset="0"/>
              </a:rPr>
              <a:t> e </a:t>
            </a:r>
            <a:r>
              <a:rPr lang="en-US" dirty="0" err="1" smtClean="0">
                <a:solidFill>
                  <a:srgbClr val="4206BA"/>
                </a:solidFill>
                <a:latin typeface="Verdana" pitchFamily="34" charset="0"/>
                <a:ea typeface="Verdana" pitchFamily="34" charset="0"/>
                <a:cs typeface="Verdana" pitchFamily="34" charset="0"/>
              </a:rPr>
              <a:t>trasversali</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lndustry</a:t>
            </a:r>
            <a:r>
              <a:rPr lang="en-US" dirty="0" smtClean="0">
                <a:solidFill>
                  <a:srgbClr val="4206BA"/>
                </a:solidFill>
                <a:latin typeface="Verdana" pitchFamily="34" charset="0"/>
                <a:ea typeface="Verdana" pitchFamily="34" charset="0"/>
                <a:cs typeface="Verdana" pitchFamily="34" charset="0"/>
              </a:rPr>
              <a:t> 4.0 </a:t>
            </a:r>
            <a:r>
              <a:rPr lang="en-US" dirty="0" err="1" smtClean="0">
                <a:solidFill>
                  <a:srgbClr val="4206BA"/>
                </a:solidFill>
                <a:latin typeface="Verdana" pitchFamily="34" charset="0"/>
                <a:ea typeface="Verdana" pitchFamily="34" charset="0"/>
                <a:cs typeface="Verdana" pitchFamily="34" charset="0"/>
              </a:rPr>
              <a:t>richiede</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competenze</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interdisciplinari</a:t>
            </a:r>
            <a:r>
              <a:rPr lang="en-US" dirty="0" smtClean="0">
                <a:solidFill>
                  <a:srgbClr val="4206BA"/>
                </a:solidFill>
                <a:latin typeface="Verdana" pitchFamily="34" charset="0"/>
                <a:ea typeface="Verdana" pitchFamily="34" charset="0"/>
                <a:cs typeface="Verdana" pitchFamily="34" charset="0"/>
              </a:rPr>
              <a:t> e hands on learning. </a:t>
            </a:r>
            <a:r>
              <a:rPr lang="en-US" b="1" dirty="0" smtClean="0">
                <a:solidFill>
                  <a:srgbClr val="4206BA"/>
                </a:solidFill>
                <a:latin typeface="Verdana" pitchFamily="34" charset="0"/>
                <a:ea typeface="Verdana" pitchFamily="34" charset="0"/>
                <a:cs typeface="Verdana" pitchFamily="34" charset="0"/>
              </a:rPr>
              <a:t>Si </a:t>
            </a:r>
            <a:r>
              <a:rPr lang="en-US" b="1" dirty="0" err="1" smtClean="0">
                <a:solidFill>
                  <a:srgbClr val="4206BA"/>
                </a:solidFill>
                <a:latin typeface="Verdana" pitchFamily="34" charset="0"/>
                <a:ea typeface="Verdana" pitchFamily="34" charset="0"/>
                <a:cs typeface="Verdana" pitchFamily="34" charset="0"/>
              </a:rPr>
              <a:t>tratta</a:t>
            </a:r>
            <a:r>
              <a:rPr lang="en-US" b="1" dirty="0" smtClean="0">
                <a:solidFill>
                  <a:srgbClr val="4206BA"/>
                </a:solidFill>
                <a:latin typeface="Verdana" pitchFamily="34" charset="0"/>
                <a:ea typeface="Verdana" pitchFamily="34" charset="0"/>
                <a:cs typeface="Verdana" pitchFamily="34" charset="0"/>
              </a:rPr>
              <a:t> </a:t>
            </a:r>
            <a:r>
              <a:rPr lang="en-US" b="1" dirty="0" err="1" smtClean="0">
                <a:solidFill>
                  <a:srgbClr val="4206BA"/>
                </a:solidFill>
                <a:latin typeface="Verdana" pitchFamily="34" charset="0"/>
                <a:ea typeface="Verdana" pitchFamily="34" charset="0"/>
                <a:cs typeface="Verdana" pitchFamily="34" charset="0"/>
              </a:rPr>
              <a:t>quindi</a:t>
            </a:r>
            <a:r>
              <a:rPr lang="en-US" b="1" dirty="0" smtClean="0">
                <a:solidFill>
                  <a:srgbClr val="4206BA"/>
                </a:solidFill>
                <a:latin typeface="Verdana" pitchFamily="34" charset="0"/>
                <a:ea typeface="Verdana" pitchFamily="34" charset="0"/>
                <a:cs typeface="Verdana" pitchFamily="34" charset="0"/>
              </a:rPr>
              <a:t> </a:t>
            </a:r>
            <a:r>
              <a:rPr lang="en-US" b="1" dirty="0" err="1" smtClean="0">
                <a:solidFill>
                  <a:srgbClr val="4206BA"/>
                </a:solidFill>
                <a:latin typeface="Verdana" pitchFamily="34" charset="0"/>
                <a:ea typeface="Verdana" pitchFamily="34" charset="0"/>
                <a:cs typeface="Verdana" pitchFamily="34" charset="0"/>
              </a:rPr>
              <a:t>di</a:t>
            </a:r>
            <a:r>
              <a:rPr lang="en-US" b="1" dirty="0" smtClean="0">
                <a:solidFill>
                  <a:srgbClr val="4206BA"/>
                </a:solidFill>
                <a:latin typeface="Verdana" pitchFamily="34" charset="0"/>
                <a:ea typeface="Verdana" pitchFamily="34" charset="0"/>
                <a:cs typeface="Verdana" pitchFamily="34" charset="0"/>
              </a:rPr>
              <a:t> </a:t>
            </a:r>
            <a:r>
              <a:rPr lang="en-US" b="1" dirty="0" err="1" smtClean="0">
                <a:solidFill>
                  <a:srgbClr val="4206BA"/>
                </a:solidFill>
                <a:latin typeface="Verdana" pitchFamily="34" charset="0"/>
                <a:ea typeface="Verdana" pitchFamily="34" charset="0"/>
                <a:cs typeface="Verdana" pitchFamily="34" charset="0"/>
              </a:rPr>
              <a:t>recuperare</a:t>
            </a:r>
            <a:r>
              <a:rPr lang="en-US" b="1" dirty="0" smtClean="0">
                <a:solidFill>
                  <a:srgbClr val="4206BA"/>
                </a:solidFill>
                <a:latin typeface="Verdana" pitchFamily="34" charset="0"/>
                <a:ea typeface="Verdana" pitchFamily="34" charset="0"/>
                <a:cs typeface="Verdana" pitchFamily="34" charset="0"/>
              </a:rPr>
              <a:t> </a:t>
            </a:r>
            <a:r>
              <a:rPr lang="en-US" b="1" dirty="0" err="1" smtClean="0">
                <a:solidFill>
                  <a:srgbClr val="4206BA"/>
                </a:solidFill>
                <a:latin typeface="Verdana" pitchFamily="34" charset="0"/>
                <a:ea typeface="Verdana" pitchFamily="34" charset="0"/>
                <a:cs typeface="Verdana" pitchFamily="34" charset="0"/>
              </a:rPr>
              <a:t>l'umanesimo</a:t>
            </a:r>
            <a:r>
              <a:rPr lang="en-US" b="1" dirty="0" smtClean="0">
                <a:solidFill>
                  <a:srgbClr val="4206BA"/>
                </a:solidFill>
                <a:latin typeface="Verdana" pitchFamily="34" charset="0"/>
                <a:ea typeface="Verdana" pitchFamily="34" charset="0"/>
                <a:cs typeface="Verdana" pitchFamily="34" charset="0"/>
              </a:rPr>
              <a:t> </a:t>
            </a:r>
            <a:r>
              <a:rPr lang="en-US" b="1" dirty="0" err="1" smtClean="0">
                <a:solidFill>
                  <a:srgbClr val="4206BA"/>
                </a:solidFill>
                <a:latin typeface="Verdana" pitchFamily="34" charset="0"/>
                <a:ea typeface="Verdana" pitchFamily="34" charset="0"/>
                <a:cs typeface="Verdana" pitchFamily="34" charset="0"/>
              </a:rPr>
              <a:t>tecnologico</a:t>
            </a:r>
            <a:r>
              <a:rPr lang="en-US" b="1" dirty="0" smtClean="0">
                <a:solidFill>
                  <a:srgbClr val="4206BA"/>
                </a:solidFill>
                <a:latin typeface="Verdana" pitchFamily="34" charset="0"/>
                <a:ea typeface="Verdana" pitchFamily="34" charset="0"/>
                <a:cs typeface="Verdana" pitchFamily="34" charset="0"/>
              </a:rPr>
              <a:t> </a:t>
            </a:r>
            <a:r>
              <a:rPr lang="en-US" b="1" dirty="0" err="1" smtClean="0">
                <a:solidFill>
                  <a:srgbClr val="4206BA"/>
                </a:solidFill>
                <a:latin typeface="Verdana" pitchFamily="34" charset="0"/>
                <a:ea typeface="Verdana" pitchFamily="34" charset="0"/>
                <a:cs typeface="Verdana" pitchFamily="34" charset="0"/>
              </a:rPr>
              <a:t>di</a:t>
            </a:r>
            <a:r>
              <a:rPr lang="en-US" b="1" dirty="0" smtClean="0">
                <a:solidFill>
                  <a:srgbClr val="4206BA"/>
                </a:solidFill>
                <a:latin typeface="Verdana" pitchFamily="34" charset="0"/>
                <a:ea typeface="Verdana" pitchFamily="34" charset="0"/>
                <a:cs typeface="Verdana" pitchFamily="34" charset="0"/>
              </a:rPr>
              <a:t> Leonardo </a:t>
            </a:r>
            <a:endParaRPr lang="en-US" dirty="0" smtClean="0">
              <a:solidFill>
                <a:srgbClr val="FF0000"/>
              </a:solidFill>
              <a:latin typeface="Verdana" pitchFamily="34" charset="0"/>
              <a:ea typeface="Verdana" pitchFamily="34" charset="0"/>
              <a:cs typeface="Verdana" pitchFamily="34" charset="0"/>
            </a:endParaRPr>
          </a:p>
          <a:p>
            <a:r>
              <a:rPr lang="en-US" dirty="0" err="1" smtClean="0">
                <a:solidFill>
                  <a:srgbClr val="FF0000"/>
                </a:solidFill>
                <a:latin typeface="Verdana" pitchFamily="34" charset="0"/>
                <a:ea typeface="Verdana" pitchFamily="34" charset="0"/>
                <a:cs typeface="Verdana" pitchFamily="34" charset="0"/>
              </a:rPr>
              <a:t>Nello</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specifico</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l'adozione</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di</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modelli</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produttivi</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imperniati</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sul</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concetto</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di</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Industria</a:t>
            </a:r>
            <a:r>
              <a:rPr lang="en-US" dirty="0" smtClean="0">
                <a:solidFill>
                  <a:srgbClr val="FF0000"/>
                </a:solidFill>
                <a:latin typeface="Verdana" pitchFamily="34" charset="0"/>
                <a:ea typeface="Verdana" pitchFamily="34" charset="0"/>
                <a:cs typeface="Verdana" pitchFamily="34" charset="0"/>
              </a:rPr>
              <a:t> 4.0 </a:t>
            </a:r>
            <a:r>
              <a:rPr lang="en-US" dirty="0" err="1" smtClean="0">
                <a:solidFill>
                  <a:srgbClr val="FF0000"/>
                </a:solidFill>
                <a:latin typeface="Verdana" pitchFamily="34" charset="0"/>
                <a:ea typeface="Verdana" pitchFamily="34" charset="0"/>
                <a:cs typeface="Verdana" pitchFamily="34" charset="0"/>
              </a:rPr>
              <a:t>comporta</a:t>
            </a:r>
            <a:r>
              <a:rPr lang="en-US" dirty="0" smtClean="0">
                <a:solidFill>
                  <a:srgbClr val="FF0000"/>
                </a:solidFill>
                <a:latin typeface="Verdana" pitchFamily="34" charset="0"/>
                <a:ea typeface="Verdana" pitchFamily="34" charset="0"/>
                <a:cs typeface="Verdana" pitchFamily="34" charset="0"/>
              </a:rPr>
              <a:t> un </a:t>
            </a:r>
            <a:r>
              <a:rPr lang="en-US" dirty="0" err="1" smtClean="0">
                <a:solidFill>
                  <a:srgbClr val="FF0000"/>
                </a:solidFill>
                <a:latin typeface="Verdana" pitchFamily="34" charset="0"/>
                <a:ea typeface="Verdana" pitchFamily="34" charset="0"/>
                <a:cs typeface="Verdana" pitchFamily="34" charset="0"/>
              </a:rPr>
              <a:t>ampliamento</a:t>
            </a:r>
            <a:r>
              <a:rPr lang="en-US" dirty="0" smtClean="0">
                <a:solidFill>
                  <a:srgbClr val="FF0000"/>
                </a:solidFill>
                <a:latin typeface="Verdana" pitchFamily="34" charset="0"/>
                <a:ea typeface="Verdana" pitchFamily="34" charset="0"/>
                <a:cs typeface="Verdana" pitchFamily="34" charset="0"/>
              </a:rPr>
              <a:t> del '</a:t>
            </a:r>
            <a:r>
              <a:rPr lang="en-US" dirty="0" err="1" smtClean="0">
                <a:solidFill>
                  <a:srgbClr val="FF0000"/>
                </a:solidFill>
                <a:latin typeface="Verdana" pitchFamily="34" charset="0"/>
                <a:ea typeface="Verdana" pitchFamily="34" charset="0"/>
                <a:cs typeface="Verdana" pitchFamily="34" charset="0"/>
              </a:rPr>
              <a:t>tradizionale</a:t>
            </a:r>
            <a:r>
              <a:rPr lang="en-US" dirty="0" smtClean="0">
                <a:solidFill>
                  <a:srgbClr val="FF0000"/>
                </a:solidFill>
                <a:latin typeface="Verdana" pitchFamily="34" charset="0"/>
                <a:ea typeface="Verdana" pitchFamily="34" charset="0"/>
                <a:cs typeface="Verdana" pitchFamily="34" charset="0"/>
              </a:rPr>
              <a:t>  set </a:t>
            </a:r>
            <a:r>
              <a:rPr lang="en-US" dirty="0" err="1" smtClean="0">
                <a:solidFill>
                  <a:srgbClr val="FF0000"/>
                </a:solidFill>
                <a:latin typeface="Verdana" pitchFamily="34" charset="0"/>
                <a:ea typeface="Verdana" pitchFamily="34" charset="0"/>
                <a:cs typeface="Verdana" pitchFamily="34" charset="0"/>
              </a:rPr>
              <a:t>di</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competenze</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di</a:t>
            </a:r>
            <a:r>
              <a:rPr lang="en-US" dirty="0" smtClean="0">
                <a:solidFill>
                  <a:srgbClr val="FF0000"/>
                </a:solidFill>
                <a:latin typeface="Verdana" pitchFamily="34" charset="0"/>
                <a:ea typeface="Verdana" pitchFamily="34" charset="0"/>
                <a:cs typeface="Verdana" pitchFamily="34" charset="0"/>
              </a:rPr>
              <a:t> base </a:t>
            </a:r>
            <a:r>
              <a:rPr lang="en-US" dirty="0" err="1" smtClean="0">
                <a:solidFill>
                  <a:srgbClr val="FF0000"/>
                </a:solidFill>
                <a:latin typeface="Verdana" pitchFamily="34" charset="0"/>
                <a:ea typeface="Verdana" pitchFamily="34" charset="0"/>
                <a:cs typeface="Verdana" pitchFamily="34" charset="0"/>
              </a:rPr>
              <a:t>che</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devono</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possedere</a:t>
            </a:r>
            <a:r>
              <a:rPr lang="en-US" dirty="0" smtClean="0">
                <a:solidFill>
                  <a:srgbClr val="FF0000"/>
                </a:solidFill>
                <a:latin typeface="Verdana" pitchFamily="34" charset="0"/>
                <a:ea typeface="Verdana" pitchFamily="34" charset="0"/>
                <a:cs typeface="Verdana" pitchFamily="34" charset="0"/>
              </a:rPr>
              <a:t> le figure </a:t>
            </a:r>
            <a:r>
              <a:rPr lang="en-US" dirty="0" err="1" smtClean="0">
                <a:solidFill>
                  <a:srgbClr val="FF0000"/>
                </a:solidFill>
                <a:latin typeface="Verdana" pitchFamily="34" charset="0"/>
                <a:ea typeface="Verdana" pitchFamily="34" charset="0"/>
                <a:cs typeface="Verdana" pitchFamily="34" charset="0"/>
              </a:rPr>
              <a:t>professionali</a:t>
            </a:r>
            <a:r>
              <a:rPr lang="en-US" dirty="0" smtClean="0">
                <a:solidFill>
                  <a:srgbClr val="FF0000"/>
                </a:solidFill>
                <a:latin typeface="Verdana" pitchFamily="34" charset="0"/>
                <a:ea typeface="Verdana" pitchFamily="34" charset="0"/>
                <a:cs typeface="Verdana" pitchFamily="34" charset="0"/>
              </a:rPr>
              <a:t>  in </a:t>
            </a:r>
            <a:r>
              <a:rPr lang="en-US" dirty="0" err="1" smtClean="0">
                <a:solidFill>
                  <a:srgbClr val="FF0000"/>
                </a:solidFill>
                <a:latin typeface="Verdana" pitchFamily="34" charset="0"/>
                <a:ea typeface="Verdana" pitchFamily="34" charset="0"/>
                <a:cs typeface="Verdana" pitchFamily="34" charset="0"/>
              </a:rPr>
              <a:t>azienda</a:t>
            </a:r>
            <a:r>
              <a:rPr lang="en-US" dirty="0" smtClean="0">
                <a:solidFill>
                  <a:srgbClr val="FF0000"/>
                </a:solidFill>
                <a:latin typeface="Verdana" pitchFamily="34" charset="0"/>
                <a:ea typeface="Verdana" pitchFamily="34" charset="0"/>
                <a:cs typeface="Verdana" pitchFamily="34" charset="0"/>
              </a:rPr>
              <a:t>:</a:t>
            </a:r>
            <a:endParaRPr lang="it-IT" dirty="0" smtClean="0">
              <a:solidFill>
                <a:srgbClr val="FF0000"/>
              </a:solidFill>
              <a:latin typeface="Verdana" pitchFamily="34" charset="0"/>
              <a:ea typeface="Verdana" pitchFamily="34" charset="0"/>
              <a:cs typeface="Verdana" pitchFamily="34" charset="0"/>
            </a:endParaRPr>
          </a:p>
          <a:p>
            <a:r>
              <a:rPr lang="en-US" dirty="0" smtClean="0">
                <a:solidFill>
                  <a:srgbClr val="FF0000"/>
                </a:solidFill>
                <a:latin typeface="Verdana" pitchFamily="34" charset="0"/>
                <a:ea typeface="Verdana" pitchFamily="34" charset="0"/>
                <a:cs typeface="Verdana" pitchFamily="34" charset="0"/>
              </a:rPr>
              <a:t>-</a:t>
            </a:r>
            <a:r>
              <a:rPr lang="en-US" dirty="0" err="1" smtClean="0">
                <a:solidFill>
                  <a:srgbClr val="4206BA"/>
                </a:solidFill>
                <a:latin typeface="Verdana" pitchFamily="34" charset="0"/>
                <a:ea typeface="Verdana" pitchFamily="34" charset="0"/>
                <a:cs typeface="Verdana" pitchFamily="34" charset="0"/>
              </a:rPr>
              <a:t>il</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pensiero</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computazionale</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ovvero</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il</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processo</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mentale</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che</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sta</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alla</a:t>
            </a:r>
            <a:r>
              <a:rPr lang="en-US" dirty="0" smtClean="0">
                <a:solidFill>
                  <a:srgbClr val="4206BA"/>
                </a:solidFill>
                <a:latin typeface="Verdana" pitchFamily="34" charset="0"/>
                <a:ea typeface="Verdana" pitchFamily="34" charset="0"/>
                <a:cs typeface="Verdana" pitchFamily="34" charset="0"/>
              </a:rPr>
              <a:t> base </a:t>
            </a:r>
            <a:r>
              <a:rPr lang="en-US" dirty="0" err="1" smtClean="0">
                <a:solidFill>
                  <a:srgbClr val="4206BA"/>
                </a:solidFill>
                <a:latin typeface="Verdana" pitchFamily="34" charset="0"/>
                <a:ea typeface="Verdana" pitchFamily="34" charset="0"/>
                <a:cs typeface="Verdana" pitchFamily="34" charset="0"/>
              </a:rPr>
              <a:t>della</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formulazione</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dei</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problemi</a:t>
            </a:r>
            <a:r>
              <a:rPr lang="en-US" dirty="0" smtClean="0">
                <a:solidFill>
                  <a:srgbClr val="4206BA"/>
                </a:solidFill>
                <a:latin typeface="Verdana" pitchFamily="34" charset="0"/>
                <a:ea typeface="Verdana" pitchFamily="34" charset="0"/>
                <a:cs typeface="Verdana" pitchFamily="34" charset="0"/>
              </a:rPr>
              <a:t> e </a:t>
            </a:r>
            <a:r>
              <a:rPr lang="en-US" dirty="0" err="1" smtClean="0">
                <a:solidFill>
                  <a:srgbClr val="4206BA"/>
                </a:solidFill>
                <a:latin typeface="Verdana" pitchFamily="34" charset="0"/>
                <a:ea typeface="Verdana" pitchFamily="34" charset="0"/>
                <a:cs typeface="Verdana" pitchFamily="34" charset="0"/>
              </a:rPr>
              <a:t>delle</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loro</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soluzioni</a:t>
            </a:r>
            <a:r>
              <a:rPr lang="en-US" dirty="0" smtClean="0">
                <a:solidFill>
                  <a:srgbClr val="4206BA"/>
                </a:solidFill>
                <a:latin typeface="Verdana" pitchFamily="34" charset="0"/>
                <a:ea typeface="Verdana" pitchFamily="34" charset="0"/>
                <a:cs typeface="Verdana" pitchFamily="34" charset="0"/>
              </a:rPr>
              <a:t>;</a:t>
            </a:r>
            <a:endParaRPr lang="it-IT" dirty="0" smtClean="0">
              <a:solidFill>
                <a:srgbClr val="4206BA"/>
              </a:solidFill>
              <a:latin typeface="Verdana" pitchFamily="34" charset="0"/>
              <a:ea typeface="Verdana" pitchFamily="34" charset="0"/>
              <a:cs typeface="Verdana" pitchFamily="34" charset="0"/>
            </a:endParaRPr>
          </a:p>
          <a:p>
            <a:r>
              <a:rPr lang="en-US" dirty="0" smtClean="0">
                <a:solidFill>
                  <a:srgbClr val="4206BA"/>
                </a:solidFill>
                <a:latin typeface="Verdana" pitchFamily="34" charset="0"/>
                <a:ea typeface="Verdana" pitchFamily="34" charset="0"/>
                <a:cs typeface="Verdana" pitchFamily="34" charset="0"/>
              </a:rPr>
              <a:t>-</a:t>
            </a:r>
            <a:r>
              <a:rPr lang="en-US" dirty="0" err="1" smtClean="0">
                <a:solidFill>
                  <a:srgbClr val="FF0000"/>
                </a:solidFill>
                <a:latin typeface="Verdana" pitchFamily="34" charset="0"/>
                <a:ea typeface="Verdana" pitchFamily="34" charset="0"/>
                <a:cs typeface="Verdana" pitchFamily="34" charset="0"/>
              </a:rPr>
              <a:t>il</a:t>
            </a:r>
            <a:r>
              <a:rPr lang="en-US" dirty="0" smtClean="0">
                <a:solidFill>
                  <a:srgbClr val="FF0000"/>
                </a:solidFill>
                <a:latin typeface="Verdana" pitchFamily="34" charset="0"/>
                <a:ea typeface="Verdana" pitchFamily="34" charset="0"/>
                <a:cs typeface="Verdana" pitchFamily="34" charset="0"/>
              </a:rPr>
              <a:t> coding, </a:t>
            </a:r>
            <a:r>
              <a:rPr lang="en-US" dirty="0" err="1" smtClean="0">
                <a:solidFill>
                  <a:srgbClr val="FF0000"/>
                </a:solidFill>
                <a:latin typeface="Verdana" pitchFamily="34" charset="0"/>
                <a:ea typeface="Verdana" pitchFamily="34" charset="0"/>
                <a:cs typeface="Verdana" pitchFamily="34" charset="0"/>
              </a:rPr>
              <a:t>ossia</a:t>
            </a:r>
            <a:r>
              <a:rPr lang="en-US" dirty="0" smtClean="0">
                <a:solidFill>
                  <a:srgbClr val="FF0000"/>
                </a:solidFill>
                <a:latin typeface="Verdana" pitchFamily="34" charset="0"/>
                <a:ea typeface="Verdana" pitchFamily="34" charset="0"/>
                <a:cs typeface="Verdana" pitchFamily="34" charset="0"/>
              </a:rPr>
              <a:t> la </a:t>
            </a:r>
            <a:r>
              <a:rPr lang="en-US" dirty="0" err="1" smtClean="0">
                <a:solidFill>
                  <a:srgbClr val="FF0000"/>
                </a:solidFill>
                <a:latin typeface="Verdana" pitchFamily="34" charset="0"/>
                <a:ea typeface="Verdana" pitchFamily="34" charset="0"/>
                <a:cs typeface="Verdana" pitchFamily="34" charset="0"/>
              </a:rPr>
              <a:t>capacità</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di</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risolvere</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problemi</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complessi</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applicando</a:t>
            </a:r>
            <a:r>
              <a:rPr lang="en-US" dirty="0" smtClean="0">
                <a:solidFill>
                  <a:srgbClr val="FF0000"/>
                </a:solidFill>
                <a:latin typeface="Verdana" pitchFamily="34" charset="0"/>
                <a:ea typeface="Verdana" pitchFamily="34" charset="0"/>
                <a:cs typeface="Verdana" pitchFamily="34" charset="0"/>
              </a:rPr>
              <a:t> la </a:t>
            </a:r>
            <a:r>
              <a:rPr lang="en-US" dirty="0" err="1" smtClean="0">
                <a:solidFill>
                  <a:srgbClr val="FF0000"/>
                </a:solidFill>
                <a:latin typeface="Verdana" pitchFamily="34" charset="0"/>
                <a:ea typeface="Verdana" pitchFamily="34" charset="0"/>
                <a:cs typeface="Verdana" pitchFamily="34" charset="0"/>
              </a:rPr>
              <a:t>logica</a:t>
            </a:r>
            <a:r>
              <a:rPr lang="en-US" dirty="0" smtClean="0">
                <a:solidFill>
                  <a:srgbClr val="FF0000"/>
                </a:solidFill>
                <a:latin typeface="Verdana" pitchFamily="34" charset="0"/>
                <a:ea typeface="Verdana" pitchFamily="34" charset="0"/>
                <a:cs typeface="Verdana" pitchFamily="34" charset="0"/>
              </a:rPr>
              <a:t> del</a:t>
            </a:r>
            <a:r>
              <a:rPr lang="it-IT"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paradigma</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informatico</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tradizionalmente</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imperniato</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su</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una</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sequenza</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di</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istruzioni</a:t>
            </a:r>
            <a:r>
              <a:rPr lang="en-US" dirty="0" smtClean="0">
                <a:solidFill>
                  <a:srgbClr val="FF0000"/>
                </a:solidFill>
                <a:latin typeface="Verdana" pitchFamily="34" charset="0"/>
                <a:ea typeface="Verdana" pitchFamily="34" charset="0"/>
                <a:cs typeface="Verdana" pitchFamily="34" charset="0"/>
              </a:rPr>
              <a:t>;</a:t>
            </a:r>
            <a:endParaRPr lang="it-IT" dirty="0" smtClean="0">
              <a:solidFill>
                <a:srgbClr val="FF0000"/>
              </a:solidFill>
              <a:latin typeface="Verdana" pitchFamily="34" charset="0"/>
              <a:ea typeface="Verdana" pitchFamily="34" charset="0"/>
              <a:cs typeface="Verdana" pitchFamily="34" charset="0"/>
            </a:endParaRPr>
          </a:p>
          <a:p>
            <a:r>
              <a:rPr lang="en-US" dirty="0" smtClean="0">
                <a:solidFill>
                  <a:srgbClr val="4206BA"/>
                </a:solidFill>
                <a:latin typeface="Verdana" pitchFamily="34" charset="0"/>
                <a:ea typeface="Verdana" pitchFamily="34" charset="0"/>
                <a:cs typeface="Verdana" pitchFamily="34" charset="0"/>
              </a:rPr>
              <a:t>-la </a:t>
            </a:r>
            <a:r>
              <a:rPr lang="en-US" dirty="0" err="1" smtClean="0">
                <a:solidFill>
                  <a:srgbClr val="4206BA"/>
                </a:solidFill>
                <a:latin typeface="Verdana" pitchFamily="34" charset="0"/>
                <a:ea typeface="Verdana" pitchFamily="34" charset="0"/>
                <a:cs typeface="Verdana" pitchFamily="34" charset="0"/>
              </a:rPr>
              <a:t>capacità</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di</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modellazione</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ossia</a:t>
            </a:r>
            <a:r>
              <a:rPr lang="en-US" dirty="0" smtClean="0">
                <a:solidFill>
                  <a:srgbClr val="4206BA"/>
                </a:solidFill>
                <a:latin typeface="Verdana" pitchFamily="34" charset="0"/>
                <a:ea typeface="Verdana" pitchFamily="34" charset="0"/>
                <a:cs typeface="Verdana" pitchFamily="34" charset="0"/>
              </a:rPr>
              <a:t> la </a:t>
            </a:r>
            <a:r>
              <a:rPr lang="en-US" dirty="0" err="1" smtClean="0">
                <a:solidFill>
                  <a:srgbClr val="4206BA"/>
                </a:solidFill>
                <a:latin typeface="Verdana" pitchFamily="34" charset="0"/>
                <a:ea typeface="Verdana" pitchFamily="34" charset="0"/>
                <a:cs typeface="Verdana" pitchFamily="34" charset="0"/>
              </a:rPr>
              <a:t>capacità</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di</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rappresentare</a:t>
            </a:r>
            <a:r>
              <a:rPr lang="en-US" dirty="0" smtClean="0">
                <a:solidFill>
                  <a:srgbClr val="4206BA"/>
                </a:solidFill>
                <a:latin typeface="Verdana" pitchFamily="34" charset="0"/>
                <a:ea typeface="Verdana" pitchFamily="34" charset="0"/>
                <a:cs typeface="Verdana" pitchFamily="34" charset="0"/>
              </a:rPr>
              <a:t> la </a:t>
            </a:r>
            <a:r>
              <a:rPr lang="en-US" dirty="0" err="1" smtClean="0">
                <a:solidFill>
                  <a:srgbClr val="4206BA"/>
                </a:solidFill>
                <a:latin typeface="Verdana" pitchFamily="34" charset="0"/>
                <a:ea typeface="Verdana" pitchFamily="34" charset="0"/>
                <a:cs typeface="Verdana" pitchFamily="34" charset="0"/>
              </a:rPr>
              <a:t>realtà</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tramite</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modelli</a:t>
            </a:r>
            <a:r>
              <a:rPr lang="en-US" dirty="0" smtClean="0">
                <a:solidFill>
                  <a:srgbClr val="4206BA"/>
                </a:solidFill>
                <a:latin typeface="Verdana" pitchFamily="34" charset="0"/>
                <a:ea typeface="Verdana" pitchFamily="34" charset="0"/>
                <a:cs typeface="Verdana" pitchFamily="34" charset="0"/>
              </a:rPr>
              <a:t>;</a:t>
            </a:r>
            <a:endParaRPr lang="it-IT" dirty="0" smtClean="0">
              <a:solidFill>
                <a:srgbClr val="4206BA"/>
              </a:solidFill>
              <a:latin typeface="Verdana" pitchFamily="34" charset="0"/>
              <a:ea typeface="Verdana" pitchFamily="34" charset="0"/>
              <a:cs typeface="Verdana" pitchFamily="34" charset="0"/>
            </a:endParaRPr>
          </a:p>
          <a:p>
            <a:r>
              <a:rPr lang="en-US" dirty="0" smtClean="0">
                <a:solidFill>
                  <a:srgbClr val="FF0000"/>
                </a:solidFill>
                <a:latin typeface="Verdana" pitchFamily="34" charset="0"/>
                <a:ea typeface="Verdana" pitchFamily="34" charset="0"/>
                <a:cs typeface="Verdana" pitchFamily="34" charset="0"/>
              </a:rPr>
              <a:t>-</a:t>
            </a:r>
            <a:r>
              <a:rPr lang="en-US" dirty="0" err="1" smtClean="0">
                <a:solidFill>
                  <a:srgbClr val="FF0000"/>
                </a:solidFill>
                <a:latin typeface="Verdana" pitchFamily="34" charset="0"/>
                <a:ea typeface="Verdana" pitchFamily="34" charset="0"/>
                <a:cs typeface="Verdana" pitchFamily="34" charset="0"/>
              </a:rPr>
              <a:t>il</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pensiero</a:t>
            </a:r>
            <a:r>
              <a:rPr lang="en-US" dirty="0" smtClean="0">
                <a:solidFill>
                  <a:srgbClr val="FF0000"/>
                </a:solidFill>
                <a:latin typeface="Verdana" pitchFamily="34" charset="0"/>
                <a:ea typeface="Verdana" pitchFamily="34" charset="0"/>
                <a:cs typeface="Verdana" pitchFamily="34" charset="0"/>
              </a:rPr>
              <a:t> e le </a:t>
            </a:r>
            <a:r>
              <a:rPr lang="en-US" dirty="0" err="1" smtClean="0">
                <a:solidFill>
                  <a:srgbClr val="FF0000"/>
                </a:solidFill>
                <a:latin typeface="Verdana" pitchFamily="34" charset="0"/>
                <a:ea typeface="Verdana" pitchFamily="34" charset="0"/>
                <a:cs typeface="Verdana" pitchFamily="34" charset="0"/>
              </a:rPr>
              <a:t>abilità</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logico-matematiche</a:t>
            </a:r>
            <a:r>
              <a:rPr lang="en-US" dirty="0" smtClean="0">
                <a:solidFill>
                  <a:srgbClr val="FF0000"/>
                </a:solidFill>
                <a:latin typeface="Verdana" pitchFamily="34" charset="0"/>
                <a:ea typeface="Verdana" pitchFamily="34" charset="0"/>
                <a:cs typeface="Verdana" pitchFamily="34" charset="0"/>
              </a:rPr>
              <a:t>;</a:t>
            </a:r>
            <a:endParaRPr lang="it-IT" dirty="0" smtClean="0">
              <a:solidFill>
                <a:srgbClr val="FF0000"/>
              </a:solidFill>
              <a:latin typeface="Verdana" pitchFamily="34" charset="0"/>
              <a:ea typeface="Verdana" pitchFamily="34" charset="0"/>
              <a:cs typeface="Verdana" pitchFamily="34" charset="0"/>
            </a:endParaRPr>
          </a:p>
          <a:p>
            <a:r>
              <a:rPr lang="en-US" dirty="0" smtClean="0">
                <a:solidFill>
                  <a:srgbClr val="4206BA"/>
                </a:solidFill>
                <a:latin typeface="Verdana" pitchFamily="34" charset="0"/>
                <a:ea typeface="Verdana" pitchFamily="34" charset="0"/>
                <a:cs typeface="Verdana" pitchFamily="34" charset="0"/>
              </a:rPr>
              <a:t>-la </a:t>
            </a:r>
            <a:r>
              <a:rPr lang="en-US" dirty="0" err="1" smtClean="0">
                <a:solidFill>
                  <a:srgbClr val="4206BA"/>
                </a:solidFill>
                <a:latin typeface="Verdana" pitchFamily="34" charset="0"/>
                <a:ea typeface="Verdana" pitchFamily="34" charset="0"/>
                <a:cs typeface="Verdana" pitchFamily="34" charset="0"/>
              </a:rPr>
              <a:t>capacità</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di</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risoluzione</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di</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problemi</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attraverso</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algoritmi</a:t>
            </a:r>
            <a:r>
              <a:rPr lang="en-US" dirty="0" smtClean="0">
                <a:solidFill>
                  <a:srgbClr val="4206BA"/>
                </a:solidFill>
                <a:latin typeface="Verdana" pitchFamily="34" charset="0"/>
                <a:ea typeface="Verdana" pitchFamily="34" charset="0"/>
                <a:cs typeface="Verdana" pitchFamily="34" charset="0"/>
              </a:rPr>
              <a:t>;</a:t>
            </a:r>
            <a:endParaRPr lang="it-IT" dirty="0" smtClean="0">
              <a:solidFill>
                <a:srgbClr val="4206BA"/>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0"/>
            <a:ext cx="9144000" cy="400110"/>
          </a:xfrm>
          <a:prstGeom prst="rect">
            <a:avLst/>
          </a:prstGeom>
        </p:spPr>
        <p:txBody>
          <a:bodyPr wrap="square">
            <a:spAutoFit/>
          </a:bodyPr>
          <a:lstStyle/>
          <a:p>
            <a:pPr algn="ctr"/>
            <a:r>
              <a:rPr lang="it-IT" sz="2000" b="1" dirty="0" smtClean="0">
                <a:solidFill>
                  <a:srgbClr val="4206BA"/>
                </a:solidFill>
                <a:latin typeface="Verdana" pitchFamily="34" charset="0"/>
                <a:ea typeface="Verdana" pitchFamily="34" charset="0"/>
                <a:cs typeface="Verdana" pitchFamily="34" charset="0"/>
              </a:rPr>
              <a:t>Fibra ottica  Industria 4.0</a:t>
            </a:r>
            <a:endParaRPr lang="it-IT" sz="2000" dirty="0" smtClean="0">
              <a:solidFill>
                <a:srgbClr val="4206BA"/>
              </a:solidFill>
              <a:latin typeface="Verdana" pitchFamily="34" charset="0"/>
              <a:ea typeface="Verdana" pitchFamily="34" charset="0"/>
              <a:cs typeface="Verdana" pitchFamily="34" charset="0"/>
            </a:endParaRPr>
          </a:p>
        </p:txBody>
      </p:sp>
      <p:sp>
        <p:nvSpPr>
          <p:cNvPr id="41986" name="AutoShape 2" descr="Risultati immagini per auto elettrica tes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 name="Rettangolo 9"/>
          <p:cNvSpPr/>
          <p:nvPr/>
        </p:nvSpPr>
        <p:spPr>
          <a:xfrm>
            <a:off x="251520" y="620688"/>
            <a:ext cx="8640960" cy="4247317"/>
          </a:xfrm>
          <a:prstGeom prst="rect">
            <a:avLst/>
          </a:prstGeom>
        </p:spPr>
        <p:txBody>
          <a:bodyPr wrap="square">
            <a:spAutoFit/>
          </a:bodyPr>
          <a:lstStyle/>
          <a:p>
            <a:r>
              <a:rPr lang="en-US" dirty="0" smtClean="0">
                <a:solidFill>
                  <a:srgbClr val="FF0000"/>
                </a:solidFill>
                <a:latin typeface="Verdana" pitchFamily="34" charset="0"/>
                <a:ea typeface="Verdana" pitchFamily="34" charset="0"/>
                <a:cs typeface="Verdana" pitchFamily="34" charset="0"/>
              </a:rPr>
              <a:t>L‘ </a:t>
            </a:r>
            <a:r>
              <a:rPr lang="en-US" dirty="0" err="1" smtClean="0">
                <a:solidFill>
                  <a:srgbClr val="FF0000"/>
                </a:solidFill>
                <a:latin typeface="Verdana" pitchFamily="34" charset="0"/>
                <a:ea typeface="Verdana" pitchFamily="34" charset="0"/>
                <a:cs typeface="Verdana" pitchFamily="34" charset="0"/>
              </a:rPr>
              <a:t>interoperabilità</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tra</a:t>
            </a:r>
            <a:r>
              <a:rPr lang="en-US" dirty="0" smtClean="0">
                <a:solidFill>
                  <a:srgbClr val="FF0000"/>
                </a:solidFill>
                <a:latin typeface="Verdana" pitchFamily="34" charset="0"/>
                <a:ea typeface="Verdana" pitchFamily="34" charset="0"/>
                <a:cs typeface="Verdana" pitchFamily="34" charset="0"/>
              </a:rPr>
              <a:t> le diverse </a:t>
            </a:r>
            <a:r>
              <a:rPr lang="en-US" dirty="0" err="1" smtClean="0">
                <a:solidFill>
                  <a:srgbClr val="FF0000"/>
                </a:solidFill>
                <a:latin typeface="Verdana" pitchFamily="34" charset="0"/>
                <a:ea typeface="Verdana" pitchFamily="34" charset="0"/>
                <a:cs typeface="Verdana" pitchFamily="34" charset="0"/>
              </a:rPr>
              <a:t>funzioni</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aziendali</a:t>
            </a:r>
            <a:r>
              <a:rPr lang="en-US" dirty="0" smtClean="0">
                <a:solidFill>
                  <a:srgbClr val="FF0000"/>
                </a:solidFill>
                <a:latin typeface="Verdana" pitchFamily="34" charset="0"/>
                <a:ea typeface="Verdana" pitchFamily="34" charset="0"/>
                <a:cs typeface="Verdana" pitchFamily="34" charset="0"/>
              </a:rPr>
              <a:t>, ma </a:t>
            </a:r>
            <a:r>
              <a:rPr lang="en-US" dirty="0" err="1" smtClean="0">
                <a:solidFill>
                  <a:srgbClr val="FF0000"/>
                </a:solidFill>
                <a:latin typeface="Verdana" pitchFamily="34" charset="0"/>
                <a:ea typeface="Verdana" pitchFamily="34" charset="0"/>
                <a:cs typeface="Verdana" pitchFamily="34" charset="0"/>
              </a:rPr>
              <a:t>anche</a:t>
            </a:r>
            <a:r>
              <a:rPr lang="en-US" dirty="0" smtClean="0">
                <a:solidFill>
                  <a:srgbClr val="FF0000"/>
                </a:solidFill>
                <a:latin typeface="Verdana" pitchFamily="34" charset="0"/>
                <a:ea typeface="Verdana" pitchFamily="34" charset="0"/>
                <a:cs typeface="Verdana" pitchFamily="34" charset="0"/>
              </a:rPr>
              <a:t> con </a:t>
            </a:r>
            <a:r>
              <a:rPr lang="en-US" dirty="0" err="1" smtClean="0">
                <a:solidFill>
                  <a:srgbClr val="FF0000"/>
                </a:solidFill>
                <a:latin typeface="Verdana" pitchFamily="34" charset="0"/>
                <a:ea typeface="Verdana" pitchFamily="34" charset="0"/>
                <a:cs typeface="Verdana" pitchFamily="34" charset="0"/>
              </a:rPr>
              <a:t>l'intera</a:t>
            </a:r>
            <a:r>
              <a:rPr lang="en-US" dirty="0" smtClean="0">
                <a:solidFill>
                  <a:srgbClr val="FF0000"/>
                </a:solidFill>
                <a:latin typeface="Verdana" pitchFamily="34" charset="0"/>
                <a:ea typeface="Verdana" pitchFamily="34" charset="0"/>
                <a:cs typeface="Verdana" pitchFamily="34" charset="0"/>
              </a:rPr>
              <a:t> catena </a:t>
            </a:r>
            <a:r>
              <a:rPr lang="en-US" dirty="0" err="1" smtClean="0">
                <a:solidFill>
                  <a:srgbClr val="FF0000"/>
                </a:solidFill>
                <a:latin typeface="Verdana" pitchFamily="34" charset="0"/>
                <a:ea typeface="Verdana" pitchFamily="34" charset="0"/>
                <a:cs typeface="Verdana" pitchFamily="34" charset="0"/>
              </a:rPr>
              <a:t>di</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produzione</a:t>
            </a:r>
            <a:r>
              <a:rPr lang="en-US" dirty="0" smtClean="0">
                <a:solidFill>
                  <a:srgbClr val="FF0000"/>
                </a:solidFill>
                <a:latin typeface="Verdana" pitchFamily="34" charset="0"/>
                <a:ea typeface="Verdana" pitchFamily="34" charset="0"/>
                <a:cs typeface="Verdana" pitchFamily="34" charset="0"/>
              </a:rPr>
              <a:t> del </a:t>
            </a:r>
            <a:r>
              <a:rPr lang="en-US" dirty="0" err="1" smtClean="0">
                <a:solidFill>
                  <a:srgbClr val="FF0000"/>
                </a:solidFill>
                <a:latin typeface="Verdana" pitchFamily="34" charset="0"/>
                <a:ea typeface="Verdana" pitchFamily="34" charset="0"/>
                <a:cs typeface="Verdana" pitchFamily="34" charset="0"/>
              </a:rPr>
              <a:t>valore</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rafforza</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il</a:t>
            </a:r>
            <a:r>
              <a:rPr lang="en-US" dirty="0" smtClean="0">
                <a:solidFill>
                  <a:srgbClr val="FF0000"/>
                </a:solidFill>
                <a:latin typeface="Verdana" pitchFamily="34" charset="0"/>
                <a:ea typeface="Verdana" pitchFamily="34" charset="0"/>
                <a:cs typeface="Verdana" pitchFamily="34" charset="0"/>
              </a:rPr>
              <a:t> "peso" </a:t>
            </a:r>
            <a:r>
              <a:rPr lang="en-US" dirty="0" err="1" smtClean="0">
                <a:solidFill>
                  <a:srgbClr val="FF0000"/>
                </a:solidFill>
                <a:latin typeface="Verdana" pitchFamily="34" charset="0"/>
                <a:ea typeface="Verdana" pitchFamily="34" charset="0"/>
                <a:cs typeface="Verdana" pitchFamily="34" charset="0"/>
              </a:rPr>
              <a:t>delle</a:t>
            </a:r>
            <a:r>
              <a:rPr lang="en-US" dirty="0" smtClean="0">
                <a:solidFill>
                  <a:srgbClr val="FF0000"/>
                </a:solidFill>
                <a:latin typeface="Verdana" pitchFamily="34" charset="0"/>
                <a:ea typeface="Verdana" pitchFamily="34" charset="0"/>
                <a:cs typeface="Verdana" pitchFamily="34" charset="0"/>
              </a:rPr>
              <a:t> soft skills. </a:t>
            </a:r>
          </a:p>
          <a:p>
            <a:endParaRPr lang="en-US" dirty="0" smtClean="0">
              <a:solidFill>
                <a:srgbClr val="FF0000"/>
              </a:solidFill>
              <a:latin typeface="Verdana" pitchFamily="34" charset="0"/>
              <a:ea typeface="Verdana" pitchFamily="34" charset="0"/>
              <a:cs typeface="Verdana" pitchFamily="34" charset="0"/>
            </a:endParaRPr>
          </a:p>
          <a:p>
            <a:r>
              <a:rPr lang="en-US" dirty="0" err="1" smtClean="0">
                <a:solidFill>
                  <a:srgbClr val="4206BA"/>
                </a:solidFill>
                <a:latin typeface="Verdana" pitchFamily="34" charset="0"/>
                <a:ea typeface="Verdana" pitchFamily="34" charset="0"/>
                <a:cs typeface="Verdana" pitchFamily="34" charset="0"/>
              </a:rPr>
              <a:t>Acquisiranno</a:t>
            </a:r>
            <a:r>
              <a:rPr lang="en-US" dirty="0" smtClean="0">
                <a:solidFill>
                  <a:srgbClr val="4206BA"/>
                </a:solidFill>
                <a:latin typeface="Verdana" pitchFamily="34" charset="0"/>
                <a:ea typeface="Verdana" pitchFamily="34" charset="0"/>
                <a:cs typeface="Verdana" pitchFamily="34" charset="0"/>
              </a:rPr>
              <a:t> un </a:t>
            </a:r>
            <a:r>
              <a:rPr lang="en-US" dirty="0" err="1" smtClean="0">
                <a:solidFill>
                  <a:srgbClr val="4206BA"/>
                </a:solidFill>
                <a:latin typeface="Verdana" pitchFamily="34" charset="0"/>
                <a:ea typeface="Verdana" pitchFamily="34" charset="0"/>
                <a:cs typeface="Verdana" pitchFamily="34" charset="0"/>
              </a:rPr>
              <a:t>valore</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sempre</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più</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decisivo</a:t>
            </a:r>
            <a:r>
              <a:rPr lang="en-US" dirty="0" smtClean="0">
                <a:solidFill>
                  <a:srgbClr val="4206BA"/>
                </a:solidFill>
                <a:latin typeface="Verdana" pitchFamily="34" charset="0"/>
                <a:ea typeface="Verdana" pitchFamily="34" charset="0"/>
                <a:cs typeface="Verdana" pitchFamily="34" charset="0"/>
              </a:rPr>
              <a:t>:</a:t>
            </a:r>
            <a:endParaRPr lang="it-IT" dirty="0" smtClean="0">
              <a:solidFill>
                <a:srgbClr val="4206BA"/>
              </a:solidFill>
              <a:latin typeface="Verdana" pitchFamily="34" charset="0"/>
              <a:ea typeface="Verdana" pitchFamily="34" charset="0"/>
              <a:cs typeface="Verdana" pitchFamily="34" charset="0"/>
            </a:endParaRPr>
          </a:p>
          <a:p>
            <a:r>
              <a:rPr lang="en-US" dirty="0" smtClean="0">
                <a:solidFill>
                  <a:srgbClr val="FF0000"/>
                </a:solidFill>
                <a:latin typeface="Verdana" pitchFamily="34" charset="0"/>
                <a:ea typeface="Verdana" pitchFamily="34" charset="0"/>
                <a:cs typeface="Verdana" pitchFamily="34" charset="0"/>
              </a:rPr>
              <a:t> </a:t>
            </a:r>
            <a:endParaRPr lang="it-IT" dirty="0" smtClean="0">
              <a:solidFill>
                <a:srgbClr val="FF0000"/>
              </a:solidFill>
              <a:latin typeface="Verdana" pitchFamily="34" charset="0"/>
              <a:ea typeface="Verdana" pitchFamily="34" charset="0"/>
              <a:cs typeface="Verdana" pitchFamily="34" charset="0"/>
            </a:endParaRPr>
          </a:p>
          <a:p>
            <a:r>
              <a:rPr lang="en-US" dirty="0" smtClean="0">
                <a:solidFill>
                  <a:srgbClr val="FF0000"/>
                </a:solidFill>
                <a:latin typeface="Verdana" pitchFamily="34" charset="0"/>
                <a:ea typeface="Verdana" pitchFamily="34" charset="0"/>
                <a:cs typeface="Verdana" pitchFamily="34" charset="0"/>
              </a:rPr>
              <a:t>- la </a:t>
            </a:r>
            <a:r>
              <a:rPr lang="en-US" dirty="0" err="1" smtClean="0">
                <a:solidFill>
                  <a:srgbClr val="FF0000"/>
                </a:solidFill>
                <a:latin typeface="Verdana" pitchFamily="34" charset="0"/>
                <a:ea typeface="Verdana" pitchFamily="34" charset="0"/>
                <a:cs typeface="Verdana" pitchFamily="34" charset="0"/>
              </a:rPr>
              <a:t>capacità</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di</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comunicazione</a:t>
            </a:r>
            <a:r>
              <a:rPr lang="en-US" dirty="0" smtClean="0">
                <a:solidFill>
                  <a:srgbClr val="FF0000"/>
                </a:solidFill>
                <a:latin typeface="Verdana" pitchFamily="34" charset="0"/>
                <a:ea typeface="Verdana" pitchFamily="34" charset="0"/>
                <a:cs typeface="Verdana" pitchFamily="34" charset="0"/>
              </a:rPr>
              <a:t>;</a:t>
            </a:r>
            <a:endParaRPr lang="it-IT" dirty="0" smtClean="0">
              <a:solidFill>
                <a:srgbClr val="FF0000"/>
              </a:solidFill>
              <a:latin typeface="Verdana" pitchFamily="34" charset="0"/>
              <a:ea typeface="Verdana" pitchFamily="34" charset="0"/>
              <a:cs typeface="Verdana" pitchFamily="34" charset="0"/>
            </a:endParaRPr>
          </a:p>
          <a:p>
            <a:pPr>
              <a:buFontTx/>
              <a:buChar char="-"/>
            </a:pPr>
            <a:r>
              <a:rPr lang="en-US" dirty="0" smtClean="0">
                <a:solidFill>
                  <a:srgbClr val="4206BA"/>
                </a:solidFill>
                <a:latin typeface="Verdana" pitchFamily="34" charset="0"/>
                <a:ea typeface="Verdana" pitchFamily="34" charset="0"/>
                <a:cs typeface="Verdana" pitchFamily="34" charset="0"/>
              </a:rPr>
              <a:t> la </a:t>
            </a:r>
            <a:r>
              <a:rPr lang="en-US" dirty="0" err="1" smtClean="0">
                <a:solidFill>
                  <a:srgbClr val="4206BA"/>
                </a:solidFill>
                <a:latin typeface="Verdana" pitchFamily="34" charset="0"/>
                <a:ea typeface="Verdana" pitchFamily="34" charset="0"/>
                <a:cs typeface="Verdana" pitchFamily="34" charset="0"/>
              </a:rPr>
              <a:t>capacità</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di</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organizzazione</a:t>
            </a:r>
            <a:r>
              <a:rPr lang="en-US" dirty="0" smtClean="0">
                <a:solidFill>
                  <a:srgbClr val="4206BA"/>
                </a:solidFill>
                <a:latin typeface="Verdana" pitchFamily="34" charset="0"/>
                <a:ea typeface="Verdana" pitchFamily="34" charset="0"/>
                <a:cs typeface="Verdana" pitchFamily="34" charset="0"/>
              </a:rPr>
              <a:t> del </a:t>
            </a:r>
            <a:r>
              <a:rPr lang="en-US" dirty="0" err="1" smtClean="0">
                <a:solidFill>
                  <a:srgbClr val="4206BA"/>
                </a:solidFill>
                <a:latin typeface="Verdana" pitchFamily="34" charset="0"/>
                <a:ea typeface="Verdana" pitchFamily="34" charset="0"/>
                <a:cs typeface="Verdana" pitchFamily="34" charset="0"/>
              </a:rPr>
              <a:t>proprio</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lavoro</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adattamento</a:t>
            </a:r>
            <a:r>
              <a:rPr lang="en-US" dirty="0" smtClean="0">
                <a:solidFill>
                  <a:srgbClr val="4206BA"/>
                </a:solidFill>
                <a:latin typeface="Verdana" pitchFamily="34" charset="0"/>
                <a:ea typeface="Verdana" pitchFamily="34" charset="0"/>
                <a:cs typeface="Verdana" pitchFamily="34" charset="0"/>
              </a:rPr>
              <a:t> a</a:t>
            </a:r>
          </a:p>
          <a:p>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mansioni</a:t>
            </a:r>
            <a:r>
              <a:rPr lang="en-US" dirty="0" smtClean="0">
                <a:solidFill>
                  <a:srgbClr val="4206BA"/>
                </a:solidFill>
                <a:latin typeface="Verdana" pitchFamily="34" charset="0"/>
                <a:ea typeface="Verdana" pitchFamily="34" charset="0"/>
                <a:cs typeface="Verdana" pitchFamily="34" charset="0"/>
              </a:rPr>
              <a:t>  diverse,</a:t>
            </a:r>
            <a:r>
              <a:rPr lang="it-IT"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gestione</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di</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situazione</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impreviste</a:t>
            </a:r>
            <a:r>
              <a:rPr lang="en-US" dirty="0" smtClean="0">
                <a:solidFill>
                  <a:srgbClr val="4206BA"/>
                </a:solidFill>
                <a:latin typeface="Verdana" pitchFamily="34" charset="0"/>
                <a:ea typeface="Verdana" pitchFamily="34" charset="0"/>
                <a:cs typeface="Verdana" pitchFamily="34" charset="0"/>
              </a:rPr>
              <a:t> e non </a:t>
            </a:r>
            <a:r>
              <a:rPr lang="en-US" dirty="0" err="1" smtClean="0">
                <a:solidFill>
                  <a:srgbClr val="4206BA"/>
                </a:solidFill>
                <a:latin typeface="Verdana" pitchFamily="34" charset="0"/>
                <a:ea typeface="Verdana" pitchFamily="34" charset="0"/>
                <a:cs typeface="Verdana" pitchFamily="34" charset="0"/>
              </a:rPr>
              <a:t>prevedibili</a:t>
            </a:r>
            <a:endParaRPr lang="it-IT" dirty="0" smtClean="0">
              <a:solidFill>
                <a:srgbClr val="4206BA"/>
              </a:solidFill>
              <a:latin typeface="Verdana" pitchFamily="34" charset="0"/>
              <a:ea typeface="Verdana" pitchFamily="34" charset="0"/>
              <a:cs typeface="Verdana" pitchFamily="34" charset="0"/>
            </a:endParaRPr>
          </a:p>
          <a:p>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il</a:t>
            </a:r>
            <a:r>
              <a:rPr lang="en-US" dirty="0" smtClean="0">
                <a:solidFill>
                  <a:srgbClr val="FF0000"/>
                </a:solidFill>
                <a:latin typeface="Verdana" pitchFamily="34" charset="0"/>
                <a:ea typeface="Verdana" pitchFamily="34" charset="0"/>
                <a:cs typeface="Verdana" pitchFamily="34" charset="0"/>
              </a:rPr>
              <a:t> problem solving;</a:t>
            </a:r>
            <a:endParaRPr lang="it-IT" dirty="0" smtClean="0">
              <a:solidFill>
                <a:srgbClr val="FF0000"/>
              </a:solidFill>
              <a:latin typeface="Verdana" pitchFamily="34" charset="0"/>
              <a:ea typeface="Verdana" pitchFamily="34" charset="0"/>
              <a:cs typeface="Verdana" pitchFamily="34" charset="0"/>
            </a:endParaRPr>
          </a:p>
          <a:p>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il</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pensiero</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critico</a:t>
            </a:r>
            <a:r>
              <a:rPr lang="en-US" dirty="0" smtClean="0">
                <a:solidFill>
                  <a:srgbClr val="4206BA"/>
                </a:solidFill>
                <a:latin typeface="Verdana" pitchFamily="34" charset="0"/>
                <a:ea typeface="Verdana" pitchFamily="34" charset="0"/>
                <a:cs typeface="Verdana" pitchFamily="34" charset="0"/>
              </a:rPr>
              <a:t> e </a:t>
            </a:r>
            <a:r>
              <a:rPr lang="en-US" dirty="0" err="1" smtClean="0">
                <a:solidFill>
                  <a:srgbClr val="4206BA"/>
                </a:solidFill>
                <a:latin typeface="Verdana" pitchFamily="34" charset="0"/>
                <a:ea typeface="Verdana" pitchFamily="34" charset="0"/>
                <a:cs typeface="Verdana" pitchFamily="34" charset="0"/>
              </a:rPr>
              <a:t>l'approccio</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creativo</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alle</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problematiche</a:t>
            </a:r>
            <a:r>
              <a:rPr lang="en-US" dirty="0" smtClean="0">
                <a:solidFill>
                  <a:srgbClr val="4206BA"/>
                </a:solidFill>
                <a:latin typeface="Verdana" pitchFamily="34" charset="0"/>
                <a:ea typeface="Verdana" pitchFamily="34" charset="0"/>
                <a:cs typeface="Verdana" pitchFamily="34" charset="0"/>
              </a:rPr>
              <a:t>;</a:t>
            </a:r>
            <a:endParaRPr lang="it-IT" dirty="0" smtClean="0">
              <a:solidFill>
                <a:srgbClr val="4206BA"/>
              </a:solidFill>
              <a:latin typeface="Verdana" pitchFamily="34" charset="0"/>
              <a:ea typeface="Verdana" pitchFamily="34" charset="0"/>
              <a:cs typeface="Verdana" pitchFamily="34" charset="0"/>
            </a:endParaRPr>
          </a:p>
          <a:p>
            <a:r>
              <a:rPr lang="en-US" dirty="0" smtClean="0">
                <a:solidFill>
                  <a:srgbClr val="4206BA"/>
                </a:solidFill>
                <a:latin typeface="Verdana" pitchFamily="34" charset="0"/>
                <a:ea typeface="Verdana" pitchFamily="34" charset="0"/>
                <a:cs typeface="Verdana" pitchFamily="34" charset="0"/>
              </a:rPr>
              <a:t>- </a:t>
            </a:r>
            <a:r>
              <a:rPr lang="en-US" dirty="0" smtClean="0">
                <a:solidFill>
                  <a:srgbClr val="FF0000"/>
                </a:solidFill>
                <a:latin typeface="Verdana" pitchFamily="34" charset="0"/>
                <a:ea typeface="Verdana" pitchFamily="34" charset="0"/>
                <a:cs typeface="Verdana" pitchFamily="34" charset="0"/>
              </a:rPr>
              <a:t>la </a:t>
            </a:r>
            <a:r>
              <a:rPr lang="en-US" dirty="0" err="1" smtClean="0">
                <a:solidFill>
                  <a:srgbClr val="FF0000"/>
                </a:solidFill>
                <a:latin typeface="Verdana" pitchFamily="34" charset="0"/>
                <a:ea typeface="Verdana" pitchFamily="34" charset="0"/>
                <a:cs typeface="Verdana" pitchFamily="34" charset="0"/>
              </a:rPr>
              <a:t>capacità</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di</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lavorare</a:t>
            </a:r>
            <a:r>
              <a:rPr lang="en-US" dirty="0" smtClean="0">
                <a:solidFill>
                  <a:srgbClr val="FF0000"/>
                </a:solidFill>
                <a:latin typeface="Verdana" pitchFamily="34" charset="0"/>
                <a:ea typeface="Verdana" pitchFamily="34" charset="0"/>
                <a:cs typeface="Verdana" pitchFamily="34" charset="0"/>
              </a:rPr>
              <a:t> in team;</a:t>
            </a:r>
            <a:endParaRPr lang="it-IT" dirty="0" smtClean="0">
              <a:solidFill>
                <a:srgbClr val="FF0000"/>
              </a:solidFill>
              <a:latin typeface="Verdana" pitchFamily="34" charset="0"/>
              <a:ea typeface="Verdana" pitchFamily="34" charset="0"/>
              <a:cs typeface="Verdana" pitchFamily="34" charset="0"/>
            </a:endParaRPr>
          </a:p>
          <a:p>
            <a:r>
              <a:rPr lang="en-US" dirty="0" smtClean="0">
                <a:solidFill>
                  <a:srgbClr val="4206BA"/>
                </a:solidFill>
                <a:latin typeface="Verdana" pitchFamily="34" charset="0"/>
                <a:ea typeface="Verdana" pitchFamily="34" charset="0"/>
                <a:cs typeface="Verdana" pitchFamily="34" charset="0"/>
              </a:rPr>
              <a:t>- la </a:t>
            </a:r>
            <a:r>
              <a:rPr lang="en-US" dirty="0" err="1" smtClean="0">
                <a:solidFill>
                  <a:srgbClr val="4206BA"/>
                </a:solidFill>
                <a:latin typeface="Verdana" pitchFamily="34" charset="0"/>
                <a:ea typeface="Verdana" pitchFamily="34" charset="0"/>
                <a:cs typeface="Verdana" pitchFamily="34" charset="0"/>
              </a:rPr>
              <a:t>capacità</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di</a:t>
            </a:r>
            <a:r>
              <a:rPr lang="en-US" dirty="0" smtClean="0">
                <a:solidFill>
                  <a:srgbClr val="4206BA"/>
                </a:solidFill>
                <a:latin typeface="Verdana" pitchFamily="34" charset="0"/>
                <a:ea typeface="Verdana" pitchFamily="34" charset="0"/>
                <a:cs typeface="Verdana" pitchFamily="34" charset="0"/>
              </a:rPr>
              <a:t> leadership;</a:t>
            </a:r>
            <a:endParaRPr lang="it-IT" dirty="0" smtClean="0">
              <a:solidFill>
                <a:srgbClr val="4206BA"/>
              </a:solidFill>
              <a:latin typeface="Verdana" pitchFamily="34" charset="0"/>
              <a:ea typeface="Verdana" pitchFamily="34" charset="0"/>
              <a:cs typeface="Verdana" pitchFamily="34" charset="0"/>
            </a:endParaRPr>
          </a:p>
          <a:p>
            <a:pPr>
              <a:buFontTx/>
              <a:buChar char="-"/>
            </a:pPr>
            <a:r>
              <a:rPr lang="en-US" dirty="0" err="1" smtClean="0">
                <a:solidFill>
                  <a:srgbClr val="FF0000"/>
                </a:solidFill>
                <a:latin typeface="Verdana" pitchFamily="34" charset="0"/>
                <a:ea typeface="Verdana" pitchFamily="34" charset="0"/>
                <a:cs typeface="Verdana" pitchFamily="34" charset="0"/>
              </a:rPr>
              <a:t>il</a:t>
            </a:r>
            <a:r>
              <a:rPr lang="en-US" dirty="0" smtClean="0">
                <a:solidFill>
                  <a:srgbClr val="FF0000"/>
                </a:solidFill>
                <a:latin typeface="Verdana" pitchFamily="34" charset="0"/>
                <a:ea typeface="Verdana" pitchFamily="34" charset="0"/>
                <a:cs typeface="Verdana" pitchFamily="34" charset="0"/>
              </a:rPr>
              <a:t> project management (</a:t>
            </a:r>
            <a:r>
              <a:rPr lang="en-US" dirty="0" err="1" smtClean="0">
                <a:solidFill>
                  <a:srgbClr val="FF0000"/>
                </a:solidFill>
                <a:latin typeface="Verdana" pitchFamily="34" charset="0"/>
                <a:ea typeface="Verdana" pitchFamily="34" charset="0"/>
                <a:cs typeface="Verdana" pitchFamily="34" charset="0"/>
              </a:rPr>
              <a:t>nella</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connotazione</a:t>
            </a:r>
            <a:r>
              <a:rPr lang="en-US" dirty="0" smtClean="0">
                <a:solidFill>
                  <a:srgbClr val="FF0000"/>
                </a:solidFill>
                <a:latin typeface="Verdana" pitchFamily="34" charset="0"/>
                <a:ea typeface="Verdana" pitchFamily="34" charset="0"/>
                <a:cs typeface="Verdana" pitchFamily="34" charset="0"/>
              </a:rPr>
              <a:t> «Agile» per </a:t>
            </a:r>
            <a:r>
              <a:rPr lang="en-US" dirty="0" err="1" smtClean="0">
                <a:solidFill>
                  <a:srgbClr val="FF0000"/>
                </a:solidFill>
                <a:latin typeface="Verdana" pitchFamily="34" charset="0"/>
                <a:ea typeface="Verdana" pitchFamily="34" charset="0"/>
                <a:cs typeface="Verdana" pitchFamily="34" charset="0"/>
              </a:rPr>
              <a:t>quanto</a:t>
            </a:r>
            <a:r>
              <a:rPr lang="en-US" dirty="0" smtClean="0">
                <a:solidFill>
                  <a:srgbClr val="FF0000"/>
                </a:solidFill>
                <a:latin typeface="Verdana" pitchFamily="34" charset="0"/>
                <a:ea typeface="Verdana" pitchFamily="34" charset="0"/>
                <a:cs typeface="Verdana" pitchFamily="34" charset="0"/>
              </a:rPr>
              <a:t> </a:t>
            </a:r>
          </a:p>
          <a:p>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concerne</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i</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progetti</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interni</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all'azienda</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mentre</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si</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conferma</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nella</a:t>
            </a:r>
            <a:endParaRPr lang="en-US" dirty="0" smtClean="0">
              <a:solidFill>
                <a:srgbClr val="FF0000"/>
              </a:solidFill>
              <a:latin typeface="Verdana" pitchFamily="34" charset="0"/>
              <a:ea typeface="Verdana" pitchFamily="34" charset="0"/>
              <a:cs typeface="Verdana" pitchFamily="34" charset="0"/>
            </a:endParaRPr>
          </a:p>
          <a:p>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metodologia</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più</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tradizionale</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nelle</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realtà</a:t>
            </a:r>
            <a:r>
              <a:rPr lang="en-US" dirty="0" smtClean="0">
                <a:solidFill>
                  <a:srgbClr val="FF0000"/>
                </a:solidFill>
                <a:latin typeface="Verdana" pitchFamily="34" charset="0"/>
                <a:ea typeface="Verdana" pitchFamily="34" charset="0"/>
                <a:cs typeface="Verdana" pitchFamily="34" charset="0"/>
              </a:rPr>
              <a:t> system integrated)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0"/>
            <a:ext cx="9144000" cy="400110"/>
          </a:xfrm>
          <a:prstGeom prst="rect">
            <a:avLst/>
          </a:prstGeom>
        </p:spPr>
        <p:txBody>
          <a:bodyPr wrap="square">
            <a:spAutoFit/>
          </a:bodyPr>
          <a:lstStyle/>
          <a:p>
            <a:pPr algn="ctr"/>
            <a:r>
              <a:rPr lang="it-IT" sz="2000" b="1" dirty="0" smtClean="0">
                <a:solidFill>
                  <a:srgbClr val="4206BA"/>
                </a:solidFill>
                <a:latin typeface="Verdana" pitchFamily="34" charset="0"/>
                <a:ea typeface="Verdana" pitchFamily="34" charset="0"/>
                <a:cs typeface="Verdana" pitchFamily="34" charset="0"/>
              </a:rPr>
              <a:t>Fibra ottica  </a:t>
            </a:r>
            <a:r>
              <a:rPr lang="it-IT" sz="2000" b="1" dirty="0" err="1" smtClean="0">
                <a:solidFill>
                  <a:srgbClr val="4206BA"/>
                </a:solidFill>
                <a:latin typeface="Verdana" pitchFamily="34" charset="0"/>
                <a:ea typeface="Verdana" pitchFamily="34" charset="0"/>
                <a:cs typeface="Verdana" pitchFamily="34" charset="0"/>
              </a:rPr>
              <a:t>Indutria</a:t>
            </a:r>
            <a:r>
              <a:rPr lang="it-IT" sz="2000" b="1" dirty="0" smtClean="0">
                <a:solidFill>
                  <a:srgbClr val="4206BA"/>
                </a:solidFill>
                <a:latin typeface="Verdana" pitchFamily="34" charset="0"/>
                <a:ea typeface="Verdana" pitchFamily="34" charset="0"/>
                <a:cs typeface="Verdana" pitchFamily="34" charset="0"/>
              </a:rPr>
              <a:t> 4.0</a:t>
            </a:r>
            <a:endParaRPr lang="it-IT" sz="2000" dirty="0" smtClean="0">
              <a:solidFill>
                <a:srgbClr val="4206BA"/>
              </a:solidFill>
              <a:latin typeface="Verdana" pitchFamily="34" charset="0"/>
              <a:ea typeface="Verdana" pitchFamily="34" charset="0"/>
              <a:cs typeface="Verdana" pitchFamily="34" charset="0"/>
            </a:endParaRPr>
          </a:p>
        </p:txBody>
      </p:sp>
      <p:sp>
        <p:nvSpPr>
          <p:cNvPr id="41986" name="AutoShape 2" descr="Risultati immagini per auto elettrica tes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 name="Rettangolo 9"/>
          <p:cNvSpPr/>
          <p:nvPr/>
        </p:nvSpPr>
        <p:spPr>
          <a:xfrm>
            <a:off x="251520" y="620688"/>
            <a:ext cx="8496944" cy="5909310"/>
          </a:xfrm>
          <a:prstGeom prst="rect">
            <a:avLst/>
          </a:prstGeom>
        </p:spPr>
        <p:txBody>
          <a:bodyPr wrap="square">
            <a:spAutoFit/>
          </a:bodyPr>
          <a:lstStyle/>
          <a:p>
            <a:pPr algn="just"/>
            <a:r>
              <a:rPr lang="en-US" dirty="0" smtClean="0">
                <a:solidFill>
                  <a:srgbClr val="4206BA"/>
                </a:solidFill>
                <a:latin typeface="Verdana" pitchFamily="34" charset="0"/>
                <a:ea typeface="Verdana" pitchFamily="34" charset="0"/>
                <a:cs typeface="Verdana" pitchFamily="34" charset="0"/>
              </a:rPr>
              <a:t>In </a:t>
            </a:r>
            <a:r>
              <a:rPr lang="en-US" dirty="0" err="1" smtClean="0">
                <a:solidFill>
                  <a:srgbClr val="4206BA"/>
                </a:solidFill>
                <a:latin typeface="Verdana" pitchFamily="34" charset="0"/>
                <a:ea typeface="Verdana" pitchFamily="34" charset="0"/>
                <a:cs typeface="Verdana" pitchFamily="34" charset="0"/>
              </a:rPr>
              <a:t>relazione</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allo</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sviluppo</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di</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competenze</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manageriali</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collegate</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alla</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trasformazione</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digitale</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soprattutto</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nelle</a:t>
            </a:r>
            <a:r>
              <a:rPr lang="en-US" dirty="0" smtClean="0">
                <a:solidFill>
                  <a:srgbClr val="4206BA"/>
                </a:solidFill>
                <a:latin typeface="Verdana" pitchFamily="34" charset="0"/>
                <a:ea typeface="Verdana" pitchFamily="34" charset="0"/>
                <a:cs typeface="Verdana" pitchFamily="34" charset="0"/>
              </a:rPr>
              <a:t> PMI(</a:t>
            </a:r>
            <a:r>
              <a:rPr lang="en-US" dirty="0" err="1" smtClean="0">
                <a:solidFill>
                  <a:srgbClr val="4206BA"/>
                </a:solidFill>
                <a:latin typeface="Verdana" pitchFamily="34" charset="0"/>
                <a:ea typeface="Verdana" pitchFamily="34" charset="0"/>
                <a:cs typeface="Verdana" pitchFamily="34" charset="0"/>
              </a:rPr>
              <a:t>Piccole</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Medie</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Imprese</a:t>
            </a:r>
            <a:r>
              <a:rPr lang="en-US" dirty="0" smtClean="0">
                <a:solidFill>
                  <a:srgbClr val="4206BA"/>
                </a:solidFill>
                <a:latin typeface="Verdana" pitchFamily="34" charset="0"/>
                <a:ea typeface="Verdana" pitchFamily="34" charset="0"/>
                <a:cs typeface="Verdana" pitchFamily="34" charset="0"/>
              </a:rPr>
              <a:t>), è  </a:t>
            </a:r>
            <a:r>
              <a:rPr lang="en-US" dirty="0" err="1" smtClean="0">
                <a:solidFill>
                  <a:srgbClr val="4206BA"/>
                </a:solidFill>
                <a:latin typeface="Verdana" pitchFamily="34" charset="0"/>
                <a:ea typeface="Verdana" pitchFamily="34" charset="0"/>
                <a:cs typeface="Verdana" pitchFamily="34" charset="0"/>
              </a:rPr>
              <a:t>necessario</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sviluppare</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un'adeguata</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rappresentazione</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preliminare</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di</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una</a:t>
            </a:r>
            <a:r>
              <a:rPr lang="en-US" dirty="0" smtClean="0">
                <a:solidFill>
                  <a:srgbClr val="4206BA"/>
                </a:solidFill>
                <a:latin typeface="Verdana" pitchFamily="34" charset="0"/>
                <a:ea typeface="Verdana" pitchFamily="34" charset="0"/>
                <a:cs typeface="Verdana" pitchFamily="34" charset="0"/>
              </a:rPr>
              <a:t> "</a:t>
            </a:r>
            <a:r>
              <a:rPr lang="en-US" b="1" dirty="0" smtClean="0">
                <a:solidFill>
                  <a:srgbClr val="4206BA"/>
                </a:solidFill>
                <a:latin typeface="Verdana" pitchFamily="34" charset="0"/>
                <a:ea typeface="Verdana" pitchFamily="34" charset="0"/>
                <a:cs typeface="Verdana" pitchFamily="34" charset="0"/>
              </a:rPr>
              <a:t>vision" </a:t>
            </a:r>
            <a:r>
              <a:rPr lang="en-US" b="1" dirty="0" err="1" smtClean="0">
                <a:solidFill>
                  <a:srgbClr val="4206BA"/>
                </a:solidFill>
                <a:latin typeface="Verdana" pitchFamily="34" charset="0"/>
                <a:ea typeface="Verdana" pitchFamily="34" charset="0"/>
                <a:cs typeface="Verdana" pitchFamily="34" charset="0"/>
              </a:rPr>
              <a:t>delle</a:t>
            </a:r>
            <a:r>
              <a:rPr lang="en-US" b="1" dirty="0" smtClean="0">
                <a:solidFill>
                  <a:srgbClr val="4206BA"/>
                </a:solidFill>
                <a:latin typeface="Verdana" pitchFamily="34" charset="0"/>
                <a:ea typeface="Verdana" pitchFamily="34" charset="0"/>
                <a:cs typeface="Verdana" pitchFamily="34" charset="0"/>
              </a:rPr>
              <a:t> </a:t>
            </a:r>
            <a:r>
              <a:rPr lang="en-US" b="1" dirty="0" err="1" smtClean="0">
                <a:solidFill>
                  <a:srgbClr val="4206BA"/>
                </a:solidFill>
                <a:latin typeface="Verdana" pitchFamily="34" charset="0"/>
                <a:ea typeface="Verdana" pitchFamily="34" charset="0"/>
                <a:cs typeface="Verdana" pitchFamily="34" charset="0"/>
              </a:rPr>
              <a:t>caratteristiche</a:t>
            </a:r>
            <a:r>
              <a:rPr lang="en-US" b="1" dirty="0" smtClean="0">
                <a:solidFill>
                  <a:srgbClr val="4206BA"/>
                </a:solidFill>
                <a:latin typeface="Verdana" pitchFamily="34" charset="0"/>
                <a:ea typeface="Verdana" pitchFamily="34" charset="0"/>
                <a:cs typeface="Verdana" pitchFamily="34" charset="0"/>
              </a:rPr>
              <a:t> </a:t>
            </a:r>
            <a:r>
              <a:rPr lang="en-US" b="1" dirty="0" err="1" smtClean="0">
                <a:solidFill>
                  <a:srgbClr val="4206BA"/>
                </a:solidFill>
                <a:latin typeface="Verdana" pitchFamily="34" charset="0"/>
                <a:ea typeface="Verdana" pitchFamily="34" charset="0"/>
                <a:cs typeface="Verdana" pitchFamily="34" charset="0"/>
              </a:rPr>
              <a:t>di</a:t>
            </a:r>
            <a:r>
              <a:rPr lang="en-US" b="1" dirty="0" smtClean="0">
                <a:solidFill>
                  <a:srgbClr val="4206BA"/>
                </a:solidFill>
                <a:latin typeface="Verdana" pitchFamily="34" charset="0"/>
                <a:ea typeface="Verdana" pitchFamily="34" charset="0"/>
                <a:cs typeface="Verdana" pitchFamily="34" charset="0"/>
              </a:rPr>
              <a:t> </a:t>
            </a:r>
            <a:r>
              <a:rPr lang="en-US" b="1" dirty="0" err="1" smtClean="0">
                <a:solidFill>
                  <a:srgbClr val="4206BA"/>
                </a:solidFill>
                <a:latin typeface="Verdana" pitchFamily="34" charset="0"/>
                <a:ea typeface="Verdana" pitchFamily="34" charset="0"/>
                <a:cs typeface="Verdana" pitchFamily="34" charset="0"/>
              </a:rPr>
              <a:t>questo</a:t>
            </a:r>
            <a:r>
              <a:rPr lang="en-US" b="1" dirty="0" smtClean="0">
                <a:solidFill>
                  <a:srgbClr val="4206BA"/>
                </a:solidFill>
                <a:latin typeface="Verdana" pitchFamily="34" charset="0"/>
                <a:ea typeface="Verdana" pitchFamily="34" charset="0"/>
                <a:cs typeface="Verdana" pitchFamily="34" charset="0"/>
              </a:rPr>
              <a:t> trend </a:t>
            </a:r>
            <a:r>
              <a:rPr lang="en-US" b="1" dirty="0" err="1" smtClean="0">
                <a:solidFill>
                  <a:srgbClr val="4206BA"/>
                </a:solidFill>
                <a:latin typeface="Verdana" pitchFamily="34" charset="0"/>
                <a:ea typeface="Verdana" pitchFamily="34" charset="0"/>
                <a:cs typeface="Verdana" pitchFamily="34" charset="0"/>
              </a:rPr>
              <a:t>evolutivo</a:t>
            </a:r>
            <a:r>
              <a:rPr lang="en-US" b="1" dirty="0" smtClean="0">
                <a:solidFill>
                  <a:srgbClr val="4206BA"/>
                </a:solidFill>
                <a:latin typeface="Verdana" pitchFamily="34" charset="0"/>
                <a:ea typeface="Verdana" pitchFamily="34" charset="0"/>
                <a:cs typeface="Verdana" pitchFamily="34" charset="0"/>
              </a:rPr>
              <a:t> e   </a:t>
            </a:r>
            <a:r>
              <a:rPr lang="en-US" b="1" dirty="0" err="1" smtClean="0">
                <a:solidFill>
                  <a:srgbClr val="4206BA"/>
                </a:solidFill>
                <a:latin typeface="Verdana" pitchFamily="34" charset="0"/>
                <a:ea typeface="Verdana" pitchFamily="34" charset="0"/>
                <a:cs typeface="Verdana" pitchFamily="34" charset="0"/>
              </a:rPr>
              <a:t>delle</a:t>
            </a:r>
            <a:r>
              <a:rPr lang="en-US" b="1" dirty="0" smtClean="0">
                <a:solidFill>
                  <a:srgbClr val="4206BA"/>
                </a:solidFill>
                <a:latin typeface="Verdana" pitchFamily="34" charset="0"/>
                <a:ea typeface="Verdana" pitchFamily="34" charset="0"/>
                <a:cs typeface="Verdana" pitchFamily="34" charset="0"/>
              </a:rPr>
              <a:t> </a:t>
            </a:r>
            <a:r>
              <a:rPr lang="en-US" b="1" dirty="0" err="1" smtClean="0">
                <a:solidFill>
                  <a:srgbClr val="4206BA"/>
                </a:solidFill>
                <a:latin typeface="Verdana" pitchFamily="34" charset="0"/>
                <a:ea typeface="Verdana" pitchFamily="34" charset="0"/>
                <a:cs typeface="Verdana" pitchFamily="34" charset="0"/>
              </a:rPr>
              <a:t>implicazioni</a:t>
            </a:r>
            <a:r>
              <a:rPr lang="en-US" b="1" dirty="0" smtClean="0">
                <a:solidFill>
                  <a:srgbClr val="4206BA"/>
                </a:solidFill>
                <a:latin typeface="Verdana" pitchFamily="34" charset="0"/>
                <a:ea typeface="Verdana" pitchFamily="34" charset="0"/>
                <a:cs typeface="Verdana" pitchFamily="34" charset="0"/>
              </a:rPr>
              <a:t> </a:t>
            </a:r>
            <a:r>
              <a:rPr lang="en-US" b="1" dirty="0" err="1" smtClean="0">
                <a:solidFill>
                  <a:srgbClr val="4206BA"/>
                </a:solidFill>
                <a:latin typeface="Verdana" pitchFamily="34" charset="0"/>
                <a:ea typeface="Verdana" pitchFamily="34" charset="0"/>
                <a:cs typeface="Verdana" pitchFamily="34" charset="0"/>
              </a:rPr>
              <a:t>strategiche</a:t>
            </a:r>
            <a:r>
              <a:rPr lang="en-US" b="1" dirty="0" smtClean="0">
                <a:solidFill>
                  <a:srgbClr val="4206BA"/>
                </a:solidFill>
                <a:latin typeface="Verdana" pitchFamily="34" charset="0"/>
                <a:ea typeface="Verdana" pitchFamily="34" charset="0"/>
                <a:cs typeface="Verdana" pitchFamily="34" charset="0"/>
              </a:rPr>
              <a:t> </a:t>
            </a:r>
            <a:r>
              <a:rPr lang="en-US" b="1" dirty="0" err="1" smtClean="0">
                <a:solidFill>
                  <a:srgbClr val="4206BA"/>
                </a:solidFill>
                <a:latin typeface="Verdana" pitchFamily="34" charset="0"/>
                <a:ea typeface="Verdana" pitchFamily="34" charset="0"/>
                <a:cs typeface="Verdana" pitchFamily="34" charset="0"/>
              </a:rPr>
              <a:t>che</a:t>
            </a:r>
            <a:r>
              <a:rPr lang="en-US" b="1" dirty="0" smtClean="0">
                <a:solidFill>
                  <a:srgbClr val="4206BA"/>
                </a:solidFill>
                <a:latin typeface="Verdana" pitchFamily="34" charset="0"/>
                <a:ea typeface="Verdana" pitchFamily="34" charset="0"/>
                <a:cs typeface="Verdana" pitchFamily="34" charset="0"/>
              </a:rPr>
              <a:t> a </a:t>
            </a:r>
            <a:r>
              <a:rPr lang="en-US" b="1" dirty="0" err="1" smtClean="0">
                <a:solidFill>
                  <a:srgbClr val="4206BA"/>
                </a:solidFill>
                <a:latin typeface="Verdana" pitchFamily="34" charset="0"/>
                <a:ea typeface="Verdana" pitchFamily="34" charset="0"/>
                <a:cs typeface="Verdana" pitchFamily="34" charset="0"/>
              </a:rPr>
              <a:t>esso</a:t>
            </a:r>
            <a:r>
              <a:rPr lang="en-US" b="1" dirty="0" smtClean="0">
                <a:solidFill>
                  <a:srgbClr val="4206BA"/>
                </a:solidFill>
                <a:latin typeface="Verdana" pitchFamily="34" charset="0"/>
                <a:ea typeface="Verdana" pitchFamily="34" charset="0"/>
                <a:cs typeface="Verdana" pitchFamily="34" charset="0"/>
              </a:rPr>
              <a:t> </a:t>
            </a:r>
            <a:r>
              <a:rPr lang="en-US" b="1" dirty="0" err="1" smtClean="0">
                <a:solidFill>
                  <a:srgbClr val="4206BA"/>
                </a:solidFill>
                <a:latin typeface="Verdana" pitchFamily="34" charset="0"/>
                <a:ea typeface="Verdana" pitchFamily="34" charset="0"/>
                <a:cs typeface="Verdana" pitchFamily="34" charset="0"/>
              </a:rPr>
              <a:t>si</a:t>
            </a:r>
            <a:r>
              <a:rPr lang="en-US" b="1" dirty="0" smtClean="0">
                <a:solidFill>
                  <a:srgbClr val="4206BA"/>
                </a:solidFill>
                <a:latin typeface="Verdana" pitchFamily="34" charset="0"/>
                <a:ea typeface="Verdana" pitchFamily="34" charset="0"/>
                <a:cs typeface="Verdana" pitchFamily="34" charset="0"/>
              </a:rPr>
              <a:t> </a:t>
            </a:r>
            <a:r>
              <a:rPr lang="en-US" b="1" dirty="0" err="1" smtClean="0">
                <a:solidFill>
                  <a:srgbClr val="4206BA"/>
                </a:solidFill>
                <a:latin typeface="Verdana" pitchFamily="34" charset="0"/>
                <a:ea typeface="Verdana" pitchFamily="34" charset="0"/>
                <a:cs typeface="Verdana" pitchFamily="34" charset="0"/>
              </a:rPr>
              <a:t>accompagnano</a:t>
            </a:r>
            <a:r>
              <a:rPr lang="en-US" b="1" dirty="0" smtClean="0">
                <a:solidFill>
                  <a:srgbClr val="4206BA"/>
                </a:solidFill>
                <a:latin typeface="Verdana" pitchFamily="34" charset="0"/>
                <a:ea typeface="Verdana" pitchFamily="34" charset="0"/>
                <a:cs typeface="Verdana" pitchFamily="34" charset="0"/>
              </a:rPr>
              <a:t>. </a:t>
            </a:r>
          </a:p>
          <a:p>
            <a:pPr algn="just"/>
            <a:r>
              <a:rPr lang="en-US" b="1" dirty="0" smtClean="0">
                <a:solidFill>
                  <a:srgbClr val="4206BA"/>
                </a:solidFill>
                <a:latin typeface="Verdana" pitchFamily="34" charset="0"/>
                <a:ea typeface="Verdana" pitchFamily="34" charset="0"/>
                <a:cs typeface="Verdana" pitchFamily="34" charset="0"/>
              </a:rPr>
              <a:t> </a:t>
            </a:r>
            <a:r>
              <a:rPr lang="en-US" b="1" dirty="0" err="1" smtClean="0">
                <a:solidFill>
                  <a:srgbClr val="4206BA"/>
                </a:solidFill>
                <a:latin typeface="Verdana" pitchFamily="34" charset="0"/>
                <a:ea typeface="Verdana" pitchFamily="34" charset="0"/>
                <a:cs typeface="Verdana" pitchFamily="34" charset="0"/>
              </a:rPr>
              <a:t>Sarà</a:t>
            </a:r>
            <a:r>
              <a:rPr lang="en-US" b="1" dirty="0" smtClean="0">
                <a:solidFill>
                  <a:srgbClr val="4206BA"/>
                </a:solidFill>
                <a:latin typeface="Verdana" pitchFamily="34" charset="0"/>
                <a:ea typeface="Verdana" pitchFamily="34" charset="0"/>
                <a:cs typeface="Verdana" pitchFamily="34" charset="0"/>
              </a:rPr>
              <a:t> </a:t>
            </a:r>
            <a:r>
              <a:rPr lang="en-US" b="1" dirty="0" err="1" smtClean="0">
                <a:solidFill>
                  <a:srgbClr val="4206BA"/>
                </a:solidFill>
                <a:latin typeface="Verdana" pitchFamily="34" charset="0"/>
                <a:ea typeface="Verdana" pitchFamily="34" charset="0"/>
                <a:cs typeface="Verdana" pitchFamily="34" charset="0"/>
              </a:rPr>
              <a:t>essenziale</a:t>
            </a:r>
            <a:r>
              <a:rPr lang="en-US" b="1" dirty="0" smtClean="0">
                <a:solidFill>
                  <a:srgbClr val="4206BA"/>
                </a:solidFill>
                <a:latin typeface="Verdana" pitchFamily="34" charset="0"/>
                <a:ea typeface="Verdana" pitchFamily="34" charset="0"/>
                <a:cs typeface="Verdana" pitchFamily="34" charset="0"/>
              </a:rPr>
              <a:t> </a:t>
            </a:r>
            <a:r>
              <a:rPr lang="en-US" b="1" dirty="0" err="1" smtClean="0">
                <a:solidFill>
                  <a:srgbClr val="4206BA"/>
                </a:solidFill>
                <a:latin typeface="Verdana" pitchFamily="34" charset="0"/>
                <a:ea typeface="Verdana" pitchFamily="34" charset="0"/>
                <a:cs typeface="Verdana" pitchFamily="34" charset="0"/>
              </a:rPr>
              <a:t>quindi</a:t>
            </a:r>
            <a:r>
              <a:rPr lang="en-US" b="1" dirty="0" smtClean="0">
                <a:solidFill>
                  <a:srgbClr val="4206BA"/>
                </a:solidFill>
                <a:latin typeface="Verdana" pitchFamily="34" charset="0"/>
                <a:ea typeface="Verdana" pitchFamily="34" charset="0"/>
                <a:cs typeface="Verdana" pitchFamily="34" charset="0"/>
              </a:rPr>
              <a:t> </a:t>
            </a:r>
            <a:r>
              <a:rPr lang="en-US" b="1" dirty="0" err="1" smtClean="0">
                <a:solidFill>
                  <a:srgbClr val="4206BA"/>
                </a:solidFill>
                <a:latin typeface="Verdana" pitchFamily="34" charset="0"/>
                <a:ea typeface="Verdana" pitchFamily="34" charset="0"/>
                <a:cs typeface="Verdana" pitchFamily="34" charset="0"/>
              </a:rPr>
              <a:t>sviluppare</a:t>
            </a:r>
            <a:r>
              <a:rPr lang="en-US" b="1" dirty="0" smtClean="0">
                <a:solidFill>
                  <a:srgbClr val="4206BA"/>
                </a:solidFill>
                <a:latin typeface="Verdana" pitchFamily="34" charset="0"/>
                <a:ea typeface="Verdana" pitchFamily="34" charset="0"/>
                <a:cs typeface="Verdana" pitchFamily="34" charset="0"/>
              </a:rPr>
              <a:t> </a:t>
            </a:r>
            <a:r>
              <a:rPr lang="en-US" b="1" dirty="0" err="1" smtClean="0">
                <a:solidFill>
                  <a:srgbClr val="4206BA"/>
                </a:solidFill>
                <a:latin typeface="Verdana" pitchFamily="34" charset="0"/>
                <a:ea typeface="Verdana" pitchFamily="34" charset="0"/>
                <a:cs typeface="Verdana" pitchFamily="34" charset="0"/>
              </a:rPr>
              <a:t>competenze</a:t>
            </a:r>
            <a:r>
              <a:rPr lang="en-US" b="1" dirty="0" smtClean="0">
                <a:solidFill>
                  <a:srgbClr val="4206BA"/>
                </a:solidFill>
                <a:latin typeface="Verdana" pitchFamily="34" charset="0"/>
                <a:ea typeface="Verdana" pitchFamily="34" charset="0"/>
                <a:cs typeface="Verdana" pitchFamily="34" charset="0"/>
              </a:rPr>
              <a:t> </a:t>
            </a:r>
            <a:r>
              <a:rPr lang="en-US" b="1" dirty="0" err="1" smtClean="0">
                <a:solidFill>
                  <a:srgbClr val="4206BA"/>
                </a:solidFill>
                <a:latin typeface="Verdana" pitchFamily="34" charset="0"/>
                <a:ea typeface="Verdana" pitchFamily="34" charset="0"/>
                <a:cs typeface="Verdana" pitchFamily="34" charset="0"/>
              </a:rPr>
              <a:t>di</a:t>
            </a:r>
            <a:r>
              <a:rPr lang="en-US" b="1" dirty="0" smtClean="0">
                <a:solidFill>
                  <a:srgbClr val="4206BA"/>
                </a:solidFill>
                <a:latin typeface="Verdana" pitchFamily="34" charset="0"/>
                <a:ea typeface="Verdana" pitchFamily="34" charset="0"/>
                <a:cs typeface="Verdana" pitchFamily="34" charset="0"/>
              </a:rPr>
              <a:t>:</a:t>
            </a:r>
          </a:p>
          <a:p>
            <a:endParaRPr lang="en-US" dirty="0" smtClean="0">
              <a:latin typeface="Verdana" pitchFamily="34" charset="0"/>
              <a:ea typeface="Verdana" pitchFamily="34" charset="0"/>
              <a:cs typeface="Verdana" pitchFamily="34" charset="0"/>
            </a:endParaRPr>
          </a:p>
          <a:p>
            <a:pPr>
              <a:buFontTx/>
              <a:buChar char="-"/>
            </a:pPr>
            <a:r>
              <a:rPr lang="en-US" dirty="0" smtClean="0">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gestione</a:t>
            </a:r>
            <a:r>
              <a:rPr lang="en-US" dirty="0" smtClean="0">
                <a:solidFill>
                  <a:srgbClr val="FF0000"/>
                </a:solidFill>
                <a:latin typeface="Verdana" pitchFamily="34" charset="0"/>
                <a:ea typeface="Verdana" pitchFamily="34" charset="0"/>
                <a:cs typeface="Verdana" pitchFamily="34" charset="0"/>
              </a:rPr>
              <a:t> e </a:t>
            </a:r>
            <a:r>
              <a:rPr lang="en-US" dirty="0" err="1" smtClean="0">
                <a:solidFill>
                  <a:srgbClr val="FF0000"/>
                </a:solidFill>
                <a:latin typeface="Verdana" pitchFamily="34" charset="0"/>
                <a:ea typeface="Verdana" pitchFamily="34" charset="0"/>
                <a:cs typeface="Verdana" pitchFamily="34" charset="0"/>
              </a:rPr>
              <a:t>sviluppo</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della</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rete</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di</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sinergie</a:t>
            </a:r>
            <a:r>
              <a:rPr lang="en-US" dirty="0" smtClean="0">
                <a:solidFill>
                  <a:srgbClr val="FF0000"/>
                </a:solidFill>
                <a:latin typeface="Verdana" pitchFamily="34" charset="0"/>
                <a:ea typeface="Verdana" pitchFamily="34" charset="0"/>
                <a:cs typeface="Verdana" pitchFamily="34" charset="0"/>
              </a:rPr>
              <a:t> extra </a:t>
            </a:r>
            <a:r>
              <a:rPr lang="en-US" dirty="0" err="1" smtClean="0">
                <a:solidFill>
                  <a:srgbClr val="FF0000"/>
                </a:solidFill>
                <a:latin typeface="Verdana" pitchFamily="34" charset="0"/>
                <a:ea typeface="Verdana" pitchFamily="34" charset="0"/>
                <a:cs typeface="Verdana" pitchFamily="34" charset="0"/>
              </a:rPr>
              <a:t>aziendali</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funzionali</a:t>
            </a:r>
            <a:r>
              <a:rPr lang="en-US" dirty="0" smtClean="0">
                <a:solidFill>
                  <a:srgbClr val="FF0000"/>
                </a:solidFill>
                <a:latin typeface="Verdana" pitchFamily="34" charset="0"/>
                <a:ea typeface="Verdana" pitchFamily="34" charset="0"/>
                <a:cs typeface="Verdana" pitchFamily="34" charset="0"/>
              </a:rPr>
              <a:t> ad</a:t>
            </a:r>
          </a:p>
          <a:p>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accedere</a:t>
            </a:r>
            <a:r>
              <a:rPr lang="en-US" dirty="0" smtClean="0">
                <a:solidFill>
                  <a:srgbClr val="FF0000"/>
                </a:solidFill>
                <a:latin typeface="Verdana" pitchFamily="34" charset="0"/>
                <a:ea typeface="Verdana" pitchFamily="34" charset="0"/>
                <a:cs typeface="Verdana" pitchFamily="34" charset="0"/>
              </a:rPr>
              <a:t> a </a:t>
            </a:r>
            <a:r>
              <a:rPr lang="en-US" dirty="0" err="1" smtClean="0">
                <a:solidFill>
                  <a:srgbClr val="FF0000"/>
                </a:solidFill>
                <a:latin typeface="Verdana" pitchFamily="34" charset="0"/>
                <a:ea typeface="Verdana" pitchFamily="34" charset="0"/>
                <a:cs typeface="Verdana" pitchFamily="34" charset="0"/>
              </a:rPr>
              <a:t>conoscenze</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tecn</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scientifiche</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utili</a:t>
            </a:r>
            <a:r>
              <a:rPr lang="en-US" dirty="0" smtClean="0">
                <a:solidFill>
                  <a:srgbClr val="FF0000"/>
                </a:solidFill>
                <a:latin typeface="Verdana" pitchFamily="34" charset="0"/>
                <a:ea typeface="Verdana" pitchFamily="34" charset="0"/>
                <a:cs typeface="Verdana" pitchFamily="34" charset="0"/>
              </a:rPr>
              <a:t> a </a:t>
            </a:r>
            <a:r>
              <a:rPr lang="en-US" dirty="0" err="1" smtClean="0">
                <a:solidFill>
                  <a:srgbClr val="FF0000"/>
                </a:solidFill>
                <a:latin typeface="Verdana" pitchFamily="34" charset="0"/>
                <a:ea typeface="Verdana" pitchFamily="34" charset="0"/>
                <a:cs typeface="Verdana" pitchFamily="34" charset="0"/>
              </a:rPr>
              <a:t>produrre</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innovazione</a:t>
            </a:r>
            <a:r>
              <a:rPr lang="en-US" dirty="0" smtClean="0">
                <a:solidFill>
                  <a:srgbClr val="FF0000"/>
                </a:solidFill>
                <a:latin typeface="Verdana" pitchFamily="34" charset="0"/>
                <a:ea typeface="Verdana" pitchFamily="34" charset="0"/>
                <a:cs typeface="Verdana" pitchFamily="34" charset="0"/>
              </a:rPr>
              <a:t>;</a:t>
            </a:r>
            <a:endParaRPr lang="it-IT" dirty="0" smtClean="0">
              <a:solidFill>
                <a:srgbClr val="FF0000"/>
              </a:solidFill>
              <a:latin typeface="Verdana" pitchFamily="34" charset="0"/>
              <a:ea typeface="Verdana" pitchFamily="34" charset="0"/>
              <a:cs typeface="Verdana" pitchFamily="34" charset="0"/>
            </a:endParaRPr>
          </a:p>
          <a:p>
            <a:pPr>
              <a:buFontTx/>
              <a:buChar char="-"/>
            </a:pP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coordinamento</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dei</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processi</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di</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sistematizzazione</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sviluppo</a:t>
            </a:r>
            <a:r>
              <a:rPr lang="en-US" dirty="0" smtClean="0">
                <a:solidFill>
                  <a:srgbClr val="4206BA"/>
                </a:solidFill>
                <a:latin typeface="Verdana" pitchFamily="34" charset="0"/>
                <a:ea typeface="Verdana" pitchFamily="34" charset="0"/>
                <a:cs typeface="Verdana" pitchFamily="34" charset="0"/>
              </a:rPr>
              <a:t> e </a:t>
            </a:r>
            <a:r>
              <a:rPr lang="en-US" dirty="0" err="1" smtClean="0">
                <a:solidFill>
                  <a:srgbClr val="4206BA"/>
                </a:solidFill>
                <a:latin typeface="Verdana" pitchFamily="34" charset="0"/>
                <a:ea typeface="Verdana" pitchFamily="34" charset="0"/>
                <a:cs typeface="Verdana" pitchFamily="34" charset="0"/>
              </a:rPr>
              <a:t>protezio</a:t>
            </a:r>
            <a:r>
              <a:rPr lang="en-US" dirty="0" smtClean="0">
                <a:solidFill>
                  <a:srgbClr val="4206BA"/>
                </a:solidFill>
                <a:latin typeface="Verdana" pitchFamily="34" charset="0"/>
                <a:ea typeface="Verdana" pitchFamily="34" charset="0"/>
                <a:cs typeface="Verdana" pitchFamily="34" charset="0"/>
              </a:rPr>
              <a:t>-</a:t>
            </a:r>
          </a:p>
          <a:p>
            <a:r>
              <a:rPr lang="en-US" dirty="0" smtClean="0">
                <a:solidFill>
                  <a:srgbClr val="4206BA"/>
                </a:solidFill>
                <a:latin typeface="Verdana" pitchFamily="34" charset="0"/>
                <a:ea typeface="Verdana" pitchFamily="34" charset="0"/>
                <a:cs typeface="Verdana" pitchFamily="34" charset="0"/>
              </a:rPr>
              <a:t>   ne del know how </a:t>
            </a:r>
            <a:r>
              <a:rPr lang="en-US" dirty="0" err="1" smtClean="0">
                <a:solidFill>
                  <a:srgbClr val="4206BA"/>
                </a:solidFill>
                <a:latin typeface="Verdana" pitchFamily="34" charset="0"/>
                <a:ea typeface="Verdana" pitchFamily="34" charset="0"/>
                <a:cs typeface="Verdana" pitchFamily="34" charset="0"/>
              </a:rPr>
              <a:t>aziendale</a:t>
            </a:r>
            <a:r>
              <a:rPr lang="en-US" dirty="0" smtClean="0">
                <a:solidFill>
                  <a:srgbClr val="4206BA"/>
                </a:solidFill>
                <a:latin typeface="Verdana" pitchFamily="34" charset="0"/>
                <a:ea typeface="Verdana" pitchFamily="34" charset="0"/>
                <a:cs typeface="Verdana" pitchFamily="34" charset="0"/>
              </a:rPr>
              <a:t> per </a:t>
            </a:r>
            <a:r>
              <a:rPr lang="en-US" dirty="0" err="1" smtClean="0">
                <a:solidFill>
                  <a:srgbClr val="4206BA"/>
                </a:solidFill>
                <a:latin typeface="Verdana" pitchFamily="34" charset="0"/>
                <a:ea typeface="Verdana" pitchFamily="34" charset="0"/>
                <a:cs typeface="Verdana" pitchFamily="34" charset="0"/>
              </a:rPr>
              <a:t>l'innovazione</a:t>
            </a:r>
            <a:r>
              <a:rPr lang="en-US" dirty="0" smtClean="0">
                <a:solidFill>
                  <a:srgbClr val="4206BA"/>
                </a:solidFill>
                <a:latin typeface="Verdana" pitchFamily="34" charset="0"/>
                <a:ea typeface="Verdana" pitchFamily="34" charset="0"/>
                <a:cs typeface="Verdana" pitchFamily="34" charset="0"/>
              </a:rPr>
              <a:t> del </a:t>
            </a:r>
            <a:r>
              <a:rPr lang="en-US" dirty="0" err="1" smtClean="0">
                <a:solidFill>
                  <a:srgbClr val="4206BA"/>
                </a:solidFill>
                <a:latin typeface="Verdana" pitchFamily="34" charset="0"/>
                <a:ea typeface="Verdana" pitchFamily="34" charset="0"/>
                <a:cs typeface="Verdana" pitchFamily="34" charset="0"/>
              </a:rPr>
              <a:t>prodotto</a:t>
            </a:r>
            <a:r>
              <a:rPr lang="en-US" dirty="0" smtClean="0">
                <a:solidFill>
                  <a:srgbClr val="4206BA"/>
                </a:solidFill>
                <a:latin typeface="Verdana" pitchFamily="34" charset="0"/>
                <a:ea typeface="Verdana" pitchFamily="34" charset="0"/>
                <a:cs typeface="Verdana" pitchFamily="34" charset="0"/>
              </a:rPr>
              <a:t>/</a:t>
            </a:r>
            <a:r>
              <a:rPr lang="en-US" dirty="0" err="1" smtClean="0">
                <a:solidFill>
                  <a:srgbClr val="4206BA"/>
                </a:solidFill>
                <a:latin typeface="Verdana" pitchFamily="34" charset="0"/>
                <a:ea typeface="Verdana" pitchFamily="34" charset="0"/>
                <a:cs typeface="Verdana" pitchFamily="34" charset="0"/>
              </a:rPr>
              <a:t>processo</a:t>
            </a:r>
            <a:r>
              <a:rPr lang="en-US" dirty="0" smtClean="0">
                <a:solidFill>
                  <a:srgbClr val="4206BA"/>
                </a:solidFill>
                <a:latin typeface="Verdana" pitchFamily="34" charset="0"/>
                <a:ea typeface="Verdana" pitchFamily="34" charset="0"/>
                <a:cs typeface="Verdana" pitchFamily="34" charset="0"/>
              </a:rPr>
              <a:t>;</a:t>
            </a:r>
            <a:endParaRPr lang="it-IT" dirty="0" smtClean="0">
              <a:solidFill>
                <a:srgbClr val="4206BA"/>
              </a:solidFill>
              <a:latin typeface="Verdana" pitchFamily="34" charset="0"/>
              <a:ea typeface="Verdana" pitchFamily="34" charset="0"/>
              <a:cs typeface="Verdana" pitchFamily="34" charset="0"/>
            </a:endParaRPr>
          </a:p>
          <a:p>
            <a:pPr>
              <a:buFontTx/>
              <a:buChar char="-"/>
            </a:pPr>
            <a:r>
              <a:rPr lang="en-US" dirty="0" smtClean="0">
                <a:solidFill>
                  <a:srgbClr val="FF0000"/>
                </a:solidFill>
                <a:latin typeface="Verdana" pitchFamily="34" charset="0"/>
                <a:ea typeface="Verdana" pitchFamily="34" charset="0"/>
                <a:cs typeface="Verdana" pitchFamily="34" charset="0"/>
              </a:rPr>
              <a:t>  presidio del </a:t>
            </a:r>
            <a:r>
              <a:rPr lang="en-US" dirty="0" err="1" smtClean="0">
                <a:solidFill>
                  <a:srgbClr val="FF0000"/>
                </a:solidFill>
                <a:latin typeface="Verdana" pitchFamily="34" charset="0"/>
                <a:ea typeface="Verdana" pitchFamily="34" charset="0"/>
                <a:cs typeface="Verdana" pitchFamily="34" charset="0"/>
              </a:rPr>
              <a:t>processo</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decisionale</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relativo</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alla</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definizione</a:t>
            </a:r>
            <a:r>
              <a:rPr lang="en-US" dirty="0" smtClean="0">
                <a:solidFill>
                  <a:srgbClr val="FF0000"/>
                </a:solidFill>
                <a:latin typeface="Verdana" pitchFamily="34" charset="0"/>
                <a:ea typeface="Verdana" pitchFamily="34" charset="0"/>
                <a:cs typeface="Verdana" pitchFamily="34" charset="0"/>
              </a:rPr>
              <a:t> e </a:t>
            </a:r>
            <a:r>
              <a:rPr lang="en-US" dirty="0" err="1" smtClean="0">
                <a:solidFill>
                  <a:srgbClr val="FF0000"/>
                </a:solidFill>
                <a:latin typeface="Verdana" pitchFamily="34" charset="0"/>
                <a:ea typeface="Verdana" pitchFamily="34" charset="0"/>
                <a:cs typeface="Verdana" pitchFamily="34" charset="0"/>
              </a:rPr>
              <a:t>attivazione</a:t>
            </a:r>
            <a:r>
              <a:rPr lang="en-US" dirty="0" smtClean="0">
                <a:solidFill>
                  <a:srgbClr val="FF0000"/>
                </a:solidFill>
                <a:latin typeface="Verdana" pitchFamily="34" charset="0"/>
                <a:ea typeface="Verdana" pitchFamily="34" charset="0"/>
                <a:cs typeface="Verdana" pitchFamily="34" charset="0"/>
              </a:rPr>
              <a:t> </a:t>
            </a:r>
          </a:p>
          <a:p>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dei</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possibili</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nuovi</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progetti</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da</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attivare</a:t>
            </a:r>
            <a:r>
              <a:rPr lang="en-US" dirty="0" smtClean="0">
                <a:solidFill>
                  <a:srgbClr val="FF0000"/>
                </a:solidFill>
                <a:latin typeface="Verdana" pitchFamily="34" charset="0"/>
                <a:ea typeface="Verdana" pitchFamily="34" charset="0"/>
                <a:cs typeface="Verdana" pitchFamily="34" charset="0"/>
              </a:rPr>
              <a:t>;</a:t>
            </a:r>
            <a:endParaRPr lang="it-IT" dirty="0" smtClean="0">
              <a:solidFill>
                <a:srgbClr val="FF0000"/>
              </a:solidFill>
              <a:latin typeface="Verdana" pitchFamily="34" charset="0"/>
              <a:ea typeface="Verdana" pitchFamily="34" charset="0"/>
              <a:cs typeface="Verdana" pitchFamily="34" charset="0"/>
            </a:endParaRPr>
          </a:p>
          <a:p>
            <a:pPr>
              <a:buFontTx/>
              <a:buChar char="-"/>
            </a:pP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gestione</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di</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uno</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specifico</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progetto</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di</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innovazione</a:t>
            </a:r>
            <a:r>
              <a:rPr lang="en-US" dirty="0" smtClean="0">
                <a:solidFill>
                  <a:srgbClr val="4206BA"/>
                </a:solidFill>
                <a:latin typeface="Verdana" pitchFamily="34" charset="0"/>
                <a:ea typeface="Verdana" pitchFamily="34" charset="0"/>
                <a:cs typeface="Verdana" pitchFamily="34" charset="0"/>
              </a:rPr>
              <a:t>  e  </a:t>
            </a:r>
            <a:r>
              <a:rPr lang="en-US" dirty="0" err="1" smtClean="0">
                <a:solidFill>
                  <a:srgbClr val="4206BA"/>
                </a:solidFill>
                <a:latin typeface="Verdana" pitchFamily="34" charset="0"/>
                <a:ea typeface="Verdana" pitchFamily="34" charset="0"/>
                <a:cs typeface="Verdana" pitchFamily="34" charset="0"/>
              </a:rPr>
              <a:t>sviluppo</a:t>
            </a:r>
            <a:endParaRPr lang="en-US" dirty="0" smtClean="0">
              <a:solidFill>
                <a:srgbClr val="4206BA"/>
              </a:solidFill>
              <a:latin typeface="Verdana" pitchFamily="34" charset="0"/>
              <a:ea typeface="Verdana" pitchFamily="34" charset="0"/>
              <a:cs typeface="Verdana" pitchFamily="34" charset="0"/>
            </a:endParaRPr>
          </a:p>
          <a:p>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prodotto</a:t>
            </a:r>
            <a:r>
              <a:rPr lang="en-US" dirty="0" smtClean="0">
                <a:solidFill>
                  <a:srgbClr val="4206BA"/>
                </a:solidFill>
                <a:latin typeface="Verdana" pitchFamily="34" charset="0"/>
                <a:ea typeface="Verdana" pitchFamily="34" charset="0"/>
                <a:cs typeface="Verdana" pitchFamily="34" charset="0"/>
              </a:rPr>
              <a:t>  e  </a:t>
            </a:r>
            <a:r>
              <a:rPr lang="en-US" dirty="0" err="1" smtClean="0">
                <a:solidFill>
                  <a:srgbClr val="4206BA"/>
                </a:solidFill>
                <a:latin typeface="Verdana" pitchFamily="34" charset="0"/>
                <a:ea typeface="Verdana" pitchFamily="34" charset="0"/>
                <a:cs typeface="Verdana" pitchFamily="34" charset="0"/>
              </a:rPr>
              <a:t>di</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introduzione</a:t>
            </a:r>
            <a:r>
              <a:rPr lang="en-US" dirty="0" smtClean="0">
                <a:solidFill>
                  <a:srgbClr val="4206BA"/>
                </a:solidFill>
                <a:latin typeface="Verdana" pitchFamily="34" charset="0"/>
                <a:ea typeface="Verdana" pitchFamily="34" charset="0"/>
                <a:cs typeface="Verdana" pitchFamily="34" charset="0"/>
              </a:rPr>
              <a:t> e </a:t>
            </a:r>
            <a:r>
              <a:rPr lang="en-US" dirty="0" err="1" smtClean="0">
                <a:solidFill>
                  <a:srgbClr val="4206BA"/>
                </a:solidFill>
                <a:latin typeface="Verdana" pitchFamily="34" charset="0"/>
                <a:ea typeface="Verdana" pitchFamily="34" charset="0"/>
                <a:cs typeface="Verdana" pitchFamily="34" charset="0"/>
              </a:rPr>
              <a:t>integrazione</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di</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tecnologie</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digitali</a:t>
            </a:r>
            <a:r>
              <a:rPr lang="en-US" dirty="0" smtClean="0">
                <a:solidFill>
                  <a:srgbClr val="4206BA"/>
                </a:solidFill>
                <a:latin typeface="Verdana" pitchFamily="34" charset="0"/>
                <a:ea typeface="Verdana" pitchFamily="34" charset="0"/>
                <a:cs typeface="Verdana" pitchFamily="34" charset="0"/>
              </a:rPr>
              <a:t>;</a:t>
            </a:r>
            <a:endParaRPr lang="it-IT" dirty="0" smtClean="0">
              <a:solidFill>
                <a:srgbClr val="4206BA"/>
              </a:solidFill>
              <a:latin typeface="Verdana" pitchFamily="34" charset="0"/>
              <a:ea typeface="Verdana" pitchFamily="34" charset="0"/>
              <a:cs typeface="Verdana" pitchFamily="34" charset="0"/>
            </a:endParaRPr>
          </a:p>
          <a:p>
            <a:pPr>
              <a:buFontTx/>
              <a:buChar char="-"/>
            </a:pP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coordinamento</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dei</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processi</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di</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acquisizione</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introduzione</a:t>
            </a:r>
            <a:r>
              <a:rPr lang="en-US" dirty="0" smtClean="0">
                <a:solidFill>
                  <a:srgbClr val="FF0000"/>
                </a:solidFill>
                <a:latin typeface="Verdana" pitchFamily="34" charset="0"/>
                <a:ea typeface="Verdana" pitchFamily="34" charset="0"/>
                <a:cs typeface="Verdana" pitchFamily="34" charset="0"/>
              </a:rPr>
              <a:t> e</a:t>
            </a:r>
          </a:p>
          <a:p>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integrazione</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delle</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tecnologie</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digitali</a:t>
            </a:r>
            <a:r>
              <a:rPr lang="en-US" dirty="0" smtClean="0">
                <a:solidFill>
                  <a:srgbClr val="FF0000"/>
                </a:solidFill>
                <a:latin typeface="Verdana" pitchFamily="34" charset="0"/>
                <a:ea typeface="Verdana" pitchFamily="34" charset="0"/>
                <a:cs typeface="Verdana" pitchFamily="34" charset="0"/>
              </a:rPr>
              <a:t>.</a:t>
            </a:r>
          </a:p>
          <a:p>
            <a:endParaRPr lang="en-US" dirty="0" smtClean="0">
              <a:solidFill>
                <a:srgbClr val="FF0000"/>
              </a:solidFill>
              <a:latin typeface="Verdana" pitchFamily="34" charset="0"/>
              <a:ea typeface="Verdana" pitchFamily="34" charset="0"/>
              <a:cs typeface="Verdana" pitchFamily="34" charset="0"/>
            </a:endParaRPr>
          </a:p>
          <a:p>
            <a:pPr algn="just"/>
            <a:r>
              <a:rPr lang="en-US" dirty="0" smtClean="0">
                <a:solidFill>
                  <a:srgbClr val="FF0000"/>
                </a:solidFill>
                <a:latin typeface="Verdana" pitchFamily="34" charset="0"/>
                <a:ea typeface="Verdana" pitchFamily="34" charset="0"/>
                <a:cs typeface="Verdana" pitchFamily="34" charset="0"/>
              </a:rPr>
              <a:t>  </a:t>
            </a:r>
            <a:r>
              <a:rPr lang="en-US" dirty="0" smtClean="0">
                <a:solidFill>
                  <a:srgbClr val="4206BA"/>
                </a:solidFill>
                <a:latin typeface="Verdana" pitchFamily="34" charset="0"/>
                <a:ea typeface="Verdana" pitchFamily="34" charset="0"/>
                <a:cs typeface="Verdana" pitchFamily="34" charset="0"/>
              </a:rPr>
              <a:t>È </a:t>
            </a:r>
            <a:r>
              <a:rPr lang="en-US" dirty="0" err="1" smtClean="0">
                <a:solidFill>
                  <a:srgbClr val="4206BA"/>
                </a:solidFill>
                <a:latin typeface="Verdana" pitchFamily="34" charset="0"/>
                <a:ea typeface="Verdana" pitchFamily="34" charset="0"/>
                <a:cs typeface="Verdana" pitchFamily="34" charset="0"/>
              </a:rPr>
              <a:t>necessario</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dunque</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tener</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conto</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dei</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nuovi</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saperi</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che</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emergono</a:t>
            </a:r>
            <a:r>
              <a:rPr lang="en-US" dirty="0" smtClean="0">
                <a:solidFill>
                  <a:srgbClr val="4206BA"/>
                </a:solidFill>
                <a:latin typeface="Verdana" pitchFamily="34" charset="0"/>
                <a:ea typeface="Verdana" pitchFamily="34" charset="0"/>
                <a:cs typeface="Verdana" pitchFamily="34" charset="0"/>
              </a:rPr>
              <a:t> </a:t>
            </a:r>
          </a:p>
          <a:p>
            <a:pPr algn="just"/>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dall'impatto</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della</a:t>
            </a:r>
            <a:r>
              <a:rPr lang="it-IT"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Digitai</a:t>
            </a:r>
            <a:r>
              <a:rPr lang="en-US" dirty="0" smtClean="0">
                <a:solidFill>
                  <a:srgbClr val="4206BA"/>
                </a:solidFill>
                <a:latin typeface="Verdana" pitchFamily="34" charset="0"/>
                <a:ea typeface="Verdana" pitchFamily="34" charset="0"/>
                <a:cs typeface="Verdana" pitchFamily="34" charset="0"/>
              </a:rPr>
              <a:t> Economy e </a:t>
            </a:r>
            <a:r>
              <a:rPr lang="en-US" dirty="0" err="1" smtClean="0">
                <a:solidFill>
                  <a:srgbClr val="4206BA"/>
                </a:solidFill>
                <a:latin typeface="Verdana" pitchFamily="34" charset="0"/>
                <a:ea typeface="Verdana" pitchFamily="34" charset="0"/>
                <a:cs typeface="Verdana" pitchFamily="34" charset="0"/>
              </a:rPr>
              <a:t>che</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contamineranno</a:t>
            </a:r>
            <a:r>
              <a:rPr lang="en-US" dirty="0" smtClean="0">
                <a:solidFill>
                  <a:srgbClr val="4206BA"/>
                </a:solidFill>
                <a:latin typeface="Verdana" pitchFamily="34" charset="0"/>
                <a:ea typeface="Verdana" pitchFamily="34" charset="0"/>
                <a:cs typeface="Verdana" pitchFamily="34" charset="0"/>
              </a:rPr>
              <a:t> un </a:t>
            </a:r>
            <a:r>
              <a:rPr lang="en-US" dirty="0" err="1" smtClean="0">
                <a:solidFill>
                  <a:srgbClr val="4206BA"/>
                </a:solidFill>
                <a:latin typeface="Verdana" pitchFamily="34" charset="0"/>
                <a:ea typeface="Verdana" pitchFamily="34" charset="0"/>
                <a:cs typeface="Verdana" pitchFamily="34" charset="0"/>
              </a:rPr>
              <a:t>po</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4206BA"/>
                </a:solidFill>
                <a:latin typeface="Verdana" pitchFamily="34" charset="0"/>
                <a:ea typeface="Verdana" pitchFamily="34" charset="0"/>
                <a:cs typeface="Verdana" pitchFamily="34" charset="0"/>
              </a:rPr>
              <a:t>tutte</a:t>
            </a:r>
            <a:endParaRPr lang="en-US" dirty="0" smtClean="0">
              <a:solidFill>
                <a:srgbClr val="4206BA"/>
              </a:solidFill>
              <a:latin typeface="Verdana" pitchFamily="34" charset="0"/>
              <a:ea typeface="Verdana" pitchFamily="34" charset="0"/>
              <a:cs typeface="Verdana" pitchFamily="34" charset="0"/>
            </a:endParaRPr>
          </a:p>
          <a:p>
            <a:pPr algn="just"/>
            <a:r>
              <a:rPr lang="en-US" dirty="0" smtClean="0">
                <a:solidFill>
                  <a:srgbClr val="4206BA"/>
                </a:solidFill>
                <a:latin typeface="Verdana" pitchFamily="34" charset="0"/>
                <a:ea typeface="Verdana" pitchFamily="34" charset="0"/>
                <a:cs typeface="Verdana" pitchFamily="34" charset="0"/>
              </a:rPr>
              <a:t>  le </a:t>
            </a:r>
            <a:r>
              <a:rPr lang="en-US" dirty="0" err="1" smtClean="0">
                <a:solidFill>
                  <a:srgbClr val="4206BA"/>
                </a:solidFill>
                <a:latin typeface="Verdana" pitchFamily="34" charset="0"/>
                <a:ea typeface="Verdana" pitchFamily="34" charset="0"/>
                <a:cs typeface="Verdana" pitchFamily="34" charset="0"/>
              </a:rPr>
              <a:t>professioni</a:t>
            </a:r>
            <a:r>
              <a:rPr lang="en-US" dirty="0" smtClean="0">
                <a:solidFill>
                  <a:srgbClr val="4206BA"/>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Ecc</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ecc</a:t>
            </a:r>
            <a:r>
              <a:rPr lang="en-US" dirty="0" smtClean="0">
                <a:solidFill>
                  <a:srgbClr val="FF0000"/>
                </a:solidFill>
                <a:latin typeface="Verdana" pitchFamily="34" charset="0"/>
                <a:ea typeface="Verdana" pitchFamily="34" charset="0"/>
                <a:cs typeface="Verdana" pitchFamily="34" charset="0"/>
              </a:rPr>
              <a:t> </a:t>
            </a:r>
            <a:r>
              <a:rPr lang="en-US" dirty="0" err="1" smtClean="0">
                <a:solidFill>
                  <a:srgbClr val="FF0000"/>
                </a:solidFill>
                <a:latin typeface="Verdana" pitchFamily="34" charset="0"/>
                <a:ea typeface="Verdana" pitchFamily="34" charset="0"/>
                <a:cs typeface="Verdana" pitchFamily="34" charset="0"/>
              </a:rPr>
              <a:t>ecc</a:t>
            </a:r>
            <a:r>
              <a:rPr lang="en-US" dirty="0" smtClean="0">
                <a:solidFill>
                  <a:srgbClr val="FF0000"/>
                </a:solidFill>
                <a:latin typeface="Verdana" pitchFamily="34" charset="0"/>
                <a:ea typeface="Verdana" pitchFamily="34" charset="0"/>
                <a:cs typeface="Verdana" pitchFamily="34" charset="0"/>
              </a:rPr>
              <a:t> </a:t>
            </a:r>
            <a:endParaRPr lang="it-IT" dirty="0" smtClean="0">
              <a:solidFill>
                <a:srgbClr val="FF00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0"/>
            <a:ext cx="9144000" cy="400110"/>
          </a:xfrm>
          <a:prstGeom prst="rect">
            <a:avLst/>
          </a:prstGeom>
        </p:spPr>
        <p:txBody>
          <a:bodyPr wrap="square">
            <a:spAutoFit/>
          </a:bodyPr>
          <a:lstStyle/>
          <a:p>
            <a:pPr algn="ctr"/>
            <a:r>
              <a:rPr lang="it-IT" sz="2000" b="1" dirty="0" smtClean="0">
                <a:solidFill>
                  <a:srgbClr val="4206BA"/>
                </a:solidFill>
                <a:latin typeface="Verdana" pitchFamily="34" charset="0"/>
                <a:ea typeface="Verdana" pitchFamily="34" charset="0"/>
                <a:cs typeface="Verdana" pitchFamily="34" charset="0"/>
              </a:rPr>
              <a:t>Fibra ottica  Industria 4.0</a:t>
            </a:r>
            <a:endParaRPr lang="it-IT" sz="2000" dirty="0" smtClean="0">
              <a:solidFill>
                <a:srgbClr val="4206BA"/>
              </a:solidFill>
              <a:latin typeface="Verdana" pitchFamily="34" charset="0"/>
              <a:ea typeface="Verdana" pitchFamily="34" charset="0"/>
              <a:cs typeface="Verdana" pitchFamily="34" charset="0"/>
            </a:endParaRPr>
          </a:p>
        </p:txBody>
      </p:sp>
      <p:sp>
        <p:nvSpPr>
          <p:cNvPr id="41986" name="AutoShape 2" descr="Risultati immagini per auto elettrica tes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 name="Rettangolo 4"/>
          <p:cNvSpPr/>
          <p:nvPr/>
        </p:nvSpPr>
        <p:spPr>
          <a:xfrm>
            <a:off x="323528" y="548680"/>
            <a:ext cx="8568952" cy="5355312"/>
          </a:xfrm>
          <a:prstGeom prst="rect">
            <a:avLst/>
          </a:prstGeom>
        </p:spPr>
        <p:txBody>
          <a:bodyPr wrap="square">
            <a:spAutoFit/>
          </a:bodyPr>
          <a:lstStyle/>
          <a:p>
            <a:r>
              <a:rPr lang="it-IT" b="1" dirty="0" smtClean="0">
                <a:solidFill>
                  <a:srgbClr val="4206BA"/>
                </a:solidFill>
                <a:latin typeface="Verdana" pitchFamily="34" charset="0"/>
                <a:ea typeface="Verdana" pitchFamily="34" charset="0"/>
                <a:cs typeface="Verdana" pitchFamily="34" charset="0"/>
              </a:rPr>
              <a:t>Intervista</a:t>
            </a:r>
            <a:r>
              <a:rPr lang="it-IT" dirty="0" smtClean="0">
                <a:solidFill>
                  <a:srgbClr val="4206BA"/>
                </a:solidFill>
                <a:latin typeface="Verdana" pitchFamily="34" charset="0"/>
                <a:ea typeface="Verdana" pitchFamily="34" charset="0"/>
                <a:cs typeface="Verdana" pitchFamily="34" charset="0"/>
              </a:rPr>
              <a:t>  </a:t>
            </a:r>
            <a:r>
              <a:rPr lang="it-IT" dirty="0" err="1" smtClean="0">
                <a:solidFill>
                  <a:srgbClr val="4206BA"/>
                </a:solidFill>
                <a:latin typeface="Verdana" pitchFamily="34" charset="0"/>
                <a:ea typeface="Verdana" pitchFamily="34" charset="0"/>
                <a:cs typeface="Verdana" pitchFamily="34" charset="0"/>
              </a:rPr>
              <a:t>omissis…</a:t>
            </a:r>
            <a:r>
              <a:rPr lang="it-IT" dirty="0" smtClean="0">
                <a:solidFill>
                  <a:srgbClr val="4206BA"/>
                </a:solidFill>
                <a:latin typeface="Verdana" pitchFamily="34" charset="0"/>
                <a:ea typeface="Verdana" pitchFamily="34" charset="0"/>
                <a:cs typeface="Verdana" pitchFamily="34" charset="0"/>
              </a:rPr>
              <a:t>.</a:t>
            </a:r>
          </a:p>
          <a:p>
            <a:r>
              <a:rPr lang="it-IT" dirty="0" smtClean="0">
                <a:solidFill>
                  <a:srgbClr val="4206BA"/>
                </a:solidFill>
                <a:latin typeface="Verdana" pitchFamily="34" charset="0"/>
                <a:ea typeface="Verdana" pitchFamily="34" charset="0"/>
                <a:cs typeface="Verdana" pitchFamily="34" charset="0"/>
              </a:rPr>
              <a:t>Si è vero sta cambiando tutto. Ma anche nella nuova manifattura, il nostro paese ha dei punti di forza.</a:t>
            </a:r>
          </a:p>
          <a:p>
            <a:endParaRPr lang="it-IT" dirty="0" smtClean="0">
              <a:solidFill>
                <a:srgbClr val="FF0000"/>
              </a:solidFill>
              <a:latin typeface="Verdana" pitchFamily="34" charset="0"/>
              <a:ea typeface="Verdana" pitchFamily="34" charset="0"/>
              <a:cs typeface="Verdana" pitchFamily="34" charset="0"/>
            </a:endParaRPr>
          </a:p>
          <a:p>
            <a:r>
              <a:rPr lang="it-IT" dirty="0" smtClean="0">
                <a:solidFill>
                  <a:srgbClr val="FF0000"/>
                </a:solidFill>
                <a:latin typeface="Verdana" pitchFamily="34" charset="0"/>
                <a:ea typeface="Verdana" pitchFamily="34" charset="0"/>
                <a:cs typeface="Verdana" pitchFamily="34" charset="0"/>
              </a:rPr>
              <a:t>Prima di tutto, la qualità dei ragazzi usciti dagli istituti </a:t>
            </a:r>
            <a:r>
              <a:rPr lang="it-IT" dirty="0" smtClean="0">
                <a:solidFill>
                  <a:srgbClr val="FF0000"/>
                </a:solidFill>
                <a:latin typeface="Verdana" pitchFamily="34" charset="0"/>
                <a:ea typeface="Verdana" pitchFamily="34" charset="0"/>
                <a:cs typeface="Verdana" pitchFamily="34" charset="0"/>
              </a:rPr>
              <a:t>tecnici e dalle </a:t>
            </a:r>
            <a:r>
              <a:rPr lang="it-IT" dirty="0" smtClean="0">
                <a:solidFill>
                  <a:srgbClr val="FF0000"/>
                </a:solidFill>
                <a:latin typeface="Verdana" pitchFamily="34" charset="0"/>
                <a:ea typeface="Verdana" pitchFamily="34" charset="0"/>
                <a:cs typeface="Verdana" pitchFamily="34" charset="0"/>
              </a:rPr>
              <a:t>Università.</a:t>
            </a:r>
          </a:p>
          <a:p>
            <a:endParaRPr lang="it-IT" dirty="0" smtClean="0">
              <a:solidFill>
                <a:srgbClr val="4206BA"/>
              </a:solidFill>
              <a:latin typeface="Verdana" pitchFamily="34" charset="0"/>
              <a:ea typeface="Verdana" pitchFamily="34" charset="0"/>
              <a:cs typeface="Verdana" pitchFamily="34" charset="0"/>
            </a:endParaRPr>
          </a:p>
          <a:p>
            <a:r>
              <a:rPr lang="it-IT" dirty="0" smtClean="0">
                <a:solidFill>
                  <a:srgbClr val="4206BA"/>
                </a:solidFill>
                <a:latin typeface="Verdana" pitchFamily="34" charset="0"/>
                <a:ea typeface="Verdana" pitchFamily="34" charset="0"/>
                <a:cs typeface="Verdana" pitchFamily="34" charset="0"/>
              </a:rPr>
              <a:t>L’importanza del metodo e della specializzazione non esasperata, come nel mondo anglosassone, che danno un profilo più plastico e meno rigido ai ragazzi Italiani.</a:t>
            </a:r>
          </a:p>
          <a:p>
            <a:endParaRPr lang="it-IT" dirty="0" smtClean="0">
              <a:solidFill>
                <a:srgbClr val="4206BA"/>
              </a:solidFill>
              <a:latin typeface="Verdana" pitchFamily="34" charset="0"/>
              <a:ea typeface="Verdana" pitchFamily="34" charset="0"/>
              <a:cs typeface="Verdana" pitchFamily="34" charset="0"/>
            </a:endParaRPr>
          </a:p>
          <a:p>
            <a:r>
              <a:rPr lang="it-IT" dirty="0" smtClean="0">
                <a:solidFill>
                  <a:srgbClr val="FF0000"/>
                </a:solidFill>
                <a:latin typeface="Verdana" pitchFamily="34" charset="0"/>
                <a:ea typeface="Verdana" pitchFamily="34" charset="0"/>
                <a:cs typeface="Verdana" pitchFamily="34" charset="0"/>
              </a:rPr>
              <a:t>Infine , una attitudine “combinatoria” che è la ragione del successo della meccatronica italiana, una delle migliore del mondo. </a:t>
            </a:r>
          </a:p>
          <a:p>
            <a:r>
              <a:rPr lang="it-IT" dirty="0" smtClean="0">
                <a:solidFill>
                  <a:srgbClr val="FF0000"/>
                </a:solidFill>
                <a:latin typeface="Verdana" pitchFamily="34" charset="0"/>
                <a:ea typeface="Verdana" pitchFamily="34" charset="0"/>
                <a:cs typeface="Verdana" pitchFamily="34" charset="0"/>
              </a:rPr>
              <a:t>Quante volte, lavorando con i colossi dell’high </a:t>
            </a:r>
            <a:r>
              <a:rPr lang="it-IT" dirty="0" err="1" smtClean="0">
                <a:solidFill>
                  <a:srgbClr val="FF0000"/>
                </a:solidFill>
                <a:latin typeface="Verdana" pitchFamily="34" charset="0"/>
                <a:ea typeface="Verdana" pitchFamily="34" charset="0"/>
                <a:cs typeface="Verdana" pitchFamily="34" charset="0"/>
              </a:rPr>
              <a:t>tech</a:t>
            </a:r>
            <a:r>
              <a:rPr lang="it-IT" dirty="0" smtClean="0">
                <a:solidFill>
                  <a:srgbClr val="FF0000"/>
                </a:solidFill>
                <a:latin typeface="Verdana" pitchFamily="34" charset="0"/>
                <a:ea typeface="Verdana" pitchFamily="34" charset="0"/>
                <a:cs typeface="Verdana" pitchFamily="34" charset="0"/>
              </a:rPr>
              <a:t> americani ed asiatici, un nostro ragazzo è riuscito a risolvere problemi che nei grandi quartieri delle aziende non erano riusciti ad affrontare.  </a:t>
            </a:r>
            <a:r>
              <a:rPr lang="it-IT" dirty="0" smtClean="0">
                <a:solidFill>
                  <a:srgbClr val="4206BA"/>
                </a:solidFill>
                <a:latin typeface="Verdana" pitchFamily="34" charset="0"/>
                <a:ea typeface="Verdana" pitchFamily="34" charset="0"/>
                <a:cs typeface="Verdana" pitchFamily="34" charset="0"/>
              </a:rPr>
              <a:t>Omissis …..</a:t>
            </a:r>
          </a:p>
          <a:p>
            <a:endParaRPr lang="it-IT" dirty="0" smtClean="0">
              <a:solidFill>
                <a:srgbClr val="4206BA"/>
              </a:solidFill>
              <a:latin typeface="Verdana" pitchFamily="34" charset="0"/>
              <a:ea typeface="Verdana" pitchFamily="34" charset="0"/>
              <a:cs typeface="Verdana" pitchFamily="34" charset="0"/>
            </a:endParaRPr>
          </a:p>
          <a:p>
            <a:r>
              <a:rPr lang="it-IT" dirty="0" smtClean="0">
                <a:solidFill>
                  <a:srgbClr val="4206BA"/>
                </a:solidFill>
                <a:latin typeface="Verdana" pitchFamily="34" charset="0"/>
                <a:ea typeface="Verdana" pitchFamily="34" charset="0"/>
                <a:cs typeface="Verdana" pitchFamily="34" charset="0"/>
              </a:rPr>
              <a:t>( Massimo </a:t>
            </a:r>
            <a:r>
              <a:rPr lang="it-IT" dirty="0" err="1" smtClean="0">
                <a:solidFill>
                  <a:srgbClr val="4206BA"/>
                </a:solidFill>
                <a:latin typeface="Verdana" pitchFamily="34" charset="0"/>
                <a:ea typeface="Verdana" pitchFamily="34" charset="0"/>
                <a:cs typeface="Verdana" pitchFamily="34" charset="0"/>
              </a:rPr>
              <a:t>Banzi</a:t>
            </a:r>
            <a:r>
              <a:rPr lang="it-IT" dirty="0" smtClean="0">
                <a:solidFill>
                  <a:srgbClr val="4206BA"/>
                </a:solidFill>
                <a:latin typeface="Verdana" pitchFamily="34" charset="0"/>
                <a:ea typeface="Verdana" pitchFamily="34" charset="0"/>
                <a:cs typeface="Verdana" pitchFamily="34" charset="0"/>
              </a:rPr>
              <a:t> creatore con altri di ARDUINO</a:t>
            </a:r>
            <a:r>
              <a:rPr lang="it-IT" b="1" dirty="0" smtClean="0">
                <a:solidFill>
                  <a:srgbClr val="4206BA"/>
                </a:solidFill>
                <a:latin typeface="Verdana" pitchFamily="34" charset="0"/>
                <a:ea typeface="Verdana" pitchFamily="34" charset="0"/>
                <a:cs typeface="Verdana" pitchFamily="34" charset="0"/>
              </a:rPr>
              <a:t>, </a:t>
            </a:r>
            <a:r>
              <a:rPr lang="it-IT" dirty="0" smtClean="0">
                <a:solidFill>
                  <a:srgbClr val="4206BA"/>
                </a:solidFill>
                <a:latin typeface="Verdana" pitchFamily="34" charset="0"/>
                <a:ea typeface="Verdana" pitchFamily="34" charset="0"/>
                <a:cs typeface="Verdana" pitchFamily="34" charset="0"/>
              </a:rPr>
              <a:t>hardware open source più diffuso al mondo, sul Sole 24 Ore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0"/>
            <a:ext cx="9144000" cy="400110"/>
          </a:xfrm>
          <a:prstGeom prst="rect">
            <a:avLst/>
          </a:prstGeom>
        </p:spPr>
        <p:txBody>
          <a:bodyPr wrap="square">
            <a:spAutoFit/>
          </a:bodyPr>
          <a:lstStyle/>
          <a:p>
            <a:pPr algn="ctr"/>
            <a:r>
              <a:rPr lang="it-IT" sz="2000" b="1" dirty="0" smtClean="0">
                <a:solidFill>
                  <a:srgbClr val="4206BA"/>
                </a:solidFill>
                <a:latin typeface="Verdana" pitchFamily="34" charset="0"/>
                <a:ea typeface="Verdana" pitchFamily="34" charset="0"/>
                <a:cs typeface="Verdana" pitchFamily="34" charset="0"/>
              </a:rPr>
              <a:t>Tempo della scuola tempo del lavoro</a:t>
            </a:r>
            <a:endParaRPr lang="it-IT" sz="2000" dirty="0" smtClean="0">
              <a:solidFill>
                <a:srgbClr val="4206BA"/>
              </a:solidFill>
              <a:latin typeface="Verdana" pitchFamily="34" charset="0"/>
              <a:ea typeface="Verdana" pitchFamily="34" charset="0"/>
              <a:cs typeface="Verdana" pitchFamily="34" charset="0"/>
            </a:endParaRPr>
          </a:p>
        </p:txBody>
      </p:sp>
      <p:sp>
        <p:nvSpPr>
          <p:cNvPr id="41986" name="AutoShape 2" descr="Risultati immagini per auto elettrica tes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 name="Rettangolo 4"/>
          <p:cNvSpPr/>
          <p:nvPr/>
        </p:nvSpPr>
        <p:spPr>
          <a:xfrm>
            <a:off x="323528" y="548680"/>
            <a:ext cx="8568952" cy="5816977"/>
          </a:xfrm>
          <a:prstGeom prst="rect">
            <a:avLst/>
          </a:prstGeom>
        </p:spPr>
        <p:txBody>
          <a:bodyPr wrap="square">
            <a:spAutoFit/>
          </a:bodyPr>
          <a:lstStyle/>
          <a:p>
            <a:r>
              <a:rPr lang="it-IT" sz="2000" b="1" dirty="0" smtClean="0">
                <a:solidFill>
                  <a:srgbClr val="4206BA"/>
                </a:solidFill>
                <a:latin typeface="Verdana" pitchFamily="34" charset="0"/>
                <a:ea typeface="Verdana" pitchFamily="34" charset="0"/>
                <a:cs typeface="Verdana" pitchFamily="34" charset="0"/>
              </a:rPr>
              <a:t> 0</a:t>
            </a:r>
          </a:p>
          <a:p>
            <a:endParaRPr lang="it-IT" dirty="0" smtClean="0">
              <a:solidFill>
                <a:srgbClr val="4206BA"/>
              </a:solidFill>
              <a:latin typeface="Verdana" pitchFamily="34" charset="0"/>
              <a:ea typeface="Verdana" pitchFamily="34" charset="0"/>
              <a:cs typeface="Verdana" pitchFamily="34" charset="0"/>
            </a:endParaRPr>
          </a:p>
          <a:p>
            <a:endParaRPr lang="it-IT" dirty="0" smtClean="0">
              <a:solidFill>
                <a:srgbClr val="4206BA"/>
              </a:solidFill>
              <a:latin typeface="Verdana" pitchFamily="34" charset="0"/>
              <a:ea typeface="Verdana" pitchFamily="34" charset="0"/>
              <a:cs typeface="Verdana" pitchFamily="34" charset="0"/>
            </a:endParaRPr>
          </a:p>
          <a:p>
            <a:endParaRPr lang="it-IT" dirty="0" smtClean="0">
              <a:solidFill>
                <a:srgbClr val="4206BA"/>
              </a:solidFill>
              <a:latin typeface="Verdana" pitchFamily="34" charset="0"/>
              <a:ea typeface="Verdana" pitchFamily="34" charset="0"/>
              <a:cs typeface="Verdana" pitchFamily="34" charset="0"/>
            </a:endParaRPr>
          </a:p>
          <a:p>
            <a:endParaRPr lang="it-IT" dirty="0" smtClean="0">
              <a:solidFill>
                <a:srgbClr val="4206BA"/>
              </a:solidFill>
              <a:latin typeface="Verdana" pitchFamily="34" charset="0"/>
              <a:ea typeface="Verdana" pitchFamily="34" charset="0"/>
              <a:cs typeface="Verdana" pitchFamily="34" charset="0"/>
            </a:endParaRPr>
          </a:p>
          <a:p>
            <a:endParaRPr lang="it-IT" dirty="0" smtClean="0">
              <a:solidFill>
                <a:srgbClr val="4206BA"/>
              </a:solidFill>
              <a:latin typeface="Verdana" pitchFamily="34" charset="0"/>
              <a:ea typeface="Verdana" pitchFamily="34" charset="0"/>
              <a:cs typeface="Verdana" pitchFamily="34" charset="0"/>
            </a:endParaRPr>
          </a:p>
          <a:p>
            <a:endParaRPr lang="it-IT" dirty="0" smtClean="0">
              <a:solidFill>
                <a:srgbClr val="4206BA"/>
              </a:solidFill>
              <a:latin typeface="Verdana" pitchFamily="34" charset="0"/>
              <a:ea typeface="Verdana" pitchFamily="34" charset="0"/>
              <a:cs typeface="Verdana" pitchFamily="34" charset="0"/>
            </a:endParaRPr>
          </a:p>
          <a:p>
            <a:r>
              <a:rPr lang="it-IT" sz="2000" b="1" dirty="0" smtClean="0">
                <a:solidFill>
                  <a:srgbClr val="4206BA"/>
                </a:solidFill>
                <a:latin typeface="Verdana" pitchFamily="34" charset="0"/>
                <a:ea typeface="Verdana" pitchFamily="34" charset="0"/>
                <a:cs typeface="Verdana" pitchFamily="34" charset="0"/>
              </a:rPr>
              <a:t>1950</a:t>
            </a:r>
          </a:p>
          <a:p>
            <a:endParaRPr lang="it-IT" dirty="0" smtClean="0">
              <a:solidFill>
                <a:srgbClr val="4206BA"/>
              </a:solidFill>
              <a:latin typeface="Verdana" pitchFamily="34" charset="0"/>
              <a:ea typeface="Verdana" pitchFamily="34" charset="0"/>
              <a:cs typeface="Verdana" pitchFamily="34" charset="0"/>
            </a:endParaRPr>
          </a:p>
          <a:p>
            <a:endParaRPr lang="it-IT" dirty="0" smtClean="0">
              <a:solidFill>
                <a:srgbClr val="4206BA"/>
              </a:solidFill>
              <a:latin typeface="Verdana" pitchFamily="34" charset="0"/>
              <a:ea typeface="Verdana" pitchFamily="34" charset="0"/>
              <a:cs typeface="Verdana" pitchFamily="34" charset="0"/>
            </a:endParaRPr>
          </a:p>
          <a:p>
            <a:endParaRPr lang="it-IT" dirty="0" smtClean="0">
              <a:solidFill>
                <a:srgbClr val="4206BA"/>
              </a:solidFill>
              <a:latin typeface="Verdana" pitchFamily="34" charset="0"/>
              <a:ea typeface="Verdana" pitchFamily="34" charset="0"/>
              <a:cs typeface="Verdana" pitchFamily="34" charset="0"/>
            </a:endParaRPr>
          </a:p>
          <a:p>
            <a:endParaRPr lang="it-IT" sz="2000" b="1" dirty="0" smtClean="0">
              <a:solidFill>
                <a:srgbClr val="4206BA"/>
              </a:solidFill>
              <a:latin typeface="Verdana" pitchFamily="34" charset="0"/>
              <a:ea typeface="Verdana" pitchFamily="34" charset="0"/>
              <a:cs typeface="Verdana" pitchFamily="34" charset="0"/>
            </a:endParaRPr>
          </a:p>
          <a:p>
            <a:endParaRPr lang="it-IT" sz="2000" b="1" dirty="0" smtClean="0">
              <a:solidFill>
                <a:srgbClr val="4206BA"/>
              </a:solidFill>
              <a:latin typeface="Verdana" pitchFamily="34" charset="0"/>
              <a:ea typeface="Verdana" pitchFamily="34" charset="0"/>
              <a:cs typeface="Verdana" pitchFamily="34" charset="0"/>
            </a:endParaRPr>
          </a:p>
          <a:p>
            <a:r>
              <a:rPr lang="it-IT" sz="2000" b="1" dirty="0" smtClean="0">
                <a:solidFill>
                  <a:srgbClr val="4206BA"/>
                </a:solidFill>
                <a:latin typeface="Verdana" pitchFamily="34" charset="0"/>
                <a:ea typeface="Verdana" pitchFamily="34" charset="0"/>
                <a:cs typeface="Verdana" pitchFamily="34" charset="0"/>
              </a:rPr>
              <a:t>1983</a:t>
            </a:r>
          </a:p>
          <a:p>
            <a:endParaRPr lang="it-IT" dirty="0" smtClean="0">
              <a:solidFill>
                <a:srgbClr val="4206BA"/>
              </a:solidFill>
              <a:latin typeface="Verdana" pitchFamily="34" charset="0"/>
              <a:ea typeface="Verdana" pitchFamily="34" charset="0"/>
              <a:cs typeface="Verdana" pitchFamily="34" charset="0"/>
            </a:endParaRPr>
          </a:p>
          <a:p>
            <a:endParaRPr lang="it-IT" dirty="0" smtClean="0">
              <a:solidFill>
                <a:srgbClr val="4206BA"/>
              </a:solidFill>
              <a:latin typeface="Verdana" pitchFamily="34" charset="0"/>
              <a:ea typeface="Verdana" pitchFamily="34" charset="0"/>
              <a:cs typeface="Verdana" pitchFamily="34" charset="0"/>
            </a:endParaRPr>
          </a:p>
          <a:p>
            <a:endParaRPr lang="it-IT" dirty="0" smtClean="0">
              <a:solidFill>
                <a:srgbClr val="4206BA"/>
              </a:solidFill>
              <a:latin typeface="Verdana" pitchFamily="34" charset="0"/>
              <a:ea typeface="Verdana" pitchFamily="34" charset="0"/>
              <a:cs typeface="Verdana" pitchFamily="34" charset="0"/>
            </a:endParaRPr>
          </a:p>
          <a:p>
            <a:endParaRPr lang="it-IT" dirty="0" smtClean="0">
              <a:solidFill>
                <a:srgbClr val="4206BA"/>
              </a:solidFill>
              <a:latin typeface="Verdana" pitchFamily="34" charset="0"/>
              <a:ea typeface="Verdana" pitchFamily="34" charset="0"/>
              <a:cs typeface="Verdana" pitchFamily="34" charset="0"/>
            </a:endParaRPr>
          </a:p>
          <a:p>
            <a:r>
              <a:rPr lang="it-IT" sz="2000" b="1" dirty="0" smtClean="0">
                <a:solidFill>
                  <a:srgbClr val="4206BA"/>
                </a:solidFill>
                <a:latin typeface="Verdana" pitchFamily="34" charset="0"/>
                <a:ea typeface="Verdana" pitchFamily="34" charset="0"/>
                <a:cs typeface="Verdana" pitchFamily="34" charset="0"/>
              </a:rPr>
              <a:t>2000</a:t>
            </a:r>
            <a:endParaRPr lang="it-IT" sz="2000" b="1" dirty="0" smtClean="0">
              <a:solidFill>
                <a:srgbClr val="4206BA"/>
              </a:solidFill>
              <a:latin typeface="Verdana" pitchFamily="34" charset="0"/>
              <a:ea typeface="Verdana" pitchFamily="34" charset="0"/>
              <a:cs typeface="Verdana" pitchFamily="34" charset="0"/>
            </a:endParaRPr>
          </a:p>
          <a:p>
            <a:endParaRPr lang="it-IT" dirty="0" smtClean="0">
              <a:solidFill>
                <a:srgbClr val="4206BA"/>
              </a:solidFill>
              <a:latin typeface="Verdana" pitchFamily="34" charset="0"/>
              <a:ea typeface="Verdana" pitchFamily="34" charset="0"/>
              <a:cs typeface="Verdana" pitchFamily="34" charset="0"/>
            </a:endParaRPr>
          </a:p>
        </p:txBody>
      </p:sp>
      <p:pic>
        <p:nvPicPr>
          <p:cNvPr id="68610" name="Picture 2" descr="C:\Users\moretti\Desktop\tavoletta_cerata.jpg"/>
          <p:cNvPicPr>
            <a:picLocks noChangeAspect="1" noChangeArrowheads="1"/>
          </p:cNvPicPr>
          <p:nvPr/>
        </p:nvPicPr>
        <p:blipFill>
          <a:blip r:embed="rId3" cstate="print"/>
          <a:srcRect/>
          <a:stretch>
            <a:fillRect/>
          </a:stretch>
        </p:blipFill>
        <p:spPr bwMode="auto">
          <a:xfrm flipV="1">
            <a:off x="1403648" y="692696"/>
            <a:ext cx="2016224" cy="1259581"/>
          </a:xfrm>
          <a:prstGeom prst="rect">
            <a:avLst/>
          </a:prstGeom>
          <a:noFill/>
        </p:spPr>
      </p:pic>
      <p:pic>
        <p:nvPicPr>
          <p:cNvPr id="68612" name="Picture 4" descr="C:\Users\moretti\Desktop\penna ad inchiostro.JPG"/>
          <p:cNvPicPr>
            <a:picLocks noChangeAspect="1" noChangeArrowheads="1"/>
          </p:cNvPicPr>
          <p:nvPr/>
        </p:nvPicPr>
        <p:blipFill>
          <a:blip r:embed="rId4" cstate="print"/>
          <a:srcRect/>
          <a:stretch>
            <a:fillRect/>
          </a:stretch>
        </p:blipFill>
        <p:spPr bwMode="auto">
          <a:xfrm>
            <a:off x="1619672" y="2132856"/>
            <a:ext cx="1595031" cy="1188806"/>
          </a:xfrm>
          <a:prstGeom prst="rect">
            <a:avLst/>
          </a:prstGeom>
          <a:noFill/>
        </p:spPr>
      </p:pic>
      <p:pic>
        <p:nvPicPr>
          <p:cNvPr id="68613" name="Picture 5" descr="C:\Users\moretti\Desktop\1674c8e2a45d9996a868149dbdbcd585.jpg"/>
          <p:cNvPicPr>
            <a:picLocks noChangeAspect="1" noChangeArrowheads="1"/>
          </p:cNvPicPr>
          <p:nvPr/>
        </p:nvPicPr>
        <p:blipFill>
          <a:blip r:embed="rId5" cstate="print"/>
          <a:srcRect/>
          <a:stretch>
            <a:fillRect/>
          </a:stretch>
        </p:blipFill>
        <p:spPr bwMode="auto">
          <a:xfrm>
            <a:off x="4932040" y="2060848"/>
            <a:ext cx="1663452" cy="1247589"/>
          </a:xfrm>
          <a:prstGeom prst="rect">
            <a:avLst/>
          </a:prstGeom>
          <a:noFill/>
        </p:spPr>
      </p:pic>
      <p:pic>
        <p:nvPicPr>
          <p:cNvPr id="68614" name="Picture 6" descr="C:\Users\moretti\Desktop\-img-g7502-29347.jpg"/>
          <p:cNvPicPr>
            <a:picLocks noChangeAspect="1" noChangeArrowheads="1"/>
          </p:cNvPicPr>
          <p:nvPr/>
        </p:nvPicPr>
        <p:blipFill>
          <a:blip r:embed="rId6" cstate="print"/>
          <a:srcRect/>
          <a:stretch>
            <a:fillRect/>
          </a:stretch>
        </p:blipFill>
        <p:spPr bwMode="auto">
          <a:xfrm>
            <a:off x="1403648" y="4869160"/>
            <a:ext cx="1728192" cy="1728192"/>
          </a:xfrm>
          <a:prstGeom prst="rect">
            <a:avLst/>
          </a:prstGeom>
          <a:noFill/>
        </p:spPr>
      </p:pic>
      <p:pic>
        <p:nvPicPr>
          <p:cNvPr id="68615" name="Picture 7" descr="C:\Users\moretti\Desktop\plotter.jpg"/>
          <p:cNvPicPr>
            <a:picLocks noChangeAspect="1" noChangeArrowheads="1"/>
          </p:cNvPicPr>
          <p:nvPr/>
        </p:nvPicPr>
        <p:blipFill>
          <a:blip r:embed="rId7" cstate="print"/>
          <a:srcRect/>
          <a:stretch>
            <a:fillRect/>
          </a:stretch>
        </p:blipFill>
        <p:spPr bwMode="auto">
          <a:xfrm>
            <a:off x="5076056" y="4797152"/>
            <a:ext cx="1728192" cy="1825448"/>
          </a:xfrm>
          <a:prstGeom prst="rect">
            <a:avLst/>
          </a:prstGeom>
          <a:noFill/>
        </p:spPr>
      </p:pic>
      <p:pic>
        <p:nvPicPr>
          <p:cNvPr id="68616" name="Picture 8" descr="C:\Users\moretti\Desktop\foto riccione\800px-Ibm_px_xt_color.jpg"/>
          <p:cNvPicPr>
            <a:picLocks noChangeAspect="1" noChangeArrowheads="1"/>
          </p:cNvPicPr>
          <p:nvPr/>
        </p:nvPicPr>
        <p:blipFill>
          <a:blip r:embed="rId8" cstate="print"/>
          <a:srcRect/>
          <a:stretch>
            <a:fillRect/>
          </a:stretch>
        </p:blipFill>
        <p:spPr bwMode="auto">
          <a:xfrm>
            <a:off x="1619672" y="3501008"/>
            <a:ext cx="1656184" cy="1296144"/>
          </a:xfrm>
          <a:prstGeom prst="rect">
            <a:avLst/>
          </a:prstGeom>
          <a:noFill/>
        </p:spPr>
      </p:pic>
      <p:sp>
        <p:nvSpPr>
          <p:cNvPr id="68617" name="Rectangle 9"/>
          <p:cNvSpPr>
            <a:spLocks noChangeArrowheads="1"/>
          </p:cNvSpPr>
          <p:nvPr/>
        </p:nvSpPr>
        <p:spPr bwMode="auto">
          <a:xfrm>
            <a:off x="4211960" y="3356992"/>
            <a:ext cx="493204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1983-1987  PC XT IBM 128 </a:t>
            </a:r>
            <a:r>
              <a:rPr kumimoji="0" lang="it-IT" b="0"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kB</a:t>
            </a:r>
            <a:r>
              <a:rPr kumimoji="0" lang="it-IT"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di RAM, un drive per floppy disk</a:t>
            </a:r>
            <a:r>
              <a:rPr lang="it-IT" dirty="0" smtClean="0">
                <a:solidFill>
                  <a:srgbClr val="FF0000"/>
                </a:solidFill>
                <a:latin typeface="Arial" pitchFamily="34" charset="0"/>
                <a:ea typeface="Times New Roman" pitchFamily="18" charset="0"/>
                <a:cs typeface="Arial" pitchFamily="34" charset="0"/>
              </a:rPr>
              <a:t> </a:t>
            </a:r>
            <a:r>
              <a:rPr kumimoji="0" lang="it-IT"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da 360 </a:t>
            </a:r>
            <a:r>
              <a:rPr kumimoji="0" lang="it-IT" b="0"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kB</a:t>
            </a:r>
            <a:r>
              <a:rPr kumimoji="0" lang="it-IT"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e 5 1/4", hard disk 10 MB, porta seriale, otto slot ISA a 8 bit</a:t>
            </a:r>
            <a:r>
              <a:rPr lang="it-IT" dirty="0" smtClean="0">
                <a:solidFill>
                  <a:srgbClr val="FF0000"/>
                </a:solidFill>
                <a:latin typeface="Arial" pitchFamily="34" charset="0"/>
                <a:ea typeface="Times New Roman" pitchFamily="18" charset="0"/>
                <a:cs typeface="Arial" pitchFamily="34" charset="0"/>
              </a:rPr>
              <a:t>, </a:t>
            </a:r>
            <a:r>
              <a:rPr kumimoji="0" lang="it-IT"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processore Intel 8088 a 4.77 MHz. </a:t>
            </a:r>
            <a:r>
              <a:rPr kumimoji="0" lang="it-IT" sz="1800" b="0" i="0" u="none" strike="noStrike" cap="none" normalizeH="0" baseline="0" dirty="0" smtClean="0">
                <a:ln>
                  <a:noFill/>
                </a:ln>
                <a:solidFill>
                  <a:srgbClr val="FF0000"/>
                </a:solidFill>
                <a:effectLst/>
                <a:latin typeface="Arial" pitchFamily="34" charset="0"/>
                <a:cs typeface="Arial" pitchFamily="34" charset="0"/>
              </a:rPr>
              <a:t>coprocessore matematico</a:t>
            </a:r>
          </a:p>
        </p:txBody>
      </p:sp>
      <p:pic>
        <p:nvPicPr>
          <p:cNvPr id="68618" name="Picture 10" descr="C:\Users\moretti\Desktop\libri_nell_antica_roma2.jpg"/>
          <p:cNvPicPr>
            <a:picLocks noChangeAspect="1" noChangeArrowheads="1"/>
          </p:cNvPicPr>
          <p:nvPr/>
        </p:nvPicPr>
        <p:blipFill>
          <a:blip r:embed="rId9" cstate="print"/>
          <a:srcRect/>
          <a:stretch>
            <a:fillRect/>
          </a:stretch>
        </p:blipFill>
        <p:spPr bwMode="auto">
          <a:xfrm>
            <a:off x="4932040" y="692696"/>
            <a:ext cx="2016224" cy="1070839"/>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0"/>
            <a:ext cx="9144000" cy="400110"/>
          </a:xfrm>
          <a:prstGeom prst="rect">
            <a:avLst/>
          </a:prstGeom>
        </p:spPr>
        <p:txBody>
          <a:bodyPr wrap="square">
            <a:spAutoFit/>
          </a:bodyPr>
          <a:lstStyle/>
          <a:p>
            <a:pPr algn="ctr"/>
            <a:r>
              <a:rPr lang="it-IT" sz="2000" b="1" dirty="0" smtClean="0">
                <a:solidFill>
                  <a:srgbClr val="4206BA"/>
                </a:solidFill>
                <a:latin typeface="Verdana" pitchFamily="34" charset="0"/>
                <a:ea typeface="Verdana" pitchFamily="34" charset="0"/>
                <a:cs typeface="Verdana" pitchFamily="34" charset="0"/>
              </a:rPr>
              <a:t>Tempo della scuola e tempo del lavoro</a:t>
            </a:r>
            <a:endParaRPr lang="it-IT" sz="2000" dirty="0" smtClean="0">
              <a:solidFill>
                <a:srgbClr val="4206BA"/>
              </a:solidFill>
              <a:latin typeface="Verdana" pitchFamily="34" charset="0"/>
              <a:ea typeface="Verdana" pitchFamily="34" charset="0"/>
              <a:cs typeface="Verdana" pitchFamily="34" charset="0"/>
            </a:endParaRPr>
          </a:p>
        </p:txBody>
      </p:sp>
      <p:sp>
        <p:nvSpPr>
          <p:cNvPr id="41986" name="AutoShape 2" descr="Risultati immagini per auto elettrica tes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 name="Rettangolo 4"/>
          <p:cNvSpPr/>
          <p:nvPr/>
        </p:nvSpPr>
        <p:spPr>
          <a:xfrm>
            <a:off x="611560" y="548680"/>
            <a:ext cx="7992888" cy="5632311"/>
          </a:xfrm>
          <a:prstGeom prst="rect">
            <a:avLst/>
          </a:prstGeom>
        </p:spPr>
        <p:txBody>
          <a:bodyPr wrap="square">
            <a:spAutoFit/>
          </a:bodyPr>
          <a:lstStyle/>
          <a:p>
            <a:r>
              <a:rPr lang="it-IT" sz="2000" b="1" dirty="0" smtClean="0">
                <a:solidFill>
                  <a:srgbClr val="4206BA"/>
                </a:solidFill>
                <a:latin typeface="Verdana" pitchFamily="34" charset="0"/>
                <a:ea typeface="Verdana" pitchFamily="34" charset="0"/>
                <a:cs typeface="Verdana" pitchFamily="34" charset="0"/>
              </a:rPr>
              <a:t>Tempo della scuola , quale obbiettivo</a:t>
            </a:r>
          </a:p>
          <a:p>
            <a:endParaRPr lang="it-IT" sz="2000" b="1" dirty="0" smtClean="0">
              <a:solidFill>
                <a:srgbClr val="4206BA"/>
              </a:solidFill>
              <a:latin typeface="Verdana" pitchFamily="34" charset="0"/>
              <a:ea typeface="Verdana" pitchFamily="34" charset="0"/>
              <a:cs typeface="Verdana" pitchFamily="34" charset="0"/>
            </a:endParaRPr>
          </a:p>
          <a:p>
            <a:r>
              <a:rPr lang="it-IT" sz="2000" b="1" dirty="0" smtClean="0">
                <a:solidFill>
                  <a:srgbClr val="4206BA"/>
                </a:solidFill>
                <a:latin typeface="Verdana" pitchFamily="34" charset="0"/>
                <a:ea typeface="Verdana" pitchFamily="34" charset="0"/>
                <a:cs typeface="Verdana" pitchFamily="34" charset="0"/>
              </a:rPr>
              <a:t>- Senso etico della vita</a:t>
            </a:r>
          </a:p>
          <a:p>
            <a:endParaRPr lang="it-IT" sz="2000" b="1" dirty="0" smtClean="0">
              <a:solidFill>
                <a:srgbClr val="4206BA"/>
              </a:solidFill>
              <a:latin typeface="Verdana" pitchFamily="34" charset="0"/>
              <a:ea typeface="Verdana" pitchFamily="34" charset="0"/>
              <a:cs typeface="Verdana" pitchFamily="34" charset="0"/>
            </a:endParaRPr>
          </a:p>
          <a:p>
            <a:pPr>
              <a:buFontTx/>
              <a:buChar char="-"/>
            </a:pPr>
            <a:r>
              <a:rPr lang="it-IT" sz="2000" b="1" dirty="0" smtClean="0">
                <a:solidFill>
                  <a:srgbClr val="4206BA"/>
                </a:solidFill>
                <a:latin typeface="Verdana" pitchFamily="34" charset="0"/>
                <a:ea typeface="Verdana" pitchFamily="34" charset="0"/>
                <a:cs typeface="Verdana" pitchFamily="34" charset="0"/>
              </a:rPr>
              <a:t>Capacità di comprendere un testo scritto</a:t>
            </a:r>
          </a:p>
          <a:p>
            <a:pPr>
              <a:buFontTx/>
              <a:buChar char="-"/>
            </a:pPr>
            <a:endParaRPr lang="it-IT" sz="2000" b="1" dirty="0" smtClean="0">
              <a:solidFill>
                <a:srgbClr val="4206BA"/>
              </a:solidFill>
              <a:latin typeface="Verdana" pitchFamily="34" charset="0"/>
              <a:ea typeface="Verdana" pitchFamily="34" charset="0"/>
              <a:cs typeface="Verdana" pitchFamily="34" charset="0"/>
            </a:endParaRPr>
          </a:p>
          <a:p>
            <a:pPr>
              <a:buFontTx/>
              <a:buChar char="-"/>
            </a:pPr>
            <a:r>
              <a:rPr lang="it-IT" sz="2000" b="1" dirty="0" smtClean="0">
                <a:solidFill>
                  <a:srgbClr val="4206BA"/>
                </a:solidFill>
                <a:latin typeface="Verdana" pitchFamily="34" charset="0"/>
                <a:ea typeface="Verdana" pitchFamily="34" charset="0"/>
                <a:cs typeface="Verdana" pitchFamily="34" charset="0"/>
              </a:rPr>
              <a:t>Capacità di redigere un testo scritto comprensivo</a:t>
            </a:r>
          </a:p>
          <a:p>
            <a:pPr>
              <a:buFontTx/>
              <a:buChar char="-"/>
            </a:pPr>
            <a:endParaRPr lang="it-IT" sz="2000" b="1" dirty="0" smtClean="0">
              <a:solidFill>
                <a:srgbClr val="4206BA"/>
              </a:solidFill>
              <a:latin typeface="Verdana" pitchFamily="34" charset="0"/>
              <a:ea typeface="Verdana" pitchFamily="34" charset="0"/>
              <a:cs typeface="Verdana" pitchFamily="34" charset="0"/>
            </a:endParaRPr>
          </a:p>
          <a:p>
            <a:pPr>
              <a:buFontTx/>
              <a:buChar char="-"/>
            </a:pPr>
            <a:r>
              <a:rPr lang="it-IT" sz="2000" b="1" dirty="0" smtClean="0">
                <a:solidFill>
                  <a:srgbClr val="4206BA"/>
                </a:solidFill>
                <a:latin typeface="Verdana" pitchFamily="34" charset="0"/>
                <a:ea typeface="Verdana" pitchFamily="34" charset="0"/>
                <a:cs typeface="Verdana" pitchFamily="34" charset="0"/>
              </a:rPr>
              <a:t>Senso delle storia e della cultura scientifico</a:t>
            </a:r>
          </a:p>
          <a:p>
            <a:r>
              <a:rPr lang="it-IT" sz="2000" b="1" dirty="0" smtClean="0">
                <a:solidFill>
                  <a:srgbClr val="4206BA"/>
                </a:solidFill>
                <a:latin typeface="Verdana" pitchFamily="34" charset="0"/>
                <a:ea typeface="Verdana" pitchFamily="34" charset="0"/>
                <a:cs typeface="Verdana" pitchFamily="34" charset="0"/>
              </a:rPr>
              <a:t> </a:t>
            </a:r>
            <a:r>
              <a:rPr lang="it-IT" sz="2000" b="1" dirty="0" smtClean="0">
                <a:solidFill>
                  <a:srgbClr val="4206BA"/>
                </a:solidFill>
                <a:latin typeface="Verdana" pitchFamily="34" charset="0"/>
                <a:ea typeface="Verdana" pitchFamily="34" charset="0"/>
                <a:cs typeface="Verdana" pitchFamily="34" charset="0"/>
              </a:rPr>
              <a:t> umanistica</a:t>
            </a:r>
          </a:p>
          <a:p>
            <a:endParaRPr lang="it-IT" sz="2000" b="1" dirty="0" smtClean="0">
              <a:solidFill>
                <a:srgbClr val="4206BA"/>
              </a:solidFill>
              <a:latin typeface="Verdana" pitchFamily="34" charset="0"/>
              <a:ea typeface="Verdana" pitchFamily="34" charset="0"/>
              <a:cs typeface="Verdana" pitchFamily="34" charset="0"/>
            </a:endParaRPr>
          </a:p>
          <a:p>
            <a:r>
              <a:rPr lang="it-IT" sz="2000" b="1" dirty="0" smtClean="0">
                <a:solidFill>
                  <a:srgbClr val="4206BA"/>
                </a:solidFill>
                <a:latin typeface="Verdana" pitchFamily="34" charset="0"/>
                <a:ea typeface="Verdana" pitchFamily="34" charset="0"/>
                <a:cs typeface="Verdana" pitchFamily="34" charset="0"/>
              </a:rPr>
              <a:t>-Capacità dimensionale, intesa come conoscenza</a:t>
            </a:r>
          </a:p>
          <a:p>
            <a:r>
              <a:rPr lang="it-IT" sz="2000" b="1" dirty="0" smtClean="0">
                <a:solidFill>
                  <a:srgbClr val="4206BA"/>
                </a:solidFill>
                <a:latin typeface="Verdana" pitchFamily="34" charset="0"/>
                <a:ea typeface="Verdana" pitchFamily="34" charset="0"/>
                <a:cs typeface="Verdana" pitchFamily="34" charset="0"/>
              </a:rPr>
              <a:t> </a:t>
            </a:r>
            <a:r>
              <a:rPr lang="it-IT" sz="2000" b="1" dirty="0" smtClean="0">
                <a:solidFill>
                  <a:srgbClr val="4206BA"/>
                </a:solidFill>
                <a:latin typeface="Verdana" pitchFamily="34" charset="0"/>
                <a:ea typeface="Verdana" pitchFamily="34" charset="0"/>
                <a:cs typeface="Verdana" pitchFamily="34" charset="0"/>
              </a:rPr>
              <a:t> della matematica, fisica, chimica</a:t>
            </a:r>
          </a:p>
          <a:p>
            <a:endParaRPr lang="it-IT" sz="2000" b="1" dirty="0" smtClean="0">
              <a:solidFill>
                <a:srgbClr val="4206BA"/>
              </a:solidFill>
              <a:latin typeface="Verdana" pitchFamily="34" charset="0"/>
              <a:ea typeface="Verdana" pitchFamily="34" charset="0"/>
              <a:cs typeface="Verdana" pitchFamily="34" charset="0"/>
            </a:endParaRPr>
          </a:p>
          <a:p>
            <a:pPr>
              <a:buFontTx/>
              <a:buChar char="-"/>
            </a:pPr>
            <a:r>
              <a:rPr lang="it-IT" sz="2000" b="1" dirty="0" smtClean="0">
                <a:solidFill>
                  <a:srgbClr val="4206BA"/>
                </a:solidFill>
                <a:latin typeface="Verdana" pitchFamily="34" charset="0"/>
                <a:ea typeface="Verdana" pitchFamily="34" charset="0"/>
                <a:cs typeface="Verdana" pitchFamily="34" charset="0"/>
              </a:rPr>
              <a:t>Conoscenza della geografia e dell’astronomia</a:t>
            </a:r>
          </a:p>
          <a:p>
            <a:pPr>
              <a:buFontTx/>
              <a:buChar char="-"/>
            </a:pPr>
            <a:endParaRPr lang="it-IT" sz="2000" b="1" dirty="0" smtClean="0">
              <a:solidFill>
                <a:srgbClr val="4206BA"/>
              </a:solidFill>
              <a:latin typeface="Verdana" pitchFamily="34" charset="0"/>
              <a:ea typeface="Verdana" pitchFamily="34" charset="0"/>
              <a:cs typeface="Verdana" pitchFamily="34" charset="0"/>
            </a:endParaRPr>
          </a:p>
          <a:p>
            <a:pPr>
              <a:buFontTx/>
              <a:buChar char="-"/>
            </a:pPr>
            <a:r>
              <a:rPr lang="it-IT" sz="2000" b="1" dirty="0" smtClean="0">
                <a:solidFill>
                  <a:srgbClr val="4206BA"/>
                </a:solidFill>
                <a:latin typeface="Verdana" pitchFamily="34" charset="0"/>
                <a:ea typeface="Verdana" pitchFamily="34" charset="0"/>
                <a:cs typeface="Verdana" pitchFamily="34" charset="0"/>
              </a:rPr>
              <a:t>Capacità relazionale e di lavoro in gruppo</a:t>
            </a:r>
          </a:p>
          <a:p>
            <a:r>
              <a:rPr lang="it-IT" sz="2000" b="1" dirty="0" smtClean="0">
                <a:solidFill>
                  <a:srgbClr val="4206BA"/>
                </a:solidFill>
                <a:latin typeface="Verdana" pitchFamily="34" charset="0"/>
                <a:ea typeface="Verdana" pitchFamily="34" charset="0"/>
                <a:cs typeface="Verdana" pitchFamily="34" charset="0"/>
              </a:rPr>
              <a:t> </a:t>
            </a:r>
            <a:r>
              <a:rPr lang="it-IT" sz="2000" b="1" dirty="0" smtClean="0">
                <a:solidFill>
                  <a:srgbClr val="4206BA"/>
                </a:solidFill>
                <a:latin typeface="Verdana" pitchFamily="34" charset="0"/>
                <a:ea typeface="Verdana" pitchFamily="34" charset="0"/>
                <a:cs typeface="Verdana" pitchFamily="34" charset="0"/>
              </a:rPr>
              <a:t>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0"/>
            <a:ext cx="9144000" cy="400110"/>
          </a:xfrm>
          <a:prstGeom prst="rect">
            <a:avLst/>
          </a:prstGeom>
        </p:spPr>
        <p:txBody>
          <a:bodyPr wrap="square">
            <a:spAutoFit/>
          </a:bodyPr>
          <a:lstStyle/>
          <a:p>
            <a:pPr algn="ctr"/>
            <a:r>
              <a:rPr lang="it-IT" sz="2000" b="1" dirty="0" smtClean="0">
                <a:solidFill>
                  <a:srgbClr val="4206BA"/>
                </a:solidFill>
                <a:latin typeface="Verdana" pitchFamily="34" charset="0"/>
                <a:ea typeface="Verdana" pitchFamily="34" charset="0"/>
                <a:cs typeface="Verdana" pitchFamily="34" charset="0"/>
              </a:rPr>
              <a:t>Tempo della scuola e tempo del lavoro</a:t>
            </a:r>
            <a:endParaRPr lang="it-IT" sz="2000" dirty="0" smtClean="0">
              <a:solidFill>
                <a:srgbClr val="4206BA"/>
              </a:solidFill>
              <a:latin typeface="Verdana" pitchFamily="34" charset="0"/>
              <a:ea typeface="Verdana" pitchFamily="34" charset="0"/>
              <a:cs typeface="Verdana" pitchFamily="34" charset="0"/>
            </a:endParaRPr>
          </a:p>
        </p:txBody>
      </p:sp>
      <p:sp>
        <p:nvSpPr>
          <p:cNvPr id="41986" name="AutoShape 2" descr="Risultati immagini per auto elettrica tes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 name="Rettangolo 4"/>
          <p:cNvSpPr/>
          <p:nvPr/>
        </p:nvSpPr>
        <p:spPr>
          <a:xfrm>
            <a:off x="611560" y="548680"/>
            <a:ext cx="7992888" cy="5601533"/>
          </a:xfrm>
          <a:prstGeom prst="rect">
            <a:avLst/>
          </a:prstGeom>
        </p:spPr>
        <p:txBody>
          <a:bodyPr wrap="square">
            <a:spAutoFit/>
          </a:bodyPr>
          <a:lstStyle/>
          <a:p>
            <a:pPr>
              <a:buFontTx/>
              <a:buChar char="-"/>
            </a:pPr>
            <a:r>
              <a:rPr lang="it-IT" sz="2000" b="1" dirty="0" smtClean="0">
                <a:solidFill>
                  <a:srgbClr val="4206BA"/>
                </a:solidFill>
                <a:latin typeface="Verdana" pitchFamily="34" charset="0"/>
                <a:ea typeface="Verdana" pitchFamily="34" charset="0"/>
                <a:cs typeface="Verdana" pitchFamily="34" charset="0"/>
              </a:rPr>
              <a:t>  Scuole Infanzia </a:t>
            </a:r>
          </a:p>
          <a:p>
            <a:pPr>
              <a:buFontTx/>
              <a:buChar char="-"/>
            </a:pPr>
            <a:endParaRPr lang="it-IT" sz="1000" b="1" dirty="0" smtClean="0">
              <a:solidFill>
                <a:srgbClr val="FF0000"/>
              </a:solidFill>
              <a:latin typeface="Verdana" pitchFamily="34" charset="0"/>
              <a:ea typeface="Verdana" pitchFamily="34" charset="0"/>
              <a:cs typeface="Verdana" pitchFamily="34" charset="0"/>
            </a:endParaRPr>
          </a:p>
          <a:p>
            <a:pPr>
              <a:buFontTx/>
              <a:buChar char="-"/>
            </a:pPr>
            <a:r>
              <a:rPr lang="it-IT" b="1" dirty="0" smtClean="0">
                <a:solidFill>
                  <a:srgbClr val="FF0000"/>
                </a:solidFill>
                <a:latin typeface="Verdana" pitchFamily="34" charset="0"/>
                <a:ea typeface="Verdana" pitchFamily="34" charset="0"/>
                <a:cs typeface="Verdana" pitchFamily="34" charset="0"/>
              </a:rPr>
              <a:t>  Scuole Elementari 5 anni </a:t>
            </a:r>
          </a:p>
          <a:p>
            <a:pPr>
              <a:buFontTx/>
              <a:buChar char="-"/>
            </a:pPr>
            <a:endParaRPr lang="it-IT" sz="1000" b="1" dirty="0" smtClean="0">
              <a:solidFill>
                <a:srgbClr val="4206BA"/>
              </a:solidFill>
              <a:latin typeface="Verdana" pitchFamily="34" charset="0"/>
              <a:ea typeface="Verdana" pitchFamily="34" charset="0"/>
              <a:cs typeface="Verdana" pitchFamily="34" charset="0"/>
            </a:endParaRPr>
          </a:p>
          <a:p>
            <a:pPr>
              <a:buFontTx/>
              <a:buChar char="-"/>
            </a:pPr>
            <a:r>
              <a:rPr lang="it-IT" sz="2000" b="1" dirty="0" smtClean="0">
                <a:solidFill>
                  <a:srgbClr val="4206BA"/>
                </a:solidFill>
                <a:latin typeface="Verdana" pitchFamily="34" charset="0"/>
                <a:ea typeface="Verdana" pitchFamily="34" charset="0"/>
                <a:cs typeface="Verdana" pitchFamily="34" charset="0"/>
              </a:rPr>
              <a:t>  Scuole medie 3 anni </a:t>
            </a:r>
          </a:p>
          <a:p>
            <a:r>
              <a:rPr lang="it-IT" sz="2000" b="1" dirty="0" smtClean="0">
                <a:solidFill>
                  <a:srgbClr val="4206BA"/>
                </a:solidFill>
                <a:latin typeface="Verdana" pitchFamily="34" charset="0"/>
                <a:ea typeface="Verdana" pitchFamily="34" charset="0"/>
                <a:cs typeface="Verdana" pitchFamily="34" charset="0"/>
              </a:rPr>
              <a:t>   1963 abolite le scuole professionali, </a:t>
            </a:r>
          </a:p>
          <a:p>
            <a:r>
              <a:rPr lang="it-IT" sz="2000" b="1" dirty="0" smtClean="0">
                <a:solidFill>
                  <a:srgbClr val="4206BA"/>
                </a:solidFill>
                <a:latin typeface="Verdana" pitchFamily="34" charset="0"/>
                <a:ea typeface="Verdana" pitchFamily="34" charset="0"/>
                <a:cs typeface="Verdana" pitchFamily="34" charset="0"/>
              </a:rPr>
              <a:t>   solo la scuola media, per questo “unificata”</a:t>
            </a:r>
          </a:p>
          <a:p>
            <a:r>
              <a:rPr lang="it-IT" sz="2000" b="1" dirty="0" smtClean="0">
                <a:solidFill>
                  <a:srgbClr val="4206BA"/>
                </a:solidFill>
                <a:latin typeface="Verdana" pitchFamily="34" charset="0"/>
                <a:ea typeface="Verdana" pitchFamily="34" charset="0"/>
                <a:cs typeface="Verdana" pitchFamily="34" charset="0"/>
              </a:rPr>
              <a:t>   Abolizione dell’esame di ammissione</a:t>
            </a:r>
          </a:p>
          <a:p>
            <a:r>
              <a:rPr lang="it-IT" sz="2000" b="1" dirty="0" smtClean="0">
                <a:solidFill>
                  <a:srgbClr val="4206BA"/>
                </a:solidFill>
                <a:latin typeface="Verdana" pitchFamily="34" charset="0"/>
                <a:ea typeface="Verdana" pitchFamily="34" charset="0"/>
                <a:cs typeface="Verdana" pitchFamily="34" charset="0"/>
              </a:rPr>
              <a:t>   Riforme 79 e 2003 non significative</a:t>
            </a:r>
          </a:p>
          <a:p>
            <a:endParaRPr lang="it-IT" sz="1000" b="1" dirty="0" smtClean="0">
              <a:solidFill>
                <a:srgbClr val="4206BA"/>
              </a:solidFill>
              <a:latin typeface="Verdana" pitchFamily="34" charset="0"/>
              <a:ea typeface="Verdana" pitchFamily="34" charset="0"/>
              <a:cs typeface="Verdana" pitchFamily="34" charset="0"/>
            </a:endParaRPr>
          </a:p>
          <a:p>
            <a:pPr>
              <a:buFontTx/>
              <a:buChar char="-"/>
            </a:pPr>
            <a:r>
              <a:rPr lang="it-IT" sz="2000" b="1" dirty="0" smtClean="0">
                <a:solidFill>
                  <a:srgbClr val="4206BA"/>
                </a:solidFill>
                <a:latin typeface="Verdana" pitchFamily="34" charset="0"/>
                <a:ea typeface="Verdana" pitchFamily="34" charset="0"/>
                <a:cs typeface="Verdana" pitchFamily="34" charset="0"/>
              </a:rPr>
              <a:t>  </a:t>
            </a:r>
            <a:r>
              <a:rPr lang="it-IT" sz="2000" b="1" dirty="0" smtClean="0">
                <a:solidFill>
                  <a:srgbClr val="FF0000"/>
                </a:solidFill>
                <a:latin typeface="Verdana" pitchFamily="34" charset="0"/>
                <a:ea typeface="Verdana" pitchFamily="34" charset="0"/>
                <a:cs typeface="Verdana" pitchFamily="34" charset="0"/>
              </a:rPr>
              <a:t>Scuole medie superiori</a:t>
            </a:r>
          </a:p>
          <a:p>
            <a:r>
              <a:rPr lang="it-IT" sz="2000" b="1" dirty="0" smtClean="0">
                <a:solidFill>
                  <a:srgbClr val="FF0000"/>
                </a:solidFill>
                <a:latin typeface="Verdana" pitchFamily="34" charset="0"/>
                <a:ea typeface="Verdana" pitchFamily="34" charset="0"/>
                <a:cs typeface="Verdana" pitchFamily="34" charset="0"/>
              </a:rPr>
              <a:t>   Tutte ora 5 anni </a:t>
            </a:r>
          </a:p>
          <a:p>
            <a:r>
              <a:rPr lang="it-IT" sz="2000" b="1" dirty="0" smtClean="0">
                <a:solidFill>
                  <a:srgbClr val="FF0000"/>
                </a:solidFill>
                <a:latin typeface="Verdana" pitchFamily="34" charset="0"/>
                <a:ea typeface="Verdana" pitchFamily="34" charset="0"/>
                <a:cs typeface="Verdana" pitchFamily="34" charset="0"/>
              </a:rPr>
              <a:t>   novità in </a:t>
            </a:r>
            <a:r>
              <a:rPr lang="it-IT" sz="2000" b="1" dirty="0" err="1" smtClean="0">
                <a:solidFill>
                  <a:srgbClr val="FF0000"/>
                </a:solidFill>
                <a:latin typeface="Verdana" pitchFamily="34" charset="0"/>
                <a:ea typeface="Verdana" pitchFamily="34" charset="0"/>
                <a:cs typeface="Verdana" pitchFamily="34" charset="0"/>
              </a:rPr>
              <a:t>progres</a:t>
            </a:r>
            <a:endParaRPr lang="it-IT" sz="2000" b="1" dirty="0" smtClean="0">
              <a:solidFill>
                <a:srgbClr val="FF0000"/>
              </a:solidFill>
              <a:latin typeface="Verdana" pitchFamily="34" charset="0"/>
              <a:ea typeface="Verdana" pitchFamily="34" charset="0"/>
              <a:cs typeface="Verdana" pitchFamily="34" charset="0"/>
            </a:endParaRPr>
          </a:p>
          <a:p>
            <a:r>
              <a:rPr lang="it-IT" sz="2000" b="1" dirty="0" smtClean="0">
                <a:solidFill>
                  <a:srgbClr val="FF0000"/>
                </a:solidFill>
                <a:latin typeface="Verdana" pitchFamily="34" charset="0"/>
                <a:ea typeface="Verdana" pitchFamily="34" charset="0"/>
                <a:cs typeface="Verdana" pitchFamily="34" charset="0"/>
              </a:rPr>
              <a:t>   </a:t>
            </a:r>
            <a:r>
              <a:rPr lang="it-IT" sz="2000" b="1" dirty="0" smtClean="0">
                <a:latin typeface="Verdana" pitchFamily="34" charset="0"/>
                <a:ea typeface="Verdana" pitchFamily="34" charset="0"/>
                <a:cs typeface="Verdana" pitchFamily="34" charset="0"/>
              </a:rPr>
              <a:t>Alternanza Scuola Lavoro.            E’ utile ?</a:t>
            </a:r>
          </a:p>
          <a:p>
            <a:r>
              <a:rPr lang="it-IT" sz="2000" b="1" dirty="0" smtClean="0">
                <a:latin typeface="Verdana" pitchFamily="34" charset="0"/>
                <a:ea typeface="Verdana" pitchFamily="34" charset="0"/>
                <a:cs typeface="Verdana" pitchFamily="34" charset="0"/>
              </a:rPr>
              <a:t>   Riduzione  a 4 anni	    	     Perché è utile?</a:t>
            </a:r>
          </a:p>
          <a:p>
            <a:endParaRPr lang="it-IT" sz="1000" b="1" dirty="0" smtClean="0">
              <a:solidFill>
                <a:srgbClr val="4206BA"/>
              </a:solidFill>
              <a:latin typeface="Verdana" pitchFamily="34" charset="0"/>
              <a:ea typeface="Verdana" pitchFamily="34" charset="0"/>
              <a:cs typeface="Verdana" pitchFamily="34" charset="0"/>
            </a:endParaRPr>
          </a:p>
          <a:p>
            <a:pPr>
              <a:buFontTx/>
              <a:buChar char="-"/>
            </a:pPr>
            <a:r>
              <a:rPr lang="it-IT" sz="2000" b="1" dirty="0" smtClean="0">
                <a:solidFill>
                  <a:srgbClr val="4206BA"/>
                </a:solidFill>
                <a:latin typeface="Verdana" pitchFamily="34" charset="0"/>
                <a:ea typeface="Verdana" pitchFamily="34" charset="0"/>
                <a:cs typeface="Verdana" pitchFamily="34" charset="0"/>
              </a:rPr>
              <a:t>  Università </a:t>
            </a:r>
          </a:p>
          <a:p>
            <a:r>
              <a:rPr lang="it-IT" sz="2000" b="1" dirty="0" smtClean="0">
                <a:solidFill>
                  <a:srgbClr val="4206BA"/>
                </a:solidFill>
                <a:latin typeface="Verdana" pitchFamily="34" charset="0"/>
                <a:ea typeface="Verdana" pitchFamily="34" charset="0"/>
                <a:cs typeface="Verdana" pitchFamily="34" charset="0"/>
              </a:rPr>
              <a:t>   -4 – 5 -6 anni </a:t>
            </a:r>
          </a:p>
          <a:p>
            <a:r>
              <a:rPr lang="it-IT" sz="2000" b="1" dirty="0" smtClean="0">
                <a:solidFill>
                  <a:srgbClr val="4206BA"/>
                </a:solidFill>
                <a:latin typeface="Verdana" pitchFamily="34" charset="0"/>
                <a:ea typeface="Verdana" pitchFamily="34" charset="0"/>
                <a:cs typeface="Verdana" pitchFamily="34" charset="0"/>
              </a:rPr>
              <a:t>   -</a:t>
            </a:r>
            <a:r>
              <a:rPr lang="it-IT" sz="2000" dirty="0" smtClean="0">
                <a:solidFill>
                  <a:srgbClr val="4206BA"/>
                </a:solidFill>
                <a:latin typeface="Verdana" pitchFamily="34" charset="0"/>
                <a:ea typeface="Verdana" pitchFamily="34" charset="0"/>
                <a:cs typeface="Verdana" pitchFamily="34" charset="0"/>
              </a:rPr>
              <a:t>per alcuni corsi riforma </a:t>
            </a:r>
            <a:r>
              <a:rPr lang="it-IT" sz="2000" b="1" dirty="0" smtClean="0">
                <a:solidFill>
                  <a:srgbClr val="4206BA"/>
                </a:solidFill>
                <a:latin typeface="Verdana" pitchFamily="34" charset="0"/>
                <a:ea typeface="Verdana" pitchFamily="34" charset="0"/>
                <a:cs typeface="Verdana" pitchFamily="34" charset="0"/>
              </a:rPr>
              <a:t>3+2 anni </a:t>
            </a:r>
          </a:p>
          <a:p>
            <a:r>
              <a:rPr lang="it-IT" sz="2000" b="1" dirty="0" smtClean="0">
                <a:solidFill>
                  <a:srgbClr val="4206BA"/>
                </a:solidFill>
                <a:latin typeface="Verdana" pitchFamily="34" charset="0"/>
                <a:ea typeface="Verdana" pitchFamily="34" charset="0"/>
                <a:cs typeface="Verdana" pitchFamily="34" charset="0"/>
              </a:rPr>
              <a:t>   La riforma 3 + 2(  es. </a:t>
            </a:r>
            <a:r>
              <a:rPr lang="it-IT" sz="2000" b="1" dirty="0" err="1" smtClean="0">
                <a:solidFill>
                  <a:srgbClr val="4206BA"/>
                </a:solidFill>
                <a:latin typeface="Verdana" pitchFamily="34" charset="0"/>
                <a:ea typeface="Verdana" pitchFamily="34" charset="0"/>
                <a:cs typeface="Verdana" pitchFamily="34" charset="0"/>
              </a:rPr>
              <a:t>Ingegneia</a:t>
            </a:r>
            <a:r>
              <a:rPr lang="it-IT" sz="2000" b="1" dirty="0" smtClean="0">
                <a:solidFill>
                  <a:srgbClr val="4206BA"/>
                </a:solidFill>
                <a:latin typeface="Verdana" pitchFamily="34" charset="0"/>
                <a:ea typeface="Verdana" pitchFamily="34" charset="0"/>
                <a:cs typeface="Verdana" pitchFamily="34" charset="0"/>
              </a:rPr>
              <a:t>) E’ stata utile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0"/>
            <a:ext cx="9144000" cy="400110"/>
          </a:xfrm>
          <a:prstGeom prst="rect">
            <a:avLst/>
          </a:prstGeom>
        </p:spPr>
        <p:txBody>
          <a:bodyPr wrap="square">
            <a:spAutoFit/>
          </a:bodyPr>
          <a:lstStyle/>
          <a:p>
            <a:pPr algn="ctr"/>
            <a:r>
              <a:rPr lang="it-IT" sz="2000" b="1" dirty="0" smtClean="0">
                <a:solidFill>
                  <a:srgbClr val="4206BA"/>
                </a:solidFill>
                <a:latin typeface="Verdana" pitchFamily="34" charset="0"/>
                <a:ea typeface="Verdana" pitchFamily="34" charset="0"/>
                <a:cs typeface="Verdana" pitchFamily="34" charset="0"/>
              </a:rPr>
              <a:t>Tempo della scuola e tempo del lavoro</a:t>
            </a:r>
            <a:endParaRPr lang="it-IT" sz="2000" dirty="0" smtClean="0">
              <a:solidFill>
                <a:srgbClr val="4206BA"/>
              </a:solidFill>
              <a:latin typeface="Verdana" pitchFamily="34" charset="0"/>
              <a:ea typeface="Verdana" pitchFamily="34" charset="0"/>
              <a:cs typeface="Verdana" pitchFamily="34" charset="0"/>
            </a:endParaRPr>
          </a:p>
        </p:txBody>
      </p:sp>
      <p:sp>
        <p:nvSpPr>
          <p:cNvPr id="41986" name="AutoShape 2" descr="Risultati immagini per auto elettrica tes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 name="Rettangolo 4"/>
          <p:cNvSpPr/>
          <p:nvPr/>
        </p:nvSpPr>
        <p:spPr>
          <a:xfrm>
            <a:off x="611560" y="548680"/>
            <a:ext cx="7992888" cy="3785652"/>
          </a:xfrm>
          <a:prstGeom prst="rect">
            <a:avLst/>
          </a:prstGeom>
        </p:spPr>
        <p:txBody>
          <a:bodyPr wrap="square">
            <a:spAutoFit/>
          </a:bodyPr>
          <a:lstStyle/>
          <a:p>
            <a:r>
              <a:rPr lang="it-IT" sz="2000" b="1" dirty="0" smtClean="0">
                <a:solidFill>
                  <a:srgbClr val="4206BA"/>
                </a:solidFill>
                <a:latin typeface="Verdana" pitchFamily="34" charset="0"/>
                <a:ea typeface="Verdana" pitchFamily="34" charset="0"/>
                <a:cs typeface="Verdana" pitchFamily="34" charset="0"/>
              </a:rPr>
              <a:t>Tempo della scuola</a:t>
            </a:r>
          </a:p>
          <a:p>
            <a:r>
              <a:rPr lang="it-IT" sz="2000" dirty="0" smtClean="0">
                <a:solidFill>
                  <a:srgbClr val="4206BA"/>
                </a:solidFill>
                <a:latin typeface="Verdana" pitchFamily="34" charset="0"/>
                <a:ea typeface="Verdana" pitchFamily="34" charset="0"/>
                <a:cs typeface="Verdana" pitchFamily="34" charset="0"/>
              </a:rPr>
              <a:t>Una delle prerogative della scuola è che per lo studente il tempo è una variabile indipendente, nel senso che su un “problema” può impiegare tutto il tempo che ritiene necessario, in ogni caso non in competizione con il tempo di un altro studente</a:t>
            </a:r>
            <a:r>
              <a:rPr lang="it-IT" sz="2000" dirty="0" smtClean="0">
                <a:latin typeface="Verdana" pitchFamily="34" charset="0"/>
                <a:ea typeface="Verdana" pitchFamily="34" charset="0"/>
                <a:cs typeface="Verdana" pitchFamily="34" charset="0"/>
              </a:rPr>
              <a:t>.</a:t>
            </a:r>
          </a:p>
          <a:p>
            <a:endParaRPr lang="it-IT" sz="2000" b="1" dirty="0" smtClean="0">
              <a:latin typeface="Verdana" pitchFamily="34" charset="0"/>
              <a:ea typeface="Verdana" pitchFamily="34" charset="0"/>
              <a:cs typeface="Verdana" pitchFamily="34" charset="0"/>
            </a:endParaRPr>
          </a:p>
          <a:p>
            <a:r>
              <a:rPr lang="it-IT" sz="2000" b="1" dirty="0" smtClean="0">
                <a:solidFill>
                  <a:srgbClr val="FF0000"/>
                </a:solidFill>
                <a:latin typeface="Verdana" pitchFamily="34" charset="0"/>
                <a:ea typeface="Verdana" pitchFamily="34" charset="0"/>
                <a:cs typeface="Verdana" pitchFamily="34" charset="0"/>
              </a:rPr>
              <a:t>Tempo del lavoro </a:t>
            </a:r>
          </a:p>
          <a:p>
            <a:r>
              <a:rPr lang="it-IT" sz="2000" dirty="0" smtClean="0">
                <a:solidFill>
                  <a:srgbClr val="FF0000"/>
                </a:solidFill>
                <a:latin typeface="Verdana" pitchFamily="34" charset="0"/>
                <a:ea typeface="Verdana" pitchFamily="34" charset="0"/>
                <a:cs typeface="Verdana" pitchFamily="34" charset="0"/>
              </a:rPr>
              <a:t>E’ una variabile dipendente ed è in competizione con il tempo che impiegano le altre imprese a fornire un prodotto, servizio, ecc.</a:t>
            </a:r>
          </a:p>
          <a:p>
            <a:endParaRPr lang="it-IT" sz="2000" b="1" dirty="0" smtClean="0">
              <a:solidFill>
                <a:srgbClr val="FF00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0" y="0"/>
            <a:ext cx="8858250" cy="525463"/>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altLang="it-IT" sz="1800" b="1" i="0" u="none" strike="noStrike" kern="0" cap="none" spc="0" normalizeH="0" baseline="0" noProof="0" dirty="0" smtClean="0">
                <a:ln>
                  <a:noFill/>
                </a:ln>
                <a:solidFill>
                  <a:srgbClr val="0000CC"/>
                </a:solidFill>
                <a:effectLst/>
                <a:uLnTx/>
                <a:uFillTx/>
                <a:latin typeface="Verdana" pitchFamily="34" charset="0"/>
                <a:ea typeface="Verdana" pitchFamily="34" charset="0"/>
                <a:cs typeface="Verdana" pitchFamily="34" charset="0"/>
              </a:rPr>
              <a:t>Fibra ottica storia tecnologia  </a:t>
            </a:r>
            <a:r>
              <a:rPr kumimoji="0" lang="it-IT" altLang="it-IT" sz="2000" b="1" i="0" u="none" strike="noStrike" kern="0" cap="none" spc="0" normalizeH="0" baseline="0" noProof="0" dirty="0" smtClean="0">
                <a:ln>
                  <a:noFill/>
                </a:ln>
                <a:solidFill>
                  <a:sysClr val="windowText" lastClr="000000"/>
                </a:solidFill>
                <a:effectLst/>
                <a:uLnTx/>
                <a:uFillTx/>
              </a:rPr>
              <a:t/>
            </a:r>
            <a:br>
              <a:rPr kumimoji="0" lang="it-IT" altLang="it-IT" sz="2000" b="1" i="0" u="none" strike="noStrike" kern="0" cap="none" spc="0" normalizeH="0" baseline="0" noProof="0" dirty="0" smtClean="0">
                <a:ln>
                  <a:noFill/>
                </a:ln>
                <a:solidFill>
                  <a:sysClr val="windowText" lastClr="000000"/>
                </a:solidFill>
                <a:effectLst/>
                <a:uLnTx/>
                <a:uFillTx/>
              </a:rPr>
            </a:br>
            <a:endParaRPr kumimoji="0" lang="it-IT" altLang="it-IT" sz="2000" b="1"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endParaRPr>
          </a:p>
        </p:txBody>
      </p:sp>
      <p:sp>
        <p:nvSpPr>
          <p:cNvPr id="7" name="Rettangolo 6"/>
          <p:cNvSpPr/>
          <p:nvPr/>
        </p:nvSpPr>
        <p:spPr>
          <a:xfrm>
            <a:off x="0" y="548680"/>
            <a:ext cx="9144000" cy="7294305"/>
          </a:xfrm>
          <a:prstGeom prst="rect">
            <a:avLst/>
          </a:prstGeom>
        </p:spPr>
        <p:txBody>
          <a:bodyPr wrap="square">
            <a:spAutoFit/>
          </a:bodyPr>
          <a:lstStyle/>
          <a:p>
            <a:r>
              <a:rPr lang="it-IT" dirty="0" smtClean="0"/>
              <a:t>-</a:t>
            </a:r>
            <a:r>
              <a:rPr lang="it-IT" b="1" dirty="0" smtClean="0"/>
              <a:t> </a:t>
            </a:r>
            <a:r>
              <a:rPr lang="it-IT" b="1" dirty="0" smtClean="0">
                <a:solidFill>
                  <a:srgbClr val="4206BA"/>
                </a:solidFill>
              </a:rPr>
              <a:t>1964 - </a:t>
            </a:r>
            <a:r>
              <a:rPr lang="it-IT" dirty="0" smtClean="0">
                <a:solidFill>
                  <a:srgbClr val="4206BA"/>
                </a:solidFill>
              </a:rPr>
              <a:t>cinque società si uniscono sotto il nome di </a:t>
            </a:r>
            <a:r>
              <a:rPr lang="it-IT" b="1" dirty="0" smtClean="0">
                <a:solidFill>
                  <a:srgbClr val="4206BA"/>
                </a:solidFill>
              </a:rPr>
              <a:t>SIP</a:t>
            </a:r>
            <a:r>
              <a:rPr lang="it-IT" dirty="0" smtClean="0">
                <a:solidFill>
                  <a:srgbClr val="4206BA"/>
                </a:solidFill>
              </a:rPr>
              <a:t> - </a:t>
            </a:r>
            <a:r>
              <a:rPr lang="it-IT" sz="1400" dirty="0" smtClean="0">
                <a:solidFill>
                  <a:srgbClr val="4206BA"/>
                </a:solidFill>
              </a:rPr>
              <a:t>Società Italiana per l'Esercizio Telefonico</a:t>
            </a:r>
          </a:p>
          <a:p>
            <a:pPr>
              <a:buFontTx/>
              <a:buChar char="-"/>
            </a:pPr>
            <a:r>
              <a:rPr lang="it-IT" b="1" dirty="0" smtClean="0">
                <a:solidFill>
                  <a:srgbClr val="FF0000"/>
                </a:solidFill>
              </a:rPr>
              <a:t> 1964</a:t>
            </a:r>
            <a:r>
              <a:rPr lang="it-IT" dirty="0" smtClean="0">
                <a:solidFill>
                  <a:srgbClr val="FF0000"/>
                </a:solidFill>
              </a:rPr>
              <a:t> - nasce </a:t>
            </a:r>
            <a:r>
              <a:rPr lang="it-IT" b="1" dirty="0" smtClean="0">
                <a:solidFill>
                  <a:srgbClr val="FF0000"/>
                </a:solidFill>
              </a:rPr>
              <a:t>STET</a:t>
            </a:r>
            <a:r>
              <a:rPr lang="it-IT" dirty="0" smtClean="0">
                <a:solidFill>
                  <a:srgbClr val="FF0000"/>
                </a:solidFill>
              </a:rPr>
              <a:t> - Società Finanziaria Telefonica S.p.A. gruppo IRI per il settore </a:t>
            </a:r>
          </a:p>
          <a:p>
            <a:r>
              <a:rPr lang="it-IT" dirty="0" smtClean="0">
                <a:solidFill>
                  <a:srgbClr val="FF0000"/>
                </a:solidFill>
              </a:rPr>
              <a:t>            telecomunicazione  e crea il  centro di ricerca sperimentale lo </a:t>
            </a:r>
            <a:r>
              <a:rPr lang="it-IT" dirty="0" err="1" smtClean="0">
                <a:solidFill>
                  <a:srgbClr val="FF0000"/>
                </a:solidFill>
              </a:rPr>
              <a:t>CSELTdi</a:t>
            </a:r>
            <a:r>
              <a:rPr lang="it-IT" dirty="0" smtClean="0">
                <a:solidFill>
                  <a:srgbClr val="FF0000"/>
                </a:solidFill>
              </a:rPr>
              <a:t> Torino, </a:t>
            </a:r>
            <a:endParaRPr lang="it-IT" u="sng" baseline="30000" dirty="0" smtClean="0">
              <a:solidFill>
                <a:srgbClr val="FF0000"/>
              </a:solidFill>
            </a:endParaRPr>
          </a:p>
          <a:p>
            <a:pPr>
              <a:buFontTx/>
              <a:buChar char="-"/>
            </a:pPr>
            <a:r>
              <a:rPr lang="it-IT" b="1" dirty="0" smtClean="0">
                <a:solidFill>
                  <a:srgbClr val="4206BA"/>
                </a:solidFill>
              </a:rPr>
              <a:t>1994</a:t>
            </a:r>
            <a:r>
              <a:rPr lang="it-IT" dirty="0" smtClean="0">
                <a:solidFill>
                  <a:srgbClr val="4206BA"/>
                </a:solidFill>
              </a:rPr>
              <a:t> - nasce Telecom Italia dalla fusione di SIP con </a:t>
            </a:r>
            <a:r>
              <a:rPr lang="it-IT" dirty="0" err="1" smtClean="0">
                <a:solidFill>
                  <a:srgbClr val="4206BA"/>
                </a:solidFill>
              </a:rPr>
              <a:t>Iritel</a:t>
            </a:r>
            <a:r>
              <a:rPr lang="it-IT" dirty="0" smtClean="0">
                <a:solidFill>
                  <a:srgbClr val="4206BA"/>
                </a:solidFill>
              </a:rPr>
              <a:t>, </a:t>
            </a:r>
            <a:r>
              <a:rPr lang="it-IT" dirty="0" err="1" smtClean="0">
                <a:solidFill>
                  <a:srgbClr val="4206BA"/>
                </a:solidFill>
              </a:rPr>
              <a:t>Telespazio</a:t>
            </a:r>
            <a:r>
              <a:rPr lang="it-IT" dirty="0" smtClean="0">
                <a:solidFill>
                  <a:srgbClr val="4206BA"/>
                </a:solidFill>
              </a:rPr>
              <a:t>, </a:t>
            </a:r>
            <a:r>
              <a:rPr lang="it-IT" dirty="0" err="1" smtClean="0">
                <a:solidFill>
                  <a:srgbClr val="4206BA"/>
                </a:solidFill>
              </a:rPr>
              <a:t>Italcable</a:t>
            </a:r>
            <a:r>
              <a:rPr lang="it-IT" dirty="0" smtClean="0">
                <a:solidFill>
                  <a:srgbClr val="4206BA"/>
                </a:solidFill>
              </a:rPr>
              <a:t> e SIRM, </a:t>
            </a:r>
          </a:p>
          <a:p>
            <a:r>
              <a:rPr lang="it-IT" dirty="0" smtClean="0">
                <a:solidFill>
                  <a:srgbClr val="4206BA"/>
                </a:solidFill>
              </a:rPr>
              <a:t>            società del gruppo STET </a:t>
            </a:r>
          </a:p>
          <a:p>
            <a:pPr>
              <a:buFontTx/>
              <a:buChar char="-"/>
            </a:pPr>
            <a:r>
              <a:rPr lang="it-IT" b="1" dirty="0" smtClean="0">
                <a:solidFill>
                  <a:srgbClr val="FF0000"/>
                </a:solidFill>
              </a:rPr>
              <a:t>1995</a:t>
            </a:r>
            <a:r>
              <a:rPr lang="it-IT" dirty="0" smtClean="0">
                <a:solidFill>
                  <a:srgbClr val="FF0000"/>
                </a:solidFill>
              </a:rPr>
              <a:t> - con una scissione  nasce </a:t>
            </a:r>
            <a:r>
              <a:rPr lang="it-IT" b="1" dirty="0" smtClean="0">
                <a:solidFill>
                  <a:srgbClr val="FF0000"/>
                </a:solidFill>
              </a:rPr>
              <a:t>TIM</a:t>
            </a:r>
            <a:r>
              <a:rPr lang="it-IT" dirty="0" smtClean="0">
                <a:solidFill>
                  <a:srgbClr val="FF0000"/>
                </a:solidFill>
              </a:rPr>
              <a:t> (Telecom Italia mobile).poi si ritorna ad</a:t>
            </a:r>
          </a:p>
          <a:p>
            <a:r>
              <a:rPr lang="it-IT" dirty="0" smtClean="0">
                <a:solidFill>
                  <a:srgbClr val="FF0000"/>
                </a:solidFill>
              </a:rPr>
              <a:t>            una sola società </a:t>
            </a:r>
            <a:r>
              <a:rPr lang="it-IT" b="1" dirty="0" smtClean="0">
                <a:solidFill>
                  <a:srgbClr val="FF0000"/>
                </a:solidFill>
              </a:rPr>
              <a:t>Telecom Italia </a:t>
            </a:r>
            <a:r>
              <a:rPr lang="it-IT" dirty="0" smtClean="0">
                <a:solidFill>
                  <a:srgbClr val="FF0000"/>
                </a:solidFill>
              </a:rPr>
              <a:t>in vista della privatizzazione </a:t>
            </a:r>
            <a:endParaRPr lang="it-IT" baseline="30000" dirty="0" smtClean="0">
              <a:solidFill>
                <a:srgbClr val="FF0000"/>
              </a:solidFill>
            </a:endParaRPr>
          </a:p>
          <a:p>
            <a:pPr>
              <a:buFontTx/>
              <a:buChar char="-"/>
            </a:pPr>
            <a:r>
              <a:rPr lang="it-IT" b="1" dirty="0" smtClean="0">
                <a:solidFill>
                  <a:srgbClr val="4206BA"/>
                </a:solidFill>
              </a:rPr>
              <a:t> 1997</a:t>
            </a:r>
            <a:r>
              <a:rPr lang="it-IT" dirty="0" smtClean="0">
                <a:solidFill>
                  <a:srgbClr val="4206BA"/>
                </a:solidFill>
              </a:rPr>
              <a:t> - viene attuata dal Governo Prodi  la privatizzazione della società: vendita </a:t>
            </a:r>
          </a:p>
          <a:p>
            <a:r>
              <a:rPr lang="it-IT" dirty="0" smtClean="0">
                <a:solidFill>
                  <a:srgbClr val="4206BA"/>
                </a:solidFill>
              </a:rPr>
              <a:t>             del 35,26% del capitale per circa 26.000 miliardi di lire ( 13.429,1 €)</a:t>
            </a:r>
          </a:p>
          <a:p>
            <a:r>
              <a:rPr lang="it-IT" b="1" dirty="0" smtClean="0">
                <a:solidFill>
                  <a:srgbClr val="FF0000"/>
                </a:solidFill>
              </a:rPr>
              <a:t>- 1999</a:t>
            </a:r>
            <a:r>
              <a:rPr lang="it-IT" dirty="0" smtClean="0">
                <a:solidFill>
                  <a:srgbClr val="FF0000"/>
                </a:solidFill>
              </a:rPr>
              <a:t> -</a:t>
            </a:r>
            <a:r>
              <a:rPr lang="it-IT" b="1" dirty="0" smtClean="0">
                <a:solidFill>
                  <a:srgbClr val="FF0000"/>
                </a:solidFill>
              </a:rPr>
              <a:t> 2001  </a:t>
            </a:r>
            <a:r>
              <a:rPr lang="it-IT" dirty="0" smtClean="0">
                <a:solidFill>
                  <a:srgbClr val="FF0000"/>
                </a:solidFill>
              </a:rPr>
              <a:t>OPA della Olivetti </a:t>
            </a:r>
            <a:r>
              <a:rPr lang="it-IT" dirty="0" smtClean="0">
                <a:solidFill>
                  <a:srgbClr val="FF0000"/>
                </a:solidFill>
              </a:rPr>
              <a:t>ecc</a:t>
            </a:r>
            <a:endParaRPr lang="it-IT" dirty="0" smtClean="0">
              <a:solidFill>
                <a:srgbClr val="FF0000"/>
              </a:solidFill>
            </a:endParaRPr>
          </a:p>
          <a:p>
            <a:r>
              <a:rPr lang="it-IT" dirty="0" smtClean="0">
                <a:solidFill>
                  <a:srgbClr val="4206BA"/>
                </a:solidFill>
              </a:rPr>
              <a:t>- </a:t>
            </a:r>
            <a:r>
              <a:rPr lang="it-IT" b="1" dirty="0" smtClean="0">
                <a:solidFill>
                  <a:srgbClr val="4206BA"/>
                </a:solidFill>
              </a:rPr>
              <a:t>2001 - 2007 </a:t>
            </a:r>
            <a:r>
              <a:rPr lang="it-IT" b="1" dirty="0" smtClean="0">
                <a:solidFill>
                  <a:srgbClr val="4206BA"/>
                </a:solidFill>
              </a:rPr>
              <a:t>Nuova </a:t>
            </a:r>
            <a:r>
              <a:rPr lang="it-IT" dirty="0" smtClean="0">
                <a:solidFill>
                  <a:srgbClr val="4206BA"/>
                </a:solidFill>
              </a:rPr>
              <a:t>Gestione </a:t>
            </a:r>
            <a:endParaRPr lang="it-IT" dirty="0" smtClean="0">
              <a:solidFill>
                <a:srgbClr val="FF0000"/>
              </a:solidFill>
            </a:endParaRPr>
          </a:p>
          <a:p>
            <a:r>
              <a:rPr lang="it-IT" dirty="0" smtClean="0">
                <a:solidFill>
                  <a:srgbClr val="FF0000"/>
                </a:solidFill>
              </a:rPr>
              <a:t>- </a:t>
            </a:r>
            <a:r>
              <a:rPr lang="it-IT" b="1" dirty="0" smtClean="0">
                <a:solidFill>
                  <a:srgbClr val="FF0000"/>
                </a:solidFill>
              </a:rPr>
              <a:t>2008 - 2013 </a:t>
            </a:r>
            <a:r>
              <a:rPr lang="it-IT" dirty="0" smtClean="0">
                <a:solidFill>
                  <a:srgbClr val="FF0000"/>
                </a:solidFill>
              </a:rPr>
              <a:t>Gestione </a:t>
            </a:r>
            <a:r>
              <a:rPr lang="it-IT" dirty="0" err="1" smtClean="0">
                <a:solidFill>
                  <a:srgbClr val="FF0000"/>
                </a:solidFill>
              </a:rPr>
              <a:t>Telco</a:t>
            </a:r>
            <a:r>
              <a:rPr lang="it-IT" dirty="0" smtClean="0">
                <a:solidFill>
                  <a:srgbClr val="FF0000"/>
                </a:solidFill>
              </a:rPr>
              <a:t> e Telefonica altri</a:t>
            </a:r>
          </a:p>
          <a:p>
            <a:r>
              <a:rPr lang="it-IT" dirty="0" smtClean="0">
                <a:solidFill>
                  <a:srgbClr val="4206BA"/>
                </a:solidFill>
              </a:rPr>
              <a:t>-</a:t>
            </a:r>
            <a:r>
              <a:rPr lang="it-IT" b="1" dirty="0" smtClean="0">
                <a:solidFill>
                  <a:srgbClr val="4206BA"/>
                </a:solidFill>
              </a:rPr>
              <a:t> 2014 - </a:t>
            </a:r>
            <a:r>
              <a:rPr lang="it-IT" dirty="0" smtClean="0">
                <a:solidFill>
                  <a:srgbClr val="4206BA"/>
                </a:solidFill>
              </a:rPr>
              <a:t>entra anche Vivendi </a:t>
            </a:r>
          </a:p>
          <a:p>
            <a:r>
              <a:rPr lang="it-IT" dirty="0" smtClean="0">
                <a:solidFill>
                  <a:srgbClr val="FF0000"/>
                </a:solidFill>
              </a:rPr>
              <a:t>-</a:t>
            </a:r>
            <a:r>
              <a:rPr lang="it-IT" b="1" dirty="0" smtClean="0">
                <a:solidFill>
                  <a:srgbClr val="FF0000"/>
                </a:solidFill>
              </a:rPr>
              <a:t> 2014 - </a:t>
            </a:r>
            <a:r>
              <a:rPr lang="it-IT" dirty="0" smtClean="0">
                <a:solidFill>
                  <a:srgbClr val="FF0000"/>
                </a:solidFill>
              </a:rPr>
              <a:t>verso una public company ( idea magica mai perseguita )</a:t>
            </a:r>
          </a:p>
          <a:p>
            <a:pPr>
              <a:buFontTx/>
              <a:buChar char="-"/>
            </a:pPr>
            <a:r>
              <a:rPr lang="it-IT" b="1" dirty="0" smtClean="0">
                <a:solidFill>
                  <a:srgbClr val="4206BA"/>
                </a:solidFill>
              </a:rPr>
              <a:t> 2016 - </a:t>
            </a:r>
            <a:r>
              <a:rPr lang="it-IT" dirty="0" smtClean="0">
                <a:solidFill>
                  <a:srgbClr val="4206BA"/>
                </a:solidFill>
              </a:rPr>
              <a:t>vivendi rafforza sua quota  e diventa TIM</a:t>
            </a:r>
          </a:p>
          <a:p>
            <a:pPr>
              <a:buFontTx/>
              <a:buChar char="-"/>
            </a:pPr>
            <a:r>
              <a:rPr lang="it-IT" dirty="0" smtClean="0">
                <a:solidFill>
                  <a:srgbClr val="FF0000"/>
                </a:solidFill>
              </a:rPr>
              <a:t> </a:t>
            </a:r>
            <a:r>
              <a:rPr lang="it-IT" b="1" dirty="0" smtClean="0">
                <a:solidFill>
                  <a:srgbClr val="FF0000"/>
                </a:solidFill>
              </a:rPr>
              <a:t>2017</a:t>
            </a:r>
            <a:r>
              <a:rPr lang="it-IT" dirty="0" smtClean="0">
                <a:solidFill>
                  <a:srgbClr val="FF0000"/>
                </a:solidFill>
              </a:rPr>
              <a:t> - siamo alla cronaca </a:t>
            </a:r>
            <a:endParaRPr lang="it-IT" b="1" dirty="0" smtClean="0">
              <a:solidFill>
                <a:srgbClr val="FF0000"/>
              </a:solidFill>
            </a:endParaRPr>
          </a:p>
          <a:p>
            <a:r>
              <a:rPr lang="it-IT" b="1" dirty="0" smtClean="0">
                <a:solidFill>
                  <a:srgbClr val="4206BA"/>
                </a:solidFill>
              </a:rPr>
              <a:t>   La storia di Telecom  quale PARADIGMA del sistema Italia un solo dato certo </a:t>
            </a:r>
          </a:p>
          <a:p>
            <a:r>
              <a:rPr lang="it-IT" dirty="0" smtClean="0">
                <a:solidFill>
                  <a:srgbClr val="FF0000"/>
                </a:solidFill>
              </a:rPr>
              <a:t>   </a:t>
            </a:r>
            <a:r>
              <a:rPr lang="it-IT" b="1" dirty="0" smtClean="0">
                <a:solidFill>
                  <a:srgbClr val="FF0000"/>
                </a:solidFill>
              </a:rPr>
              <a:t>Le azioni collocate  nel 1997 </a:t>
            </a:r>
            <a:r>
              <a:rPr lang="it-IT" dirty="0" smtClean="0">
                <a:solidFill>
                  <a:srgbClr val="FF0000"/>
                </a:solidFill>
              </a:rPr>
              <a:t>a  10.902 lire  </a:t>
            </a:r>
            <a:r>
              <a:rPr lang="it-IT" b="1" dirty="0" smtClean="0">
                <a:solidFill>
                  <a:srgbClr val="FF0000"/>
                </a:solidFill>
              </a:rPr>
              <a:t>5,63  </a:t>
            </a:r>
            <a:r>
              <a:rPr lang="it-IT" dirty="0" smtClean="0">
                <a:solidFill>
                  <a:srgbClr val="FF0000"/>
                </a:solidFill>
              </a:rPr>
              <a:t> € ( </a:t>
            </a:r>
            <a:r>
              <a:rPr lang="it-IT" dirty="0" err="1" smtClean="0">
                <a:solidFill>
                  <a:srgbClr val="FF0000"/>
                </a:solidFill>
              </a:rPr>
              <a:t>capitaliz</a:t>
            </a:r>
            <a:r>
              <a:rPr lang="it-IT" dirty="0" smtClean="0">
                <a:solidFill>
                  <a:srgbClr val="FF0000"/>
                </a:solidFill>
              </a:rPr>
              <a:t>. </a:t>
            </a:r>
            <a:r>
              <a:rPr lang="it-IT" b="1" dirty="0" smtClean="0">
                <a:solidFill>
                  <a:srgbClr val="FF0000"/>
                </a:solidFill>
              </a:rPr>
              <a:t>38,086 miliardi € )</a:t>
            </a:r>
          </a:p>
          <a:p>
            <a:r>
              <a:rPr lang="it-IT" b="1" dirty="0" smtClean="0">
                <a:solidFill>
                  <a:srgbClr val="4206BA"/>
                </a:solidFill>
              </a:rPr>
              <a:t>          Il    18-10-17  in borsa           </a:t>
            </a:r>
            <a:r>
              <a:rPr lang="it-IT" dirty="0" smtClean="0">
                <a:solidFill>
                  <a:srgbClr val="4206BA"/>
                </a:solidFill>
              </a:rPr>
              <a:t>quotavano </a:t>
            </a:r>
            <a:r>
              <a:rPr lang="it-IT" b="1" dirty="0" smtClean="0">
                <a:solidFill>
                  <a:srgbClr val="4206BA"/>
                </a:solidFill>
              </a:rPr>
              <a:t>0,761</a:t>
            </a:r>
            <a:r>
              <a:rPr lang="it-IT" dirty="0" smtClean="0">
                <a:solidFill>
                  <a:srgbClr val="4206BA"/>
                </a:solidFill>
              </a:rPr>
              <a:t> € ( </a:t>
            </a:r>
            <a:r>
              <a:rPr lang="it-IT" dirty="0" err="1" smtClean="0">
                <a:solidFill>
                  <a:srgbClr val="4206BA"/>
                </a:solidFill>
              </a:rPr>
              <a:t>capitaliz</a:t>
            </a:r>
            <a:r>
              <a:rPr lang="it-IT" dirty="0" smtClean="0">
                <a:solidFill>
                  <a:srgbClr val="4206BA"/>
                </a:solidFill>
              </a:rPr>
              <a:t>. 11.524  miliardi  € )</a:t>
            </a:r>
          </a:p>
          <a:p>
            <a:r>
              <a:rPr lang="it-IT" dirty="0" smtClean="0">
                <a:solidFill>
                  <a:srgbClr val="4206BA"/>
                </a:solidFill>
              </a:rPr>
              <a:t>   1997 Fatturato 44.990 miliardi lire (</a:t>
            </a:r>
            <a:r>
              <a:rPr lang="it-IT" b="1" dirty="0" smtClean="0">
                <a:solidFill>
                  <a:srgbClr val="4206BA"/>
                </a:solidFill>
              </a:rPr>
              <a:t>23,24 </a:t>
            </a:r>
            <a:r>
              <a:rPr lang="it-IT" dirty="0" smtClean="0">
                <a:solidFill>
                  <a:srgbClr val="4206BA"/>
                </a:solidFill>
              </a:rPr>
              <a:t>miliardi €)        Dipendenti circa </a:t>
            </a:r>
            <a:r>
              <a:rPr lang="it-IT" b="1" dirty="0" smtClean="0">
                <a:solidFill>
                  <a:srgbClr val="4206BA"/>
                </a:solidFill>
              </a:rPr>
              <a:t>95.000</a:t>
            </a:r>
          </a:p>
          <a:p>
            <a:r>
              <a:rPr lang="it-IT" b="1" dirty="0" smtClean="0">
                <a:solidFill>
                  <a:srgbClr val="4206BA"/>
                </a:solidFill>
              </a:rPr>
              <a:t>    2016 </a:t>
            </a:r>
            <a:r>
              <a:rPr lang="it-IT" b="1" dirty="0" smtClean="0">
                <a:solidFill>
                  <a:srgbClr val="FF0000"/>
                </a:solidFill>
              </a:rPr>
              <a:t>Fatturato 19 </a:t>
            </a:r>
            <a:r>
              <a:rPr lang="it-IT" dirty="0" smtClean="0">
                <a:solidFill>
                  <a:srgbClr val="FF0000"/>
                </a:solidFill>
              </a:rPr>
              <a:t>miliardi</a:t>
            </a:r>
            <a:r>
              <a:rPr lang="it-IT" b="1" dirty="0" smtClean="0">
                <a:solidFill>
                  <a:srgbClr val="FF0000"/>
                </a:solidFill>
              </a:rPr>
              <a:t>  €                </a:t>
            </a:r>
            <a:r>
              <a:rPr lang="it-IT" dirty="0" smtClean="0">
                <a:solidFill>
                  <a:srgbClr val="FF0000"/>
                </a:solidFill>
              </a:rPr>
              <a:t>  Dipendenti </a:t>
            </a:r>
            <a:r>
              <a:rPr lang="it-IT" b="1" dirty="0" smtClean="0">
                <a:solidFill>
                  <a:srgbClr val="FF0000"/>
                </a:solidFill>
              </a:rPr>
              <a:t> 66.025 </a:t>
            </a:r>
            <a:r>
              <a:rPr lang="it-IT" dirty="0" smtClean="0">
                <a:solidFill>
                  <a:srgbClr val="FF0000"/>
                </a:solidFill>
              </a:rPr>
              <a:t>(52.882 in Italia) (2014)</a:t>
            </a:r>
            <a:endParaRPr lang="it-IT" dirty="0" smtClean="0">
              <a:solidFill>
                <a:srgbClr val="4206BA"/>
              </a:solidFill>
            </a:endParaRPr>
          </a:p>
          <a:p>
            <a:r>
              <a:rPr lang="it-IT" dirty="0" smtClean="0">
                <a:solidFill>
                  <a:srgbClr val="4206BA"/>
                </a:solidFill>
              </a:rPr>
              <a:t>.</a:t>
            </a:r>
          </a:p>
          <a:p>
            <a:endParaRPr lang="it-IT" dirty="0" smtClean="0">
              <a:solidFill>
                <a:srgbClr val="4206BA"/>
              </a:solidFill>
            </a:endParaRPr>
          </a:p>
          <a:p>
            <a:endParaRPr lang="it-IT" dirty="0" smtClean="0">
              <a:solidFill>
                <a:srgbClr val="4206BA"/>
              </a:solidFill>
            </a:endParaRPr>
          </a:p>
          <a:p>
            <a:endParaRPr lang="it-IT" dirty="0">
              <a:solidFill>
                <a:srgbClr val="4206BA"/>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0"/>
            <a:ext cx="9144000" cy="400110"/>
          </a:xfrm>
          <a:prstGeom prst="rect">
            <a:avLst/>
          </a:prstGeom>
        </p:spPr>
        <p:txBody>
          <a:bodyPr wrap="square">
            <a:spAutoFit/>
          </a:bodyPr>
          <a:lstStyle/>
          <a:p>
            <a:pPr algn="ctr"/>
            <a:r>
              <a:rPr lang="it-IT" sz="2000" b="1" dirty="0" smtClean="0">
                <a:solidFill>
                  <a:srgbClr val="4206BA"/>
                </a:solidFill>
                <a:latin typeface="Verdana" pitchFamily="34" charset="0"/>
                <a:ea typeface="Verdana" pitchFamily="34" charset="0"/>
                <a:cs typeface="Verdana" pitchFamily="34" charset="0"/>
              </a:rPr>
              <a:t>Tempo della  scuola e tempo del lavoro</a:t>
            </a:r>
            <a:endParaRPr lang="it-IT" sz="2000" dirty="0" smtClean="0">
              <a:solidFill>
                <a:srgbClr val="4206BA"/>
              </a:solidFill>
              <a:latin typeface="Verdana" pitchFamily="34" charset="0"/>
              <a:ea typeface="Verdana" pitchFamily="34" charset="0"/>
              <a:cs typeface="Verdana" pitchFamily="34" charset="0"/>
            </a:endParaRPr>
          </a:p>
        </p:txBody>
      </p:sp>
      <p:sp>
        <p:nvSpPr>
          <p:cNvPr id="41986" name="AutoShape 2" descr="Risultati immagini per auto elettrica tes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80898" name="Picture 2" descr="C:\Users\moretti\Desktop\come_scegliere_la_MTB_elettrica.jpg"/>
          <p:cNvPicPr>
            <a:picLocks noChangeAspect="1" noChangeArrowheads="1"/>
          </p:cNvPicPr>
          <p:nvPr/>
        </p:nvPicPr>
        <p:blipFill>
          <a:blip r:embed="rId2" cstate="print"/>
          <a:srcRect/>
          <a:stretch>
            <a:fillRect/>
          </a:stretch>
        </p:blipFill>
        <p:spPr bwMode="auto">
          <a:xfrm>
            <a:off x="467544" y="1124744"/>
            <a:ext cx="8136904" cy="4392487"/>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74"/>
          <p:cNvSpPr txBox="1">
            <a:spLocks noChangeArrowheads="1"/>
          </p:cNvSpPr>
          <p:nvPr/>
        </p:nvSpPr>
        <p:spPr bwMode="auto">
          <a:xfrm>
            <a:off x="2699792" y="6550223"/>
            <a:ext cx="3240360" cy="307777"/>
          </a:xfrm>
          <a:prstGeom prst="rect">
            <a:avLst/>
          </a:prstGeom>
          <a:noFill/>
          <a:ln w="9525">
            <a:noFill/>
            <a:miter lim="800000"/>
            <a:headEnd/>
            <a:tailEnd/>
          </a:ln>
        </p:spPr>
        <p:txBody>
          <a:bodyPr wrap="square">
            <a:spAutoFit/>
          </a:bodyPr>
          <a:lstStyle/>
          <a:p>
            <a:pPr algn="r"/>
            <a:r>
              <a:rPr lang="it-IT" altLang="it-IT" sz="1400" dirty="0" smtClean="0">
                <a:latin typeface="Bodoni MT" pitchFamily="18" charset="0"/>
              </a:rPr>
              <a:t>Presidente UNAE Marco Moretti</a:t>
            </a:r>
            <a:endParaRPr lang="it-IT" altLang="it-IT" sz="1400" dirty="0">
              <a:latin typeface="Bodoni MT" pitchFamily="18" charset="0"/>
            </a:endParaRPr>
          </a:p>
        </p:txBody>
      </p:sp>
      <p:sp>
        <p:nvSpPr>
          <p:cNvPr id="3" name="Rettangolo 2"/>
          <p:cNvSpPr/>
          <p:nvPr/>
        </p:nvSpPr>
        <p:spPr>
          <a:xfrm>
            <a:off x="0" y="404664"/>
            <a:ext cx="9144000" cy="646331"/>
          </a:xfrm>
          <a:prstGeom prst="rect">
            <a:avLst/>
          </a:prstGeom>
        </p:spPr>
        <p:txBody>
          <a:bodyPr wrap="square">
            <a:spAutoFit/>
          </a:bodyPr>
          <a:lstStyle/>
          <a:p>
            <a:pPr algn="ctr"/>
            <a:r>
              <a:rPr lang="it-IT" b="1" dirty="0" smtClean="0">
                <a:solidFill>
                  <a:srgbClr val="4206BA"/>
                </a:solidFill>
                <a:latin typeface="Verdana" pitchFamily="34" charset="0"/>
                <a:ea typeface="Verdana" pitchFamily="34" charset="0"/>
                <a:cs typeface="Verdana" pitchFamily="34" charset="0"/>
              </a:rPr>
              <a:t>San Giovanni Battista </a:t>
            </a:r>
            <a:r>
              <a:rPr lang="it-IT" dirty="0" smtClean="0">
                <a:solidFill>
                  <a:srgbClr val="4206BA"/>
                </a:solidFill>
                <a:latin typeface="Verdana" pitchFamily="34" charset="0"/>
                <a:ea typeface="Verdana" pitchFamily="34" charset="0"/>
                <a:cs typeface="Verdana" pitchFamily="34" charset="0"/>
              </a:rPr>
              <a:t>- </a:t>
            </a:r>
            <a:r>
              <a:rPr lang="it-IT" b="1" dirty="0" smtClean="0">
                <a:solidFill>
                  <a:srgbClr val="4206BA"/>
                </a:solidFill>
                <a:latin typeface="Verdana" pitchFamily="34" charset="0"/>
                <a:ea typeface="Verdana" pitchFamily="34" charset="0"/>
                <a:cs typeface="Verdana" pitchFamily="34" charset="0"/>
              </a:rPr>
              <a:t>Leonardo da Vinci  </a:t>
            </a:r>
            <a:r>
              <a:rPr lang="it-IT" dirty="0" smtClean="0">
                <a:solidFill>
                  <a:srgbClr val="4206BA"/>
                </a:solidFill>
                <a:latin typeface="Verdana" pitchFamily="34" charset="0"/>
                <a:ea typeface="Verdana" pitchFamily="34" charset="0"/>
                <a:cs typeface="Verdana" pitchFamily="34" charset="0"/>
              </a:rPr>
              <a:t>1508-1513</a:t>
            </a:r>
          </a:p>
          <a:p>
            <a:pPr algn="ctr"/>
            <a:r>
              <a:rPr lang="it-IT" dirty="0" smtClean="0">
                <a:solidFill>
                  <a:srgbClr val="4206BA"/>
                </a:solidFill>
                <a:latin typeface="Verdana" pitchFamily="34" charset="0"/>
                <a:ea typeface="Verdana" pitchFamily="34" charset="0"/>
                <a:cs typeface="Verdana" pitchFamily="34" charset="0"/>
              </a:rPr>
              <a:t> olio su tavola di noce 69×57 cm - </a:t>
            </a:r>
            <a:r>
              <a:rPr lang="it-IT" dirty="0" err="1" smtClean="0">
                <a:solidFill>
                  <a:srgbClr val="4206BA"/>
                </a:solidFill>
                <a:latin typeface="Verdana" pitchFamily="34" charset="0"/>
                <a:ea typeface="Verdana" pitchFamily="34" charset="0"/>
                <a:cs typeface="Verdana" pitchFamily="34" charset="0"/>
              </a:rPr>
              <a:t>Musée</a:t>
            </a:r>
            <a:r>
              <a:rPr lang="it-IT" dirty="0" smtClean="0">
                <a:solidFill>
                  <a:srgbClr val="4206BA"/>
                </a:solidFill>
                <a:latin typeface="Verdana" pitchFamily="34" charset="0"/>
                <a:ea typeface="Verdana" pitchFamily="34" charset="0"/>
                <a:cs typeface="Verdana" pitchFamily="34" charset="0"/>
              </a:rPr>
              <a:t> </a:t>
            </a:r>
            <a:r>
              <a:rPr lang="it-IT" dirty="0" err="1" smtClean="0">
                <a:solidFill>
                  <a:srgbClr val="4206BA"/>
                </a:solidFill>
                <a:latin typeface="Verdana" pitchFamily="34" charset="0"/>
                <a:ea typeface="Verdana" pitchFamily="34" charset="0"/>
                <a:cs typeface="Verdana" pitchFamily="34" charset="0"/>
              </a:rPr>
              <a:t>du</a:t>
            </a:r>
            <a:r>
              <a:rPr lang="it-IT" dirty="0" smtClean="0">
                <a:solidFill>
                  <a:srgbClr val="4206BA"/>
                </a:solidFill>
                <a:latin typeface="Verdana" pitchFamily="34" charset="0"/>
                <a:ea typeface="Verdana" pitchFamily="34" charset="0"/>
                <a:cs typeface="Verdana" pitchFamily="34" charset="0"/>
              </a:rPr>
              <a:t> Louvre -  Parigi</a:t>
            </a:r>
            <a:endParaRPr lang="it-IT" b="1" dirty="0" smtClean="0">
              <a:solidFill>
                <a:srgbClr val="4206BA"/>
              </a:solidFill>
              <a:latin typeface="Verdana" pitchFamily="34" charset="0"/>
              <a:ea typeface="Verdana" pitchFamily="34" charset="0"/>
              <a:cs typeface="Verdana" pitchFamily="34" charset="0"/>
            </a:endParaRPr>
          </a:p>
        </p:txBody>
      </p:sp>
      <p:sp>
        <p:nvSpPr>
          <p:cNvPr id="6" name="Rettangolo 5"/>
          <p:cNvSpPr/>
          <p:nvPr/>
        </p:nvSpPr>
        <p:spPr>
          <a:xfrm>
            <a:off x="2051720" y="0"/>
            <a:ext cx="5040560" cy="461665"/>
          </a:xfrm>
          <a:prstGeom prst="rect">
            <a:avLst/>
          </a:prstGeom>
        </p:spPr>
        <p:txBody>
          <a:bodyPr wrap="square">
            <a:spAutoFit/>
          </a:bodyPr>
          <a:lstStyle/>
          <a:p>
            <a:pPr algn="ctr"/>
            <a:r>
              <a:rPr lang="it-IT" sz="2400" b="1" dirty="0" smtClean="0">
                <a:solidFill>
                  <a:srgbClr val="4206BA"/>
                </a:solidFill>
                <a:latin typeface="Verdana" pitchFamily="34" charset="0"/>
                <a:ea typeface="Verdana" pitchFamily="34" charset="0"/>
                <a:cs typeface="Verdana" pitchFamily="34" charset="0"/>
              </a:rPr>
              <a:t>Il dito e il cielo</a:t>
            </a:r>
          </a:p>
        </p:txBody>
      </p:sp>
      <p:pic>
        <p:nvPicPr>
          <p:cNvPr id="8" name="Segnaposto contenuto 5" descr="s giovanni battista.jpg"/>
          <p:cNvPicPr>
            <a:picLocks noChangeAspect="1"/>
          </p:cNvPicPr>
          <p:nvPr/>
        </p:nvPicPr>
        <p:blipFill>
          <a:blip r:embed="rId2" cstate="print"/>
          <a:stretch>
            <a:fillRect/>
          </a:stretch>
        </p:blipFill>
        <p:spPr>
          <a:xfrm>
            <a:off x="2843808" y="1124744"/>
            <a:ext cx="3744416" cy="4104456"/>
          </a:xfrm>
          <a:prstGeom prst="rect">
            <a:avLst/>
          </a:prstGeom>
        </p:spPr>
      </p:pic>
      <p:sp>
        <p:nvSpPr>
          <p:cNvPr id="7" name="CustomShape 2"/>
          <p:cNvSpPr/>
          <p:nvPr/>
        </p:nvSpPr>
        <p:spPr>
          <a:xfrm>
            <a:off x="539552" y="5589240"/>
            <a:ext cx="7992360" cy="1079952"/>
          </a:xfrm>
          <a:prstGeom prst="rect">
            <a:avLst/>
          </a:prstGeom>
        </p:spPr>
        <p:txBody>
          <a:bodyPr lIns="90000" tIns="45000" rIns="90000" bIns="45000"/>
          <a:lstStyle/>
          <a:p>
            <a:pPr algn="ctr">
              <a:lnSpc>
                <a:spcPct val="100000"/>
              </a:lnSpc>
            </a:pPr>
            <a:r>
              <a:rPr lang="it-IT" sz="5400" b="1" dirty="0" smtClean="0">
                <a:solidFill>
                  <a:srgbClr val="FF0000"/>
                </a:solidFill>
                <a:latin typeface="Brush Script MT" pitchFamily="66" charset="0"/>
                <a:ea typeface="Verdana" pitchFamily="34" charset="0"/>
                <a:cs typeface="Verdana" pitchFamily="34" charset="0"/>
              </a:rPr>
              <a:t>Grazie  </a:t>
            </a:r>
            <a:r>
              <a:rPr lang="it-IT" sz="5400" b="1" dirty="0">
                <a:solidFill>
                  <a:srgbClr val="FF0000"/>
                </a:solidFill>
                <a:latin typeface="Brush Script MT" pitchFamily="66" charset="0"/>
                <a:ea typeface="Verdana" pitchFamily="34" charset="0"/>
                <a:cs typeface="Verdana" pitchFamily="34" charset="0"/>
              </a:rPr>
              <a:t>dell’ attenzione</a:t>
            </a:r>
            <a:endParaRPr dirty="0">
              <a:solidFill>
                <a:srgbClr val="FF0000"/>
              </a:solidFill>
              <a:latin typeface="Brush Script MT" pitchFamily="66" charset="0"/>
              <a:ea typeface="Verdana" pitchFamily="34" charset="0"/>
              <a:cs typeface="Verdana" pitchFamily="34" charset="0"/>
            </a:endParaRPr>
          </a:p>
          <a:p>
            <a:pPr algn="ctr">
              <a:lnSpc>
                <a:spcPct val="100000"/>
              </a:lnSpc>
            </a:pPr>
            <a:endParaRPr dirty="0">
              <a:latin typeface="Chiller" pitchFamily="8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olo 1"/>
          <p:cNvSpPr>
            <a:spLocks noGrp="1"/>
          </p:cNvSpPr>
          <p:nvPr>
            <p:ph type="title"/>
          </p:nvPr>
        </p:nvSpPr>
        <p:spPr>
          <a:xfrm>
            <a:off x="0" y="0"/>
            <a:ext cx="8858250" cy="525463"/>
          </a:xfrm>
        </p:spPr>
        <p:txBody>
          <a:bodyPr/>
          <a:lstStyle/>
          <a:p>
            <a:pPr algn="ctr"/>
            <a:r>
              <a:rPr lang="it-IT" altLang="it-IT" b="1" dirty="0">
                <a:solidFill>
                  <a:srgbClr val="0000CC"/>
                </a:solidFill>
                <a:latin typeface="Verdana" pitchFamily="34" charset="0"/>
                <a:ea typeface="Verdana" pitchFamily="34" charset="0"/>
                <a:cs typeface="Verdana" pitchFamily="34" charset="0"/>
              </a:rPr>
              <a:t/>
            </a:r>
            <a:br>
              <a:rPr lang="it-IT" altLang="it-IT" b="1" dirty="0">
                <a:solidFill>
                  <a:srgbClr val="0000CC"/>
                </a:solidFill>
                <a:latin typeface="Verdana" pitchFamily="34" charset="0"/>
                <a:ea typeface="Verdana" pitchFamily="34" charset="0"/>
                <a:cs typeface="Verdana" pitchFamily="34" charset="0"/>
              </a:rPr>
            </a:br>
            <a:r>
              <a:rPr lang="it-IT" altLang="it-IT" sz="1800" b="1" dirty="0" smtClean="0">
                <a:solidFill>
                  <a:srgbClr val="0000CC"/>
                </a:solidFill>
                <a:latin typeface="Verdana" pitchFamily="34" charset="0"/>
                <a:ea typeface="Verdana" pitchFamily="34" charset="0"/>
                <a:cs typeface="Verdana" pitchFamily="34" charset="0"/>
              </a:rPr>
              <a:t>  Fibra ottica storia e tecnologia </a:t>
            </a:r>
            <a:r>
              <a:rPr lang="it-IT" altLang="it-IT" sz="2000" b="1" dirty="0" smtClean="0"/>
              <a:t/>
            </a:r>
            <a:br>
              <a:rPr lang="it-IT" altLang="it-IT" sz="2000" b="1" dirty="0" smtClean="0"/>
            </a:br>
            <a:endParaRPr lang="it-IT" altLang="it-IT" sz="2000" b="1" dirty="0" smtClean="0">
              <a:latin typeface="Verdana" pitchFamily="34" charset="0"/>
              <a:ea typeface="Verdana" pitchFamily="34" charset="0"/>
              <a:cs typeface="Verdana" pitchFamily="34" charset="0"/>
            </a:endParaRPr>
          </a:p>
        </p:txBody>
      </p:sp>
      <p:sp>
        <p:nvSpPr>
          <p:cNvPr id="60419" name="Segnaposto contenuto 2"/>
          <p:cNvSpPr>
            <a:spLocks noGrp="1"/>
          </p:cNvSpPr>
          <p:nvPr>
            <p:ph idx="4294967295"/>
          </p:nvPr>
        </p:nvSpPr>
        <p:spPr>
          <a:xfrm>
            <a:off x="611560" y="620688"/>
            <a:ext cx="8245227" cy="5508625"/>
          </a:xfrm>
          <a:prstGeom prst="rect">
            <a:avLst/>
          </a:prstGeom>
        </p:spPr>
        <p:txBody>
          <a:bodyPr/>
          <a:lstStyle/>
          <a:p>
            <a:pPr>
              <a:buFont typeface="Arial" charset="0"/>
              <a:buNone/>
            </a:pPr>
            <a:r>
              <a:rPr lang="it-IT" altLang="it-IT" sz="1800" b="1" dirty="0" smtClean="0">
                <a:solidFill>
                  <a:srgbClr val="FF0000"/>
                </a:solidFill>
                <a:latin typeface="Verdana" pitchFamily="34" charset="0"/>
                <a:ea typeface="Verdana" pitchFamily="34" charset="0"/>
                <a:cs typeface="Verdana" pitchFamily="34" charset="0"/>
              </a:rPr>
              <a:t>La fibra ottica è un mezzo trasmissivo </a:t>
            </a:r>
            <a:r>
              <a:rPr lang="it-IT" altLang="it-IT" sz="1800" dirty="0" smtClean="0">
                <a:solidFill>
                  <a:srgbClr val="4206BA"/>
                </a:solidFill>
                <a:latin typeface="Verdana" pitchFamily="34" charset="0"/>
                <a:ea typeface="Verdana" pitchFamily="34" charset="0"/>
                <a:cs typeface="Verdana" pitchFamily="34" charset="0"/>
              </a:rPr>
              <a:t>ed</a:t>
            </a:r>
            <a:r>
              <a:rPr lang="it-IT" altLang="it-IT" sz="1800" b="1" dirty="0" smtClean="0">
                <a:solidFill>
                  <a:srgbClr val="FF0000"/>
                </a:solidFill>
                <a:latin typeface="Verdana" pitchFamily="34" charset="0"/>
                <a:ea typeface="Verdana" pitchFamily="34" charset="0"/>
                <a:cs typeface="Verdana" pitchFamily="34" charset="0"/>
              </a:rPr>
              <a:t> </a:t>
            </a:r>
            <a:r>
              <a:rPr lang="it-IT" altLang="it-IT" sz="1800" dirty="0" smtClean="0">
                <a:solidFill>
                  <a:srgbClr val="0000CC"/>
                </a:solidFill>
                <a:latin typeface="Verdana" pitchFamily="34" charset="0"/>
                <a:ea typeface="Verdana" pitchFamily="34" charset="0"/>
                <a:cs typeface="Verdana" pitchFamily="34" charset="0"/>
              </a:rPr>
              <a:t>è un insieme di </a:t>
            </a:r>
          </a:p>
          <a:p>
            <a:pPr>
              <a:buFont typeface="Arial" charset="0"/>
              <a:buNone/>
            </a:pPr>
            <a:r>
              <a:rPr lang="it-IT" altLang="it-IT" sz="1800" dirty="0" smtClean="0">
                <a:solidFill>
                  <a:srgbClr val="0000CC"/>
                </a:solidFill>
                <a:latin typeface="Verdana" pitchFamily="34" charset="0"/>
                <a:ea typeface="Verdana" pitchFamily="34" charset="0"/>
                <a:cs typeface="Verdana" pitchFamily="34" charset="0"/>
              </a:rPr>
              <a:t>filamenti vetrosi realizzati in modo da condurre luce, nei fili viaggia</a:t>
            </a:r>
          </a:p>
          <a:p>
            <a:pPr>
              <a:buFont typeface="Arial" charset="0"/>
              <a:buNone/>
            </a:pPr>
            <a:r>
              <a:rPr lang="it-IT" altLang="it-IT" sz="1800" dirty="0" smtClean="0">
                <a:solidFill>
                  <a:srgbClr val="0000CC"/>
                </a:solidFill>
                <a:latin typeface="Verdana" pitchFamily="34" charset="0"/>
                <a:ea typeface="Verdana" pitchFamily="34" charset="0"/>
                <a:cs typeface="Verdana" pitchFamily="34" charset="0"/>
              </a:rPr>
              <a:t> un campo elettromagnetico. </a:t>
            </a:r>
          </a:p>
          <a:p>
            <a:pPr>
              <a:buFont typeface="Arial" charset="0"/>
              <a:buNone/>
            </a:pPr>
            <a:r>
              <a:rPr lang="it-IT" altLang="it-IT" sz="1800" b="1" dirty="0" smtClean="0">
                <a:solidFill>
                  <a:srgbClr val="0000CC"/>
                </a:solidFill>
                <a:latin typeface="Verdana" pitchFamily="34" charset="0"/>
                <a:ea typeface="Verdana" pitchFamily="34" charset="0"/>
                <a:cs typeface="Verdana" pitchFamily="34" charset="0"/>
              </a:rPr>
              <a:t>La fibra ottica </a:t>
            </a:r>
            <a:r>
              <a:rPr lang="it-IT" altLang="it-IT" sz="1800" dirty="0" smtClean="0">
                <a:solidFill>
                  <a:srgbClr val="0000CC"/>
                </a:solidFill>
                <a:latin typeface="Verdana" pitchFamily="34" charset="0"/>
                <a:ea typeface="Verdana" pitchFamily="34" charset="0"/>
                <a:cs typeface="Verdana" pitchFamily="34" charset="0"/>
              </a:rPr>
              <a:t>è applicata nelle telecomunicazioni e, fornisce </a:t>
            </a:r>
          </a:p>
          <a:p>
            <a:pPr>
              <a:buFont typeface="Arial" charset="0"/>
              <a:buNone/>
            </a:pPr>
            <a:r>
              <a:rPr lang="it-IT" altLang="it-IT" sz="1800" dirty="0" smtClean="0">
                <a:solidFill>
                  <a:srgbClr val="0000CC"/>
                </a:solidFill>
                <a:latin typeface="Verdana" pitchFamily="34" charset="0"/>
                <a:ea typeface="Verdana" pitchFamily="34" charset="0"/>
                <a:cs typeface="Verdana" pitchFamily="34" charset="0"/>
              </a:rPr>
              <a:t>l’accesso alla banda larga,il vantaggio della fibra, oltre a quello di</a:t>
            </a:r>
          </a:p>
          <a:p>
            <a:pPr>
              <a:buFont typeface="Arial" charset="0"/>
              <a:buNone/>
            </a:pPr>
            <a:r>
              <a:rPr lang="it-IT" altLang="it-IT" sz="1800" dirty="0" smtClean="0">
                <a:solidFill>
                  <a:srgbClr val="0000CC"/>
                </a:solidFill>
                <a:latin typeface="Verdana" pitchFamily="34" charset="0"/>
                <a:ea typeface="Verdana" pitchFamily="34" charset="0"/>
                <a:cs typeface="Verdana" pitchFamily="34" charset="0"/>
              </a:rPr>
              <a:t>essere molto leggera, è soprattutto quella di essere </a:t>
            </a:r>
            <a:r>
              <a:rPr lang="it-IT" altLang="it-IT" sz="1800" b="1" dirty="0" smtClean="0">
                <a:solidFill>
                  <a:srgbClr val="0000CC"/>
                </a:solidFill>
                <a:latin typeface="Verdana" pitchFamily="34" charset="0"/>
                <a:ea typeface="Verdana" pitchFamily="34" charset="0"/>
                <a:cs typeface="Verdana" pitchFamily="34" charset="0"/>
              </a:rPr>
              <a:t>resistente </a:t>
            </a:r>
          </a:p>
          <a:p>
            <a:pPr>
              <a:buFont typeface="Arial" charset="0"/>
              <a:buNone/>
            </a:pPr>
            <a:r>
              <a:rPr lang="it-IT" altLang="it-IT" sz="1800" b="1" dirty="0" smtClean="0">
                <a:solidFill>
                  <a:srgbClr val="0000CC"/>
                </a:solidFill>
                <a:latin typeface="Verdana" pitchFamily="34" charset="0"/>
                <a:ea typeface="Verdana" pitchFamily="34" charset="0"/>
                <a:cs typeface="Verdana" pitchFamily="34" charset="0"/>
              </a:rPr>
              <a:t>alle condizioni climatiche </a:t>
            </a:r>
            <a:r>
              <a:rPr lang="it-IT" altLang="it-IT" sz="1800" dirty="0" smtClean="0">
                <a:solidFill>
                  <a:srgbClr val="0000CC"/>
                </a:solidFill>
                <a:latin typeface="Verdana" pitchFamily="34" charset="0"/>
                <a:ea typeface="Verdana" pitchFamily="34" charset="0"/>
                <a:cs typeface="Verdana" pitchFamily="34" charset="0"/>
              </a:rPr>
              <a:t>e ai </a:t>
            </a:r>
            <a:r>
              <a:rPr lang="it-IT" altLang="it-IT" sz="1800" b="1" dirty="0" smtClean="0">
                <a:solidFill>
                  <a:srgbClr val="0000CC"/>
                </a:solidFill>
                <a:latin typeface="Verdana" pitchFamily="34" charset="0"/>
                <a:ea typeface="Verdana" pitchFamily="34" charset="0"/>
                <a:cs typeface="Verdana" pitchFamily="34" charset="0"/>
              </a:rPr>
              <a:t>campi elettromagnetici.</a:t>
            </a:r>
          </a:p>
          <a:p>
            <a:pPr algn="just">
              <a:buFont typeface="Arial" charset="0"/>
              <a:buNone/>
            </a:pPr>
            <a:r>
              <a:rPr lang="it-IT" altLang="it-IT" sz="1800" b="1" dirty="0" smtClean="0">
                <a:solidFill>
                  <a:srgbClr val="FF0000"/>
                </a:solidFill>
                <a:latin typeface="Verdana" pitchFamily="34" charset="0"/>
                <a:ea typeface="Verdana" pitchFamily="34" charset="0"/>
                <a:cs typeface="Verdana" pitchFamily="34" charset="0"/>
              </a:rPr>
              <a:t>La fibra ottica </a:t>
            </a:r>
            <a:r>
              <a:rPr lang="it-IT" altLang="it-IT" sz="1800" dirty="0" smtClean="0">
                <a:solidFill>
                  <a:srgbClr val="FF0000"/>
                </a:solidFill>
                <a:latin typeface="Verdana" pitchFamily="34" charset="0"/>
                <a:ea typeface="Verdana" pitchFamily="34" charset="0"/>
                <a:cs typeface="Verdana" pitchFamily="34" charset="0"/>
              </a:rPr>
              <a:t>in modo semplificato si può classificare, in base </a:t>
            </a:r>
          </a:p>
          <a:p>
            <a:pPr algn="just">
              <a:buFont typeface="Arial" charset="0"/>
              <a:buNone/>
            </a:pPr>
            <a:r>
              <a:rPr lang="it-IT" altLang="it-IT" sz="1800" dirty="0" smtClean="0">
                <a:solidFill>
                  <a:srgbClr val="FF0000"/>
                </a:solidFill>
                <a:latin typeface="Verdana" pitchFamily="34" charset="0"/>
                <a:ea typeface="Verdana" pitchFamily="34" charset="0"/>
                <a:cs typeface="Verdana" pitchFamily="34" charset="0"/>
              </a:rPr>
              <a:t>ai </a:t>
            </a:r>
            <a:r>
              <a:rPr lang="it-IT" altLang="it-IT" sz="1800" b="1" dirty="0" smtClean="0">
                <a:solidFill>
                  <a:srgbClr val="FF0000"/>
                </a:solidFill>
                <a:latin typeface="Verdana" pitchFamily="34" charset="0"/>
                <a:ea typeface="Verdana" pitchFamily="34" charset="0"/>
                <a:cs typeface="Verdana" pitchFamily="34" charset="0"/>
              </a:rPr>
              <a:t>materiali utilizzati </a:t>
            </a:r>
            <a:r>
              <a:rPr lang="it-IT" altLang="it-IT" sz="1800" dirty="0" smtClean="0">
                <a:solidFill>
                  <a:srgbClr val="FF0000"/>
                </a:solidFill>
                <a:latin typeface="Verdana" pitchFamily="34" charset="0"/>
                <a:ea typeface="Verdana" pitchFamily="34" charset="0"/>
                <a:cs typeface="Verdana" pitchFamily="34" charset="0"/>
              </a:rPr>
              <a:t>e alla </a:t>
            </a:r>
            <a:r>
              <a:rPr lang="it-IT" altLang="it-IT" sz="1800" b="1" dirty="0" smtClean="0">
                <a:solidFill>
                  <a:srgbClr val="FF0000"/>
                </a:solidFill>
                <a:latin typeface="Verdana" pitchFamily="34" charset="0"/>
                <a:ea typeface="Verdana" pitchFamily="34" charset="0"/>
                <a:cs typeface="Verdana" pitchFamily="34" charset="0"/>
              </a:rPr>
              <a:t>proprietà</a:t>
            </a:r>
            <a:r>
              <a:rPr lang="it-IT" altLang="it-IT" sz="1800" dirty="0" smtClean="0">
                <a:solidFill>
                  <a:srgbClr val="FF0000"/>
                </a:solidFill>
                <a:latin typeface="Verdana" pitchFamily="34" charset="0"/>
                <a:ea typeface="Verdana" pitchFamily="34" charset="0"/>
                <a:cs typeface="Verdana" pitchFamily="34" charset="0"/>
              </a:rPr>
              <a:t> </a:t>
            </a:r>
            <a:r>
              <a:rPr lang="it-IT" altLang="it-IT" sz="1800" b="1" dirty="0" smtClean="0">
                <a:solidFill>
                  <a:srgbClr val="FF0000"/>
                </a:solidFill>
                <a:latin typeface="Verdana" pitchFamily="34" charset="0"/>
                <a:ea typeface="Verdana" pitchFamily="34" charset="0"/>
                <a:cs typeface="Verdana" pitchFamily="34" charset="0"/>
              </a:rPr>
              <a:t>trasmissiva </a:t>
            </a:r>
          </a:p>
          <a:p>
            <a:pPr algn="just">
              <a:buFont typeface="Arial" charset="0"/>
              <a:buNone/>
            </a:pPr>
            <a:r>
              <a:rPr lang="it-IT" altLang="it-IT" sz="1800" dirty="0" smtClean="0">
                <a:solidFill>
                  <a:srgbClr val="FF0000"/>
                </a:solidFill>
                <a:latin typeface="Verdana" pitchFamily="34" charset="0"/>
                <a:ea typeface="Verdana" pitchFamily="34" charset="0"/>
                <a:cs typeface="Verdana" pitchFamily="34" charset="0"/>
              </a:rPr>
              <a:t>( tipo di propagazione del segnale ottico).</a:t>
            </a:r>
          </a:p>
          <a:p>
            <a:pPr algn="just">
              <a:buFont typeface="Arial" charset="0"/>
              <a:buNone/>
            </a:pPr>
            <a:endParaRPr lang="it-IT" altLang="it-IT" sz="900" dirty="0" smtClean="0">
              <a:solidFill>
                <a:srgbClr val="0000CC"/>
              </a:solidFill>
              <a:latin typeface="Verdana" pitchFamily="34" charset="0"/>
              <a:ea typeface="Verdana" pitchFamily="34" charset="0"/>
              <a:cs typeface="Verdana" pitchFamily="34" charset="0"/>
            </a:endParaRPr>
          </a:p>
          <a:p>
            <a:pPr algn="just">
              <a:buFont typeface="Arial" charset="0"/>
              <a:buNone/>
            </a:pPr>
            <a:r>
              <a:rPr lang="it-IT" altLang="it-IT" sz="1800" b="1" dirty="0" smtClean="0">
                <a:solidFill>
                  <a:srgbClr val="FF0000"/>
                </a:solidFill>
                <a:latin typeface="Verdana" pitchFamily="34" charset="0"/>
                <a:ea typeface="Verdana" pitchFamily="34" charset="0"/>
                <a:cs typeface="Verdana" pitchFamily="34" charset="0"/>
              </a:rPr>
              <a:t>In base ai materiali :</a:t>
            </a:r>
          </a:p>
          <a:p>
            <a:pPr algn="just">
              <a:buFont typeface="Arial" charset="0"/>
              <a:buNone/>
            </a:pPr>
            <a:r>
              <a:rPr lang="it-IT" altLang="it-IT" sz="1800" dirty="0" smtClean="0">
                <a:solidFill>
                  <a:srgbClr val="0000CC"/>
                </a:solidFill>
                <a:latin typeface="Verdana" pitchFamily="34" charset="0"/>
                <a:ea typeface="Verdana" pitchFamily="34" charset="0"/>
                <a:cs typeface="Verdana" pitchFamily="34" charset="0"/>
              </a:rPr>
              <a:t>- plastiche (POF): polimeri per nucleo e mantello, polietilene </a:t>
            </a:r>
          </a:p>
          <a:p>
            <a:pPr algn="just">
              <a:buFont typeface="Arial" charset="0"/>
              <a:buNone/>
            </a:pPr>
            <a:r>
              <a:rPr lang="it-IT" altLang="it-IT" sz="1800" dirty="0" smtClean="0">
                <a:solidFill>
                  <a:srgbClr val="0000CC"/>
                </a:solidFill>
                <a:latin typeface="Verdana" pitchFamily="34" charset="0"/>
                <a:ea typeface="Verdana" pitchFamily="34" charset="0"/>
                <a:cs typeface="Verdana" pitchFamily="34" charset="0"/>
              </a:rPr>
              <a:t>  per la protezione;</a:t>
            </a:r>
          </a:p>
          <a:p>
            <a:pPr algn="just">
              <a:buFont typeface="Arial" charset="0"/>
              <a:buNone/>
            </a:pPr>
            <a:r>
              <a:rPr lang="it-IT" altLang="it-IT" sz="1800" dirty="0" smtClean="0">
                <a:solidFill>
                  <a:srgbClr val="FF0000"/>
                </a:solidFill>
                <a:latin typeface="Verdana" pitchFamily="34" charset="0"/>
                <a:ea typeface="Verdana" pitchFamily="34" charset="0"/>
                <a:cs typeface="Verdana" pitchFamily="34" charset="0"/>
              </a:rPr>
              <a:t>- vetro-plastica: vetro su nucleo e plastica su mantello e</a:t>
            </a:r>
          </a:p>
          <a:p>
            <a:pPr algn="just">
              <a:buFont typeface="Arial" charset="0"/>
              <a:buNone/>
            </a:pPr>
            <a:r>
              <a:rPr lang="it-IT" altLang="it-IT" dirty="0">
                <a:solidFill>
                  <a:srgbClr val="FF0000"/>
                </a:solidFill>
                <a:latin typeface="Verdana" pitchFamily="34" charset="0"/>
                <a:ea typeface="Verdana" pitchFamily="34" charset="0"/>
                <a:cs typeface="Verdana" pitchFamily="34" charset="0"/>
              </a:rPr>
              <a:t> </a:t>
            </a:r>
            <a:r>
              <a:rPr lang="it-IT" altLang="it-IT" dirty="0" smtClean="0">
                <a:solidFill>
                  <a:srgbClr val="FF0000"/>
                </a:solidFill>
                <a:latin typeface="Verdana" pitchFamily="34" charset="0"/>
                <a:ea typeface="Verdana" pitchFamily="34" charset="0"/>
                <a:cs typeface="Verdana" pitchFamily="34" charset="0"/>
              </a:rPr>
              <a:t> </a:t>
            </a:r>
            <a:r>
              <a:rPr lang="it-IT" altLang="it-IT" sz="1800" dirty="0" smtClean="0">
                <a:solidFill>
                  <a:srgbClr val="FF0000"/>
                </a:solidFill>
                <a:latin typeface="Verdana" pitchFamily="34" charset="0"/>
                <a:ea typeface="Verdana" pitchFamily="34" charset="0"/>
                <a:cs typeface="Verdana" pitchFamily="34" charset="0"/>
              </a:rPr>
              <a:t>rivestimento;</a:t>
            </a:r>
          </a:p>
          <a:p>
            <a:pPr algn="just">
              <a:buFont typeface="Arial" charset="0"/>
              <a:buNone/>
            </a:pPr>
            <a:r>
              <a:rPr lang="it-IT" altLang="it-IT" sz="1800" dirty="0" smtClean="0">
                <a:solidFill>
                  <a:srgbClr val="0000CC"/>
                </a:solidFill>
                <a:latin typeface="Verdana" pitchFamily="34" charset="0"/>
                <a:ea typeface="Verdana" pitchFamily="34" charset="0"/>
                <a:cs typeface="Verdana" pitchFamily="34" charset="0"/>
              </a:rPr>
              <a:t>- vetro-vetro: vetro su nucleo e mantello con rivestimento </a:t>
            </a:r>
          </a:p>
          <a:p>
            <a:pPr algn="just">
              <a:buFont typeface="Arial" charset="0"/>
              <a:buNone/>
            </a:pPr>
            <a:r>
              <a:rPr lang="it-IT" altLang="it-IT" dirty="0">
                <a:solidFill>
                  <a:srgbClr val="0000CC"/>
                </a:solidFill>
                <a:latin typeface="Verdana" pitchFamily="34" charset="0"/>
                <a:ea typeface="Verdana" pitchFamily="34" charset="0"/>
                <a:cs typeface="Verdana" pitchFamily="34" charset="0"/>
              </a:rPr>
              <a:t> </a:t>
            </a:r>
            <a:r>
              <a:rPr lang="it-IT" altLang="it-IT" dirty="0" smtClean="0">
                <a:solidFill>
                  <a:srgbClr val="0000CC"/>
                </a:solidFill>
                <a:latin typeface="Verdana" pitchFamily="34" charset="0"/>
                <a:ea typeface="Verdana" pitchFamily="34" charset="0"/>
                <a:cs typeface="Verdana" pitchFamily="34" charset="0"/>
              </a:rPr>
              <a:t> </a:t>
            </a:r>
            <a:r>
              <a:rPr lang="it-IT" altLang="it-IT" sz="1800" dirty="0" smtClean="0">
                <a:solidFill>
                  <a:srgbClr val="0000CC"/>
                </a:solidFill>
                <a:latin typeface="Verdana" pitchFamily="34" charset="0"/>
                <a:ea typeface="Verdana" pitchFamily="34" charset="0"/>
                <a:cs typeface="Verdana" pitchFamily="34" charset="0"/>
              </a:rPr>
              <a:t>in acrilato.</a:t>
            </a:r>
          </a:p>
          <a:p>
            <a:pPr algn="just">
              <a:buFont typeface="Arial" charset="0"/>
              <a:buNone/>
            </a:pPr>
            <a:r>
              <a:rPr lang="it-IT" altLang="it-IT" sz="1800" b="1" dirty="0" smtClean="0">
                <a:solidFill>
                  <a:srgbClr val="FF0000"/>
                </a:solidFill>
                <a:latin typeface="Verdana" pitchFamily="34" charset="0"/>
                <a:ea typeface="Verdana" pitchFamily="34" charset="0"/>
                <a:cs typeface="Verdana" pitchFamily="34" charset="0"/>
              </a:rPr>
              <a:t>In base alle proprietà trasmissiva</a:t>
            </a:r>
            <a:r>
              <a:rPr lang="it-IT" altLang="it-IT" sz="1800" dirty="0" smtClean="0">
                <a:solidFill>
                  <a:srgbClr val="FF0000"/>
                </a:solidFill>
                <a:latin typeface="Verdana" pitchFamily="34" charset="0"/>
                <a:ea typeface="Verdana" pitchFamily="34" charset="0"/>
                <a:cs typeface="Verdana" pitchFamily="34" charset="0"/>
              </a:rPr>
              <a:t>:</a:t>
            </a:r>
          </a:p>
          <a:p>
            <a:pPr algn="just">
              <a:buFont typeface="Arial" charset="0"/>
              <a:buNone/>
            </a:pPr>
            <a:r>
              <a:rPr lang="it-IT" altLang="it-IT" sz="1800" dirty="0" smtClean="0">
                <a:solidFill>
                  <a:srgbClr val="0000CC"/>
                </a:solidFill>
                <a:latin typeface="Verdana" pitchFamily="34" charset="0"/>
                <a:ea typeface="Verdana" pitchFamily="34" charset="0"/>
                <a:cs typeface="Verdana" pitchFamily="34" charset="0"/>
              </a:rPr>
              <a:t>- fibre multimodali;</a:t>
            </a:r>
          </a:p>
          <a:p>
            <a:pPr algn="just">
              <a:buFont typeface="Arial" charset="0"/>
              <a:buNone/>
            </a:pPr>
            <a:r>
              <a:rPr lang="it-IT" altLang="it-IT" dirty="0" smtClean="0">
                <a:solidFill>
                  <a:srgbClr val="0000CC"/>
                </a:solidFill>
                <a:latin typeface="Verdana" pitchFamily="34" charset="0"/>
                <a:ea typeface="Verdana" pitchFamily="34" charset="0"/>
                <a:cs typeface="Verdana" pitchFamily="34" charset="0"/>
              </a:rPr>
              <a:t>- </a:t>
            </a:r>
            <a:r>
              <a:rPr lang="it-IT" altLang="it-IT" sz="1800" dirty="0" smtClean="0">
                <a:solidFill>
                  <a:srgbClr val="FF0000"/>
                </a:solidFill>
                <a:latin typeface="Verdana" pitchFamily="34" charset="0"/>
                <a:ea typeface="Verdana" pitchFamily="34" charset="0"/>
                <a:cs typeface="Verdana" pitchFamily="34" charset="0"/>
              </a:rPr>
              <a:t>fibre </a:t>
            </a:r>
            <a:r>
              <a:rPr lang="it-IT" altLang="it-IT" sz="1800" dirty="0" err="1" smtClean="0">
                <a:solidFill>
                  <a:srgbClr val="FF0000"/>
                </a:solidFill>
                <a:latin typeface="Verdana" pitchFamily="34" charset="0"/>
                <a:ea typeface="Verdana" pitchFamily="34" charset="0"/>
                <a:cs typeface="Verdana" pitchFamily="34" charset="0"/>
              </a:rPr>
              <a:t>monomodali</a:t>
            </a:r>
            <a:r>
              <a:rPr lang="it-IT" altLang="it-IT" sz="1800" dirty="0" smtClean="0">
                <a:solidFill>
                  <a:srgbClr val="FF0000"/>
                </a:solidFill>
                <a:latin typeface="Verdana" pitchFamily="34" charset="0"/>
                <a:ea typeface="Verdana" pitchFamily="34" charset="0"/>
                <a:cs typeface="Verdana" pitchFamily="34" charset="0"/>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olo 1"/>
          <p:cNvSpPr>
            <a:spLocks noGrp="1"/>
          </p:cNvSpPr>
          <p:nvPr>
            <p:ph type="title"/>
          </p:nvPr>
        </p:nvSpPr>
        <p:spPr>
          <a:xfrm>
            <a:off x="0" y="0"/>
            <a:ext cx="8858250" cy="525463"/>
          </a:xfrm>
        </p:spPr>
        <p:txBody>
          <a:bodyPr/>
          <a:lstStyle/>
          <a:p>
            <a:pPr algn="ctr"/>
            <a:r>
              <a:rPr lang="it-IT" altLang="it-IT" b="1" dirty="0">
                <a:solidFill>
                  <a:srgbClr val="0000CC"/>
                </a:solidFill>
                <a:latin typeface="Verdana" pitchFamily="34" charset="0"/>
                <a:ea typeface="Verdana" pitchFamily="34" charset="0"/>
                <a:cs typeface="Verdana" pitchFamily="34" charset="0"/>
              </a:rPr>
              <a:t/>
            </a:r>
            <a:br>
              <a:rPr lang="it-IT" altLang="it-IT" b="1" dirty="0">
                <a:solidFill>
                  <a:srgbClr val="0000CC"/>
                </a:solidFill>
                <a:latin typeface="Verdana" pitchFamily="34" charset="0"/>
                <a:ea typeface="Verdana" pitchFamily="34" charset="0"/>
                <a:cs typeface="Verdana" pitchFamily="34" charset="0"/>
              </a:rPr>
            </a:br>
            <a:r>
              <a:rPr lang="it-IT" altLang="it-IT" sz="1800" b="1" dirty="0" smtClean="0">
                <a:solidFill>
                  <a:srgbClr val="0000CC"/>
                </a:solidFill>
                <a:latin typeface="Verdana" pitchFamily="34" charset="0"/>
                <a:ea typeface="Verdana" pitchFamily="34" charset="0"/>
                <a:cs typeface="Verdana" pitchFamily="34" charset="0"/>
              </a:rPr>
              <a:t>  Fibra ottica storia e tecnologia </a:t>
            </a:r>
            <a:r>
              <a:rPr lang="it-IT" altLang="it-IT" sz="2000" b="1" dirty="0" smtClean="0"/>
              <a:t/>
            </a:r>
            <a:br>
              <a:rPr lang="it-IT" altLang="it-IT" sz="2000" b="1" dirty="0" smtClean="0"/>
            </a:br>
            <a:endParaRPr lang="it-IT" altLang="it-IT" sz="2000" b="1" dirty="0" smtClean="0">
              <a:latin typeface="Verdana" pitchFamily="34" charset="0"/>
              <a:ea typeface="Verdana" pitchFamily="34" charset="0"/>
              <a:cs typeface="Verdana" pitchFamily="34" charset="0"/>
            </a:endParaRPr>
          </a:p>
        </p:txBody>
      </p:sp>
      <p:sp>
        <p:nvSpPr>
          <p:cNvPr id="60419" name="Segnaposto contenuto 2"/>
          <p:cNvSpPr>
            <a:spLocks noGrp="1"/>
          </p:cNvSpPr>
          <p:nvPr>
            <p:ph idx="4294967295"/>
          </p:nvPr>
        </p:nvSpPr>
        <p:spPr>
          <a:xfrm>
            <a:off x="611560" y="620689"/>
            <a:ext cx="8245227" cy="720080"/>
          </a:xfrm>
          <a:prstGeom prst="rect">
            <a:avLst/>
          </a:prstGeom>
        </p:spPr>
        <p:txBody>
          <a:bodyPr/>
          <a:lstStyle/>
          <a:p>
            <a:r>
              <a:rPr lang="it-IT" sz="2000" dirty="0" smtClean="0">
                <a:solidFill>
                  <a:srgbClr val="0000CC"/>
                </a:solidFill>
                <a:latin typeface="Verdana" pitchFamily="34" charset="0"/>
              </a:rPr>
              <a:t>La fibra ottica opera nelle bande infrarosso, visibile e ultravioletto</a:t>
            </a:r>
            <a:endParaRPr lang="it-IT" dirty="0" smtClean="0">
              <a:solidFill>
                <a:srgbClr val="0000CC"/>
              </a:solidFill>
            </a:endParaRPr>
          </a:p>
          <a:p>
            <a:pPr lvl="1"/>
            <a:r>
              <a:rPr lang="it-IT" dirty="0" smtClean="0">
                <a:solidFill>
                  <a:srgbClr val="FF0000"/>
                </a:solidFill>
                <a:latin typeface="Verdana" pitchFamily="34" charset="0"/>
              </a:rPr>
              <a:t>dello</a:t>
            </a:r>
            <a:r>
              <a:rPr lang="it-IT" b="1" dirty="0" smtClean="0">
                <a:solidFill>
                  <a:srgbClr val="FF0000"/>
                </a:solidFill>
                <a:latin typeface="Verdana" pitchFamily="34" charset="0"/>
              </a:rPr>
              <a:t> Spettro Elettromagnetico </a:t>
            </a:r>
          </a:p>
          <a:p>
            <a:pPr>
              <a:buFont typeface="Arial" charset="0"/>
              <a:buNone/>
            </a:pPr>
            <a:endParaRPr lang="it-IT" altLang="it-IT" sz="1800" dirty="0" smtClean="0">
              <a:solidFill>
                <a:srgbClr val="FF0000"/>
              </a:solidFill>
              <a:latin typeface="Verdana" pitchFamily="34" charset="0"/>
              <a:ea typeface="Verdana" pitchFamily="34" charset="0"/>
              <a:cs typeface="Verdana" pitchFamily="34" charset="0"/>
            </a:endParaRPr>
          </a:p>
        </p:txBody>
      </p:sp>
      <p:sp>
        <p:nvSpPr>
          <p:cNvPr id="4" name="Rettangolo 3"/>
          <p:cNvSpPr/>
          <p:nvPr/>
        </p:nvSpPr>
        <p:spPr>
          <a:xfrm>
            <a:off x="323528" y="5085184"/>
            <a:ext cx="8568952" cy="1107996"/>
          </a:xfrm>
          <a:prstGeom prst="rect">
            <a:avLst/>
          </a:prstGeom>
        </p:spPr>
        <p:txBody>
          <a:bodyPr wrap="square">
            <a:spAutoFit/>
          </a:bodyPr>
          <a:lstStyle/>
          <a:p>
            <a:pPr marL="0" lvl="1">
              <a:spcAft>
                <a:spcPts val="600"/>
              </a:spcAft>
              <a:buClr>
                <a:srgbClr val="000099"/>
              </a:buClr>
              <a:tabLst>
                <a:tab pos="182563" algn="l"/>
                <a:tab pos="1355725" algn="l"/>
                <a:tab pos="2270125" algn="l"/>
                <a:tab pos="3184525" algn="l"/>
                <a:tab pos="4098925" algn="l"/>
                <a:tab pos="5013325" algn="l"/>
                <a:tab pos="5927725" algn="l"/>
                <a:tab pos="6842125" algn="l"/>
                <a:tab pos="7756525" algn="l"/>
                <a:tab pos="8670925" algn="l"/>
                <a:tab pos="9585325" algn="l"/>
                <a:tab pos="10499725" algn="l"/>
              </a:tabLst>
              <a:defRPr/>
            </a:pPr>
            <a:r>
              <a:rPr lang="it-IT" b="1" dirty="0" smtClean="0">
                <a:solidFill>
                  <a:srgbClr val="0000CC"/>
                </a:solidFill>
                <a:latin typeface="Verdana" pitchFamily="34" charset="0"/>
                <a:cs typeface="Times New Roman" pitchFamily="18" charset="0"/>
              </a:rPr>
              <a:t>v = f λ </a:t>
            </a:r>
            <a:endParaRPr lang="it-IT" dirty="0" smtClean="0">
              <a:solidFill>
                <a:srgbClr val="000000"/>
              </a:solidFill>
              <a:latin typeface="Verdana" pitchFamily="34" charset="0"/>
              <a:cs typeface="Times New Roman" pitchFamily="18" charset="0"/>
            </a:endParaRPr>
          </a:p>
          <a:p>
            <a:pPr marL="0" lvl="1">
              <a:spcAft>
                <a:spcPts val="600"/>
              </a:spcAft>
              <a:buClr>
                <a:srgbClr val="000099"/>
              </a:buClr>
              <a:tabLst>
                <a:tab pos="182563" algn="l"/>
                <a:tab pos="1355725" algn="l"/>
                <a:tab pos="2270125" algn="l"/>
                <a:tab pos="3184525" algn="l"/>
                <a:tab pos="4098925" algn="l"/>
                <a:tab pos="5013325" algn="l"/>
                <a:tab pos="5927725" algn="l"/>
                <a:tab pos="6842125" algn="l"/>
                <a:tab pos="7756525" algn="l"/>
                <a:tab pos="8670925" algn="l"/>
                <a:tab pos="9585325" algn="l"/>
                <a:tab pos="10499725" algn="l"/>
              </a:tabLst>
              <a:defRPr/>
            </a:pPr>
            <a:r>
              <a:rPr lang="it-IT" sz="2000" b="1" dirty="0" smtClean="0">
                <a:solidFill>
                  <a:srgbClr val="0000CC"/>
                </a:solidFill>
                <a:latin typeface="Verdana" pitchFamily="34" charset="0"/>
                <a:cs typeface="Times New Roman" pitchFamily="18" charset="0"/>
              </a:rPr>
              <a:t>v</a:t>
            </a:r>
            <a:r>
              <a:rPr lang="it-IT" sz="2000" dirty="0" smtClean="0">
                <a:solidFill>
                  <a:srgbClr val="000000"/>
                </a:solidFill>
                <a:latin typeface="Verdana" pitchFamily="34" charset="0"/>
                <a:cs typeface="Times New Roman" pitchFamily="18" charset="0"/>
              </a:rPr>
              <a:t> </a:t>
            </a:r>
            <a:r>
              <a:rPr lang="it-IT" dirty="0" smtClean="0">
                <a:solidFill>
                  <a:srgbClr val="000099"/>
                </a:solidFill>
                <a:latin typeface="Verdana" pitchFamily="34" charset="0"/>
                <a:cs typeface="Times New Roman" pitchFamily="18" charset="0"/>
              </a:rPr>
              <a:t>Velocità della luce nel vuoto  </a:t>
            </a:r>
            <a:r>
              <a:rPr lang="it-IT" dirty="0" smtClean="0">
                <a:solidFill>
                  <a:srgbClr val="FF0000"/>
                </a:solidFill>
                <a:latin typeface="Verdana" pitchFamily="34" charset="0"/>
                <a:cs typeface="Times New Roman" pitchFamily="18" charset="0"/>
              </a:rPr>
              <a:t>– </a:t>
            </a:r>
            <a:r>
              <a:rPr lang="it-IT" b="1" dirty="0" smtClean="0">
                <a:solidFill>
                  <a:srgbClr val="FF0000"/>
                </a:solidFill>
                <a:latin typeface="Verdana" pitchFamily="34" charset="0"/>
                <a:cs typeface="Times New Roman" pitchFamily="18" charset="0"/>
              </a:rPr>
              <a:t>λ </a:t>
            </a:r>
            <a:r>
              <a:rPr lang="it-IT" dirty="0" smtClean="0">
                <a:solidFill>
                  <a:srgbClr val="FF0000"/>
                </a:solidFill>
                <a:latin typeface="Verdana" pitchFamily="34" charset="0"/>
                <a:cs typeface="Times New Roman" pitchFamily="18" charset="0"/>
              </a:rPr>
              <a:t>lunghezza d’onda  ( </a:t>
            </a:r>
            <a:r>
              <a:rPr lang="it-IT" dirty="0" err="1" smtClean="0">
                <a:solidFill>
                  <a:srgbClr val="FF0000"/>
                </a:solidFill>
                <a:latin typeface="Verdana" pitchFamily="34" charset="0"/>
                <a:cs typeface="Times New Roman" pitchFamily="18" charset="0"/>
              </a:rPr>
              <a:t>nm</a:t>
            </a:r>
            <a:r>
              <a:rPr lang="it-IT" dirty="0" smtClean="0">
                <a:solidFill>
                  <a:srgbClr val="FF0000"/>
                </a:solidFill>
                <a:latin typeface="Verdana" pitchFamily="34" charset="0"/>
                <a:cs typeface="Times New Roman" pitchFamily="18" charset="0"/>
              </a:rPr>
              <a:t>) distanza tra </a:t>
            </a:r>
          </a:p>
          <a:p>
            <a:pPr marL="0" lvl="1">
              <a:spcAft>
                <a:spcPts val="600"/>
              </a:spcAft>
              <a:buClr>
                <a:srgbClr val="000099"/>
              </a:buClr>
              <a:tabLst>
                <a:tab pos="182563" algn="l"/>
                <a:tab pos="1355725" algn="l"/>
                <a:tab pos="2270125" algn="l"/>
                <a:tab pos="3184525" algn="l"/>
                <a:tab pos="4098925" algn="l"/>
                <a:tab pos="5013325" algn="l"/>
                <a:tab pos="5927725" algn="l"/>
                <a:tab pos="6842125" algn="l"/>
                <a:tab pos="7756525" algn="l"/>
                <a:tab pos="8670925" algn="l"/>
                <a:tab pos="9585325" algn="l"/>
                <a:tab pos="10499725" algn="l"/>
              </a:tabLst>
              <a:defRPr/>
            </a:pPr>
            <a:r>
              <a:rPr lang="it-IT" dirty="0" smtClean="0">
                <a:solidFill>
                  <a:srgbClr val="FF0000"/>
                </a:solidFill>
                <a:latin typeface="Verdana" pitchFamily="34" charset="0"/>
                <a:cs typeface="Times New Roman" pitchFamily="18" charset="0"/>
              </a:rPr>
              <a:t>due massimi o due minimi  dell’onda - </a:t>
            </a:r>
            <a:r>
              <a:rPr lang="it-IT" b="1" dirty="0" smtClean="0">
                <a:solidFill>
                  <a:srgbClr val="FF0000"/>
                </a:solidFill>
                <a:latin typeface="Verdana" pitchFamily="34" charset="0"/>
                <a:cs typeface="Times New Roman" pitchFamily="18" charset="0"/>
              </a:rPr>
              <a:t> </a:t>
            </a:r>
            <a:r>
              <a:rPr lang="it-IT" b="1" dirty="0" smtClean="0">
                <a:solidFill>
                  <a:srgbClr val="0000CC"/>
                </a:solidFill>
                <a:latin typeface="Verdana" pitchFamily="34" charset="0"/>
                <a:cs typeface="Times New Roman" pitchFamily="18" charset="0"/>
              </a:rPr>
              <a:t>f </a:t>
            </a:r>
            <a:r>
              <a:rPr lang="it-IT" dirty="0" smtClean="0">
                <a:solidFill>
                  <a:srgbClr val="0000CC"/>
                </a:solidFill>
                <a:latin typeface="Verdana" pitchFamily="34" charset="0"/>
                <a:cs typeface="Times New Roman" pitchFamily="18" charset="0"/>
              </a:rPr>
              <a:t>frequenza  periodi al secondo </a:t>
            </a:r>
            <a:endParaRPr lang="it-IT" dirty="0">
              <a:solidFill>
                <a:srgbClr val="0000CC"/>
              </a:solidFill>
              <a:latin typeface="Verdana" pitchFamily="34" charset="0"/>
              <a:cs typeface="Times New Roman" pitchFamily="18" charset="0"/>
            </a:endParaRPr>
          </a:p>
        </p:txBody>
      </p:sp>
      <p:sp>
        <p:nvSpPr>
          <p:cNvPr id="5" name="Rettangolo 38"/>
          <p:cNvSpPr>
            <a:spLocks noChangeArrowheads="1"/>
          </p:cNvSpPr>
          <p:nvPr/>
        </p:nvSpPr>
        <p:spPr bwMode="auto">
          <a:xfrm>
            <a:off x="0" y="1700808"/>
            <a:ext cx="9144000" cy="1200150"/>
          </a:xfrm>
          <a:prstGeom prst="rect">
            <a:avLst/>
          </a:prstGeom>
          <a:noFill/>
          <a:ln w="9525">
            <a:noFill/>
            <a:miter lim="800000"/>
            <a:headEnd/>
            <a:tailEnd/>
          </a:ln>
        </p:spPr>
        <p:txBody>
          <a:bodyPr>
            <a:spAutoFit/>
          </a:bodyPr>
          <a:lstStyle/>
          <a:p>
            <a:pPr algn="l"/>
            <a:r>
              <a:rPr lang="it-IT" dirty="0">
                <a:solidFill>
                  <a:srgbClr val="7030A0"/>
                </a:solidFill>
              </a:rPr>
              <a:t>  Ultravioletti </a:t>
            </a:r>
          </a:p>
          <a:p>
            <a:pPr algn="l"/>
            <a:r>
              <a:rPr lang="it-IT" dirty="0"/>
              <a:t>    </a:t>
            </a:r>
            <a:r>
              <a:rPr lang="it-IT" dirty="0">
                <a:solidFill>
                  <a:srgbClr val="7030A0"/>
                </a:solidFill>
              </a:rPr>
              <a:t>Raggi  X                      </a:t>
            </a:r>
            <a:r>
              <a:rPr lang="it-IT" dirty="0">
                <a:solidFill>
                  <a:srgbClr val="0000CC"/>
                </a:solidFill>
              </a:rPr>
              <a:t>Luce visibile </a:t>
            </a:r>
            <a:r>
              <a:rPr lang="it-IT" dirty="0"/>
              <a:t>		</a:t>
            </a:r>
            <a:r>
              <a:rPr lang="it-IT" dirty="0">
                <a:solidFill>
                  <a:srgbClr val="FF0000"/>
                </a:solidFill>
              </a:rPr>
              <a:t>         Infrarossi</a:t>
            </a:r>
          </a:p>
          <a:p>
            <a:pPr algn="l"/>
            <a:r>
              <a:rPr lang="it-IT" dirty="0"/>
              <a:t>    </a:t>
            </a:r>
            <a:r>
              <a:rPr lang="it-IT" dirty="0">
                <a:solidFill>
                  <a:srgbClr val="7030A0"/>
                </a:solidFill>
              </a:rPr>
              <a:t>Raggi Ɣ </a:t>
            </a:r>
          </a:p>
        </p:txBody>
      </p:sp>
      <p:pic>
        <p:nvPicPr>
          <p:cNvPr id="6" name="Picture 5" descr="C:\Users\moretti\Desktop\spettro_luce.jpg"/>
          <p:cNvPicPr>
            <a:picLocks noChangeAspect="1" noChangeArrowheads="1"/>
          </p:cNvPicPr>
          <p:nvPr/>
        </p:nvPicPr>
        <p:blipFill>
          <a:blip r:embed="rId2" cstate="print"/>
          <a:srcRect/>
          <a:stretch>
            <a:fillRect/>
          </a:stretch>
        </p:blipFill>
        <p:spPr bwMode="auto">
          <a:xfrm>
            <a:off x="179388" y="2852936"/>
            <a:ext cx="8964612" cy="140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692696"/>
          </a:xfrm>
        </p:spPr>
        <p:txBody>
          <a:bodyPr/>
          <a:lstStyle/>
          <a:p>
            <a:pPr algn="ctr"/>
            <a:r>
              <a:rPr lang="it-IT" altLang="it-IT" b="1" dirty="0" smtClean="0">
                <a:solidFill>
                  <a:srgbClr val="0000CC"/>
                </a:solidFill>
                <a:latin typeface="Verdana" pitchFamily="34" charset="0"/>
                <a:ea typeface="Verdana" pitchFamily="34" charset="0"/>
                <a:cs typeface="Verdana" pitchFamily="34" charset="0"/>
              </a:rPr>
              <a:t/>
            </a:r>
            <a:br>
              <a:rPr lang="it-IT" altLang="it-IT" b="1" dirty="0" smtClean="0">
                <a:solidFill>
                  <a:srgbClr val="0000CC"/>
                </a:solidFill>
                <a:latin typeface="Verdana" pitchFamily="34" charset="0"/>
                <a:ea typeface="Verdana" pitchFamily="34" charset="0"/>
                <a:cs typeface="Verdana" pitchFamily="34" charset="0"/>
              </a:rPr>
            </a:br>
            <a:r>
              <a:rPr lang="it-IT" altLang="it-IT" sz="1800" b="1" dirty="0" smtClean="0">
                <a:solidFill>
                  <a:srgbClr val="0000CC"/>
                </a:solidFill>
                <a:latin typeface="Verdana" pitchFamily="34" charset="0"/>
                <a:ea typeface="Verdana" pitchFamily="34" charset="0"/>
                <a:cs typeface="Verdana" pitchFamily="34" charset="0"/>
              </a:rPr>
              <a:t>  Fibra ottica storia e tecnologia </a:t>
            </a:r>
            <a:r>
              <a:rPr lang="it-IT" altLang="it-IT" sz="2000" b="1" dirty="0" smtClean="0"/>
              <a:t/>
            </a:r>
            <a:br>
              <a:rPr lang="it-IT" altLang="it-IT" sz="2000" b="1" dirty="0" smtClean="0"/>
            </a:br>
            <a:endParaRPr lang="it-IT" dirty="0"/>
          </a:p>
        </p:txBody>
      </p:sp>
      <p:sp>
        <p:nvSpPr>
          <p:cNvPr id="3" name="Segnaposto testo 2"/>
          <p:cNvSpPr>
            <a:spLocks noGrp="1"/>
          </p:cNvSpPr>
          <p:nvPr>
            <p:ph type="body"/>
          </p:nvPr>
        </p:nvSpPr>
        <p:spPr/>
        <p:txBody>
          <a:bodyPr/>
          <a:lstStyle/>
          <a:p>
            <a:endParaRPr lang="it-IT" dirty="0" smtClean="0"/>
          </a:p>
          <a:p>
            <a:endParaRPr lang="it-IT" dirty="0"/>
          </a:p>
        </p:txBody>
      </p:sp>
      <p:sp>
        <p:nvSpPr>
          <p:cNvPr id="4" name="Rettangolo 3"/>
          <p:cNvSpPr/>
          <p:nvPr/>
        </p:nvSpPr>
        <p:spPr>
          <a:xfrm>
            <a:off x="467544" y="1268760"/>
            <a:ext cx="8208912" cy="4093428"/>
          </a:xfrm>
          <a:prstGeom prst="rect">
            <a:avLst/>
          </a:prstGeom>
        </p:spPr>
        <p:txBody>
          <a:bodyPr wrap="square">
            <a:spAutoFit/>
          </a:bodyPr>
          <a:lstStyle/>
          <a:p>
            <a:pPr algn="just"/>
            <a:r>
              <a:rPr lang="it-IT" sz="2000" dirty="0" smtClean="0">
                <a:solidFill>
                  <a:srgbClr val="0000CC"/>
                </a:solidFill>
                <a:latin typeface="Verdana" pitchFamily="34" charset="0"/>
              </a:rPr>
              <a:t>Per la trasmissione con la fibra ottica, nello spettro </a:t>
            </a:r>
            <a:r>
              <a:rPr lang="it-IT" sz="2000" dirty="0" err="1" smtClean="0">
                <a:solidFill>
                  <a:srgbClr val="0000CC"/>
                </a:solidFill>
                <a:latin typeface="Verdana" pitchFamily="34" charset="0"/>
              </a:rPr>
              <a:t>Elettroma-</a:t>
            </a:r>
            <a:endParaRPr lang="it-IT" sz="2000" dirty="0" smtClean="0">
              <a:solidFill>
                <a:srgbClr val="0000CC"/>
              </a:solidFill>
              <a:latin typeface="Verdana" pitchFamily="34" charset="0"/>
            </a:endParaRPr>
          </a:p>
          <a:p>
            <a:pPr algn="just"/>
            <a:r>
              <a:rPr lang="it-IT" sz="2000" dirty="0" err="1" smtClean="0">
                <a:solidFill>
                  <a:srgbClr val="0000CC"/>
                </a:solidFill>
                <a:latin typeface="Verdana" pitchFamily="34" charset="0"/>
              </a:rPr>
              <a:t>gnetico</a:t>
            </a:r>
            <a:r>
              <a:rPr lang="it-IT" sz="2000" dirty="0" smtClean="0">
                <a:solidFill>
                  <a:srgbClr val="0000CC"/>
                </a:solidFill>
                <a:latin typeface="Verdana" pitchFamily="34" charset="0"/>
              </a:rPr>
              <a:t> si utilizzano tre intervalli di lunghezze d'onda </a:t>
            </a:r>
          </a:p>
          <a:p>
            <a:r>
              <a:rPr lang="it-IT" sz="2000" dirty="0" smtClean="0">
                <a:solidFill>
                  <a:srgbClr val="0000CC"/>
                </a:solidFill>
                <a:latin typeface="Verdana" pitchFamily="34" charset="0"/>
              </a:rPr>
              <a:t> </a:t>
            </a:r>
            <a:r>
              <a:rPr lang="it-IT" sz="2000" b="1" i="1" dirty="0" smtClean="0">
                <a:solidFill>
                  <a:srgbClr val="0000CC"/>
                </a:solidFill>
                <a:latin typeface="Verdana" pitchFamily="34" charset="0"/>
              </a:rPr>
              <a:t>finestre ottiche </a:t>
            </a:r>
            <a:endParaRPr lang="it-IT" sz="2000" i="1" dirty="0" smtClean="0">
              <a:solidFill>
                <a:srgbClr val="0000CC"/>
              </a:solidFill>
              <a:latin typeface="Verdana" pitchFamily="34" charset="0"/>
            </a:endParaRPr>
          </a:p>
          <a:p>
            <a:pPr algn="just"/>
            <a:endParaRPr lang="it-IT" sz="1000" i="1" dirty="0" smtClean="0">
              <a:solidFill>
                <a:srgbClr val="0000CC"/>
              </a:solidFill>
              <a:latin typeface="Verdana" pitchFamily="34" charset="0"/>
            </a:endParaRPr>
          </a:p>
          <a:p>
            <a:r>
              <a:rPr lang="it-IT" dirty="0" smtClean="0">
                <a:solidFill>
                  <a:srgbClr val="FF0000"/>
                </a:solidFill>
              </a:rPr>
              <a:t>      -1° finestra    800 &lt; </a:t>
            </a:r>
            <a:r>
              <a:rPr lang="it-IT" b="1" dirty="0" smtClean="0">
                <a:solidFill>
                  <a:srgbClr val="FF0000"/>
                </a:solidFill>
              </a:rPr>
              <a:t>λ</a:t>
            </a:r>
            <a:r>
              <a:rPr lang="it-IT" dirty="0" smtClean="0">
                <a:solidFill>
                  <a:srgbClr val="FF0000"/>
                </a:solidFill>
              </a:rPr>
              <a:t> &lt;   900  </a:t>
            </a:r>
            <a:r>
              <a:rPr lang="it-IT" dirty="0" err="1" smtClean="0">
                <a:solidFill>
                  <a:srgbClr val="FF0000"/>
                </a:solidFill>
              </a:rPr>
              <a:t>nm</a:t>
            </a:r>
            <a:r>
              <a:rPr lang="it-IT" dirty="0" smtClean="0">
                <a:solidFill>
                  <a:srgbClr val="FF0000"/>
                </a:solidFill>
              </a:rPr>
              <a:t>        (vicino infrarosso);</a:t>
            </a:r>
          </a:p>
          <a:p>
            <a:r>
              <a:rPr lang="pt-BR" dirty="0" smtClean="0">
                <a:solidFill>
                  <a:srgbClr val="FF0000"/>
                </a:solidFill>
              </a:rPr>
              <a:t>      -2° finestra 1.300 &lt; </a:t>
            </a:r>
            <a:r>
              <a:rPr lang="pt-BR" b="1" dirty="0" smtClean="0">
                <a:solidFill>
                  <a:srgbClr val="FF0000"/>
                </a:solidFill>
              </a:rPr>
              <a:t>λ </a:t>
            </a:r>
            <a:r>
              <a:rPr lang="pt-BR" dirty="0" smtClean="0">
                <a:solidFill>
                  <a:srgbClr val="FF0000"/>
                </a:solidFill>
              </a:rPr>
              <a:t>&lt; 1.350 nm</a:t>
            </a:r>
          </a:p>
          <a:p>
            <a:r>
              <a:rPr lang="it-IT" dirty="0" smtClean="0">
                <a:solidFill>
                  <a:srgbClr val="FF0000"/>
                </a:solidFill>
              </a:rPr>
              <a:t>      -3° finestra             </a:t>
            </a:r>
            <a:r>
              <a:rPr lang="it-IT" b="1" dirty="0" smtClean="0">
                <a:solidFill>
                  <a:srgbClr val="FF0000"/>
                </a:solidFill>
              </a:rPr>
              <a:t> </a:t>
            </a:r>
            <a:r>
              <a:rPr lang="el-GR" b="1" dirty="0" smtClean="0">
                <a:solidFill>
                  <a:srgbClr val="FF0000"/>
                </a:solidFill>
              </a:rPr>
              <a:t>λ </a:t>
            </a:r>
            <a:r>
              <a:rPr lang="el-GR" dirty="0" smtClean="0">
                <a:solidFill>
                  <a:srgbClr val="FF0000"/>
                </a:solidFill>
              </a:rPr>
              <a:t>≅ 1.55</a:t>
            </a:r>
            <a:r>
              <a:rPr lang="it-IT" dirty="0" smtClean="0">
                <a:solidFill>
                  <a:srgbClr val="FF0000"/>
                </a:solidFill>
              </a:rPr>
              <a:t>0 </a:t>
            </a:r>
            <a:r>
              <a:rPr lang="it-IT" dirty="0" err="1" smtClean="0">
                <a:solidFill>
                  <a:srgbClr val="FF0000"/>
                </a:solidFill>
              </a:rPr>
              <a:t>nm</a:t>
            </a:r>
            <a:r>
              <a:rPr lang="it-IT" dirty="0" smtClean="0">
                <a:solidFill>
                  <a:srgbClr val="FF0000"/>
                </a:solidFill>
              </a:rPr>
              <a:t>       (lontano infrarosso).</a:t>
            </a:r>
          </a:p>
          <a:p>
            <a:r>
              <a:rPr lang="it-IT" sz="1000" dirty="0" smtClean="0">
                <a:solidFill>
                  <a:srgbClr val="FF0000"/>
                </a:solidFill>
              </a:rPr>
              <a:t> </a:t>
            </a:r>
          </a:p>
          <a:p>
            <a:r>
              <a:rPr lang="it-IT" dirty="0" smtClean="0">
                <a:solidFill>
                  <a:srgbClr val="0000CC"/>
                </a:solidFill>
              </a:rPr>
              <a:t>Le finestre 2° e la 3° hanno perdite basse,  0.2 - 0.5 </a:t>
            </a:r>
            <a:r>
              <a:rPr lang="it-IT" dirty="0" err="1" smtClean="0">
                <a:solidFill>
                  <a:srgbClr val="0000CC"/>
                </a:solidFill>
              </a:rPr>
              <a:t>dB</a:t>
            </a:r>
            <a:r>
              <a:rPr lang="it-IT" dirty="0" smtClean="0">
                <a:solidFill>
                  <a:srgbClr val="0000CC"/>
                </a:solidFill>
              </a:rPr>
              <a:t>/Km.</a:t>
            </a:r>
          </a:p>
          <a:p>
            <a:r>
              <a:rPr lang="it-IT" dirty="0" smtClean="0">
                <a:solidFill>
                  <a:srgbClr val="0000CC"/>
                </a:solidFill>
              </a:rPr>
              <a:t> </a:t>
            </a:r>
          </a:p>
          <a:p>
            <a:r>
              <a:rPr lang="it-IT" dirty="0" smtClean="0">
                <a:solidFill>
                  <a:srgbClr val="FF0000"/>
                </a:solidFill>
              </a:rPr>
              <a:t>Per ottenere attenuazioni ancora più ridotte si possono impiegare fibre al </a:t>
            </a:r>
            <a:r>
              <a:rPr lang="it-IT" i="1" dirty="0" smtClean="0">
                <a:solidFill>
                  <a:srgbClr val="FF0000"/>
                </a:solidFill>
              </a:rPr>
              <a:t>cloruro di potassio (</a:t>
            </a:r>
            <a:r>
              <a:rPr lang="it-IT" i="1" dirty="0" err="1" smtClean="0">
                <a:solidFill>
                  <a:srgbClr val="FF0000"/>
                </a:solidFill>
              </a:rPr>
              <a:t>KCl</a:t>
            </a:r>
            <a:r>
              <a:rPr lang="it-IT" i="1" dirty="0" smtClean="0">
                <a:solidFill>
                  <a:srgbClr val="FF0000"/>
                </a:solidFill>
              </a:rPr>
              <a:t>) </a:t>
            </a:r>
          </a:p>
          <a:p>
            <a:endParaRPr lang="it-IT" dirty="0" smtClean="0">
              <a:solidFill>
                <a:srgbClr val="0000CC"/>
              </a:solidFill>
            </a:endParaRPr>
          </a:p>
          <a:p>
            <a:r>
              <a:rPr lang="it-IT" i="1" dirty="0" smtClean="0">
                <a:solidFill>
                  <a:srgbClr val="0000CC"/>
                </a:solidFill>
              </a:rPr>
              <a:t>Su queste lunghezze d’onda  sono finalizzate le  tecnologie delle fibre dei dispositivi trasmettitori e dei ricevitori di luce.</a:t>
            </a:r>
            <a:endParaRPr lang="it-IT"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2156</TotalTime>
  <Words>3809</Words>
  <Application>Microsoft Office PowerPoint</Application>
  <PresentationFormat>Presentazione su schermo (4:3)</PresentationFormat>
  <Paragraphs>744</Paragraphs>
  <Slides>61</Slides>
  <Notes>5</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61</vt:i4>
      </vt:variant>
    </vt:vector>
  </HeadingPairs>
  <TitlesOfParts>
    <vt:vector size="63" baseType="lpstr">
      <vt:lpstr>Office Theme</vt:lpstr>
      <vt:lpstr>Acrobat Document</vt:lpstr>
      <vt:lpstr>Diapositiva 1</vt:lpstr>
      <vt:lpstr>Diapositiva 2</vt:lpstr>
      <vt:lpstr>Diapositiva 3</vt:lpstr>
      <vt:lpstr>Diapositiva 4</vt:lpstr>
      <vt:lpstr>Diapositiva 5</vt:lpstr>
      <vt:lpstr>Diapositiva 6</vt:lpstr>
      <vt:lpstr>   Fibra ottica storia e tecnologia  </vt:lpstr>
      <vt:lpstr>   Fibra ottica storia e tecnologia  </vt:lpstr>
      <vt:lpstr>   Fibra ottica storia e tecnologia  </vt:lpstr>
      <vt:lpstr>Diapositiva 10</vt:lpstr>
      <vt:lpstr>Fibra ottica storia e tecnologia </vt:lpstr>
      <vt:lpstr>Fibra ottica storia e tecnologia </vt:lpstr>
      <vt:lpstr>Fibra ottica storia e tecnologia </vt:lpstr>
      <vt:lpstr> fibra ottica storia e tecnologia</vt:lpstr>
      <vt:lpstr>Fibra ottica storia e tecnologia </vt:lpstr>
      <vt:lpstr>Fibra  ottica  storia e tecnologia</vt:lpstr>
      <vt:lpstr> Fibra ottica storia e tecnologia  telefonia mobile  </vt:lpstr>
      <vt:lpstr>Fibra ottica storia e tecnologia  </vt:lpstr>
      <vt:lpstr> FTTX (Fiber to the X) : indica una architettura di rete di telecomu-  nizione  di livello fisico a banda larga che utilizza la fibra quale  mezzo trasmissivo </vt:lpstr>
      <vt:lpstr>Fibra ottica storia e tecnologia  </vt:lpstr>
      <vt:lpstr> Fibra  ottica storia e tecnologia </vt:lpstr>
      <vt:lpstr>La fibra ottica storia e tecnologia </vt:lpstr>
      <vt:lpstr>Diapositiva 23</vt:lpstr>
      <vt:lpstr>Fibra ottica innovazione</vt:lpstr>
      <vt:lpstr>Fibra ottica ed innovazione   </vt:lpstr>
      <vt:lpstr>Diapositiva 26</vt:lpstr>
      <vt:lpstr>Fibra ottica  industria 4.0</vt:lpstr>
      <vt:lpstr>Diapositiva 28</vt:lpstr>
      <vt:lpstr>Diapositiva 29</vt:lpstr>
      <vt:lpstr>Diapositiva 30</vt:lpstr>
      <vt:lpstr>Diapositiva 31</vt:lpstr>
      <vt:lpstr>Diapositiva 32</vt:lpstr>
      <vt:lpstr>Fibra ottica – industria 4.0 </vt:lpstr>
      <vt:lpstr>Fibra ottica  industria 4.0</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moretti</dc:creator>
  <cp:lastModifiedBy>moretti</cp:lastModifiedBy>
  <cp:revision>320</cp:revision>
  <dcterms:modified xsi:type="dcterms:W3CDTF">2017-10-21T08:03:27Z</dcterms:modified>
</cp:coreProperties>
</file>