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53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99" r:id="rId16"/>
    <p:sldId id="300" r:id="rId17"/>
    <p:sldId id="270" r:id="rId18"/>
    <p:sldId id="271" r:id="rId19"/>
    <p:sldId id="272" r:id="rId20"/>
    <p:sldId id="306" r:id="rId21"/>
    <p:sldId id="307" r:id="rId22"/>
    <p:sldId id="308" r:id="rId23"/>
    <p:sldId id="309" r:id="rId24"/>
    <p:sldId id="273" r:id="rId25"/>
    <p:sldId id="274" r:id="rId26"/>
    <p:sldId id="310" r:id="rId27"/>
    <p:sldId id="301" r:id="rId28"/>
    <p:sldId id="302" r:id="rId29"/>
    <p:sldId id="303" r:id="rId30"/>
    <p:sldId id="304" r:id="rId31"/>
    <p:sldId id="305" r:id="rId32"/>
    <p:sldId id="276" r:id="rId33"/>
    <p:sldId id="277" r:id="rId34"/>
    <p:sldId id="278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1" r:id="rId46"/>
    <p:sldId id="292" r:id="rId47"/>
    <p:sldId id="293" r:id="rId48"/>
    <p:sldId id="294" r:id="rId49"/>
    <p:sldId id="295" r:id="rId50"/>
    <p:sldId id="296" r:id="rId51"/>
    <p:sldId id="298" r:id="rId5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3745D-3075-435D-8D08-0DC272B2AFB1}" type="datetimeFigureOut">
              <a:rPr lang="it-IT" smtClean="0"/>
              <a:t>20/10/2017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5599D-D487-474D-9FF5-80BE0B40E7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78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sz="1200">
                <a:solidFill>
                  <a:prstClr val="black"/>
                </a:solidFill>
              </a:rPr>
              <a:t>A. Pasini - Neural network modelling...</a:t>
            </a:r>
          </a:p>
        </p:txBody>
      </p:sp>
      <p:sp>
        <p:nvSpPr>
          <p:cNvPr id="7270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6750543-F49B-4DB5-A150-97CC7D3726FE}" type="slidenum">
              <a:rPr lang="it-IT" altLang="it-IT" sz="1200">
                <a:solidFill>
                  <a:prstClr val="black"/>
                </a:solidFill>
              </a:rPr>
              <a:pPr/>
              <a:t>1</a:t>
            </a:fld>
            <a:endParaRPr lang="it-IT" altLang="it-IT" sz="1200">
              <a:solidFill>
                <a:prstClr val="black"/>
              </a:solidFill>
            </a:endParaRPr>
          </a:p>
        </p:txBody>
      </p:sp>
      <p:sp>
        <p:nvSpPr>
          <p:cNvPr id="7270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mtClean="0">
                <a:solidFill>
                  <a:srgbClr val="000000"/>
                </a:solidFill>
              </a:rPr>
              <a:t>A. Pasini - Neural network modelling...</a:t>
            </a:r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C4309F-580E-419F-94F6-9FF568BFF190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C6BE1EC-31B6-44F6-AD4E-8329274A8A58}" type="slidenum">
              <a:rPr lang="it-IT" altLang="it-IT" sz="1200" smtClean="0"/>
              <a:pPr/>
              <a:t>18</a:t>
            </a:fld>
            <a:endParaRPr lang="it-IT" altLang="it-IT" sz="1200" smtClean="0"/>
          </a:p>
        </p:txBody>
      </p:sp>
      <p:sp>
        <p:nvSpPr>
          <p:cNvPr id="63491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BA5989-709B-4010-8538-BDAEFF1C66C9}" type="slidenum">
              <a:rPr lang="it-IT" altLang="it-IT" sz="1200" smtClean="0"/>
              <a:pPr/>
              <a:t>19</a:t>
            </a:fld>
            <a:endParaRPr lang="it-IT" altLang="it-IT" sz="1200" smtClean="0"/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E5922F-DE60-4975-86FF-EFF6643B5FC5}" type="slidenum">
              <a:rPr lang="it-IT" altLang="it-IT" sz="1200" smtClean="0"/>
              <a:pPr/>
              <a:t>20</a:t>
            </a:fld>
            <a:endParaRPr lang="it-IT" altLang="it-IT" sz="1200" smtClean="0"/>
          </a:p>
        </p:txBody>
      </p:sp>
      <p:sp>
        <p:nvSpPr>
          <p:cNvPr id="6553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A30161-397D-4A8E-8F94-0F6CB5607E4B}" type="slidenum">
              <a:rPr lang="it-IT" altLang="it-IT" sz="1200" smtClean="0"/>
              <a:pPr/>
              <a:t>21</a:t>
            </a:fld>
            <a:endParaRPr lang="it-IT" altLang="it-IT" sz="1200" smtClean="0"/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1200" smtClean="0"/>
              <a:t>A. Pasini - Neural network modelling...</a:t>
            </a:r>
          </a:p>
        </p:txBody>
      </p:sp>
      <p:sp>
        <p:nvSpPr>
          <p:cNvPr id="6861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4B10054-F3F6-4336-9341-E18DB9123430}" type="slidenum">
              <a:rPr lang="it-IT" altLang="it-IT" sz="1200" smtClean="0"/>
              <a:pPr>
                <a:defRPr/>
              </a:pPr>
              <a:t>25</a:t>
            </a:fld>
            <a:endParaRPr lang="it-IT" altLang="it-IT" sz="1200" smtClean="0"/>
          </a:p>
        </p:txBody>
      </p:sp>
      <p:sp>
        <p:nvSpPr>
          <p:cNvPr id="104452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mtClean="0">
                <a:solidFill>
                  <a:srgbClr val="000000"/>
                </a:solidFill>
              </a:rPr>
              <a:t>A. Pasini - Neural network modelling...</a:t>
            </a:r>
          </a:p>
        </p:txBody>
      </p:sp>
      <p:sp>
        <p:nvSpPr>
          <p:cNvPr id="1034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5AFE9-D6A3-4277-AFDF-D943076DE566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54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mtClean="0">
                <a:solidFill>
                  <a:srgbClr val="000000"/>
                </a:solidFill>
              </a:rPr>
              <a:t>A. Pasini - Neural network modelling...</a:t>
            </a:r>
          </a:p>
        </p:txBody>
      </p:sp>
      <p:sp>
        <p:nvSpPr>
          <p:cNvPr id="1044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8B6DFC-EC8B-4FF4-9024-5E3D02FDC93F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65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1FA48-7336-4A7D-A1AE-F5C8AE3E9CE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3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79033-C5D0-43BC-9CFF-00D94B872B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78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71184-60B4-4A86-943A-448BB4751E5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4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F4659-916D-47C9-977A-4808B9BB0A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8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D22E7-7DCA-486F-8303-E1567DD700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692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310EB-69CB-4D82-A31A-FDE568AED6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863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16F3D-08B8-4867-86F1-3ABF4D3796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704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C1E92-123A-4B9D-925D-457DD869B2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814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EACA7-3768-408A-912B-345C3EF8C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835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4C59F-7540-4421-8601-069A6CCC47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712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19FAC-2975-4368-98D4-50252F9745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64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B55E5-3F44-41F2-9EAF-DE87F7B78F5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E2BF-A112-44A9-B7BB-7D22F68A74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500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D763E-308B-4434-8164-A0F2682194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091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C296-A20A-4D75-84A9-990665D7A6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868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BBA7E-D422-4B65-A110-37E3D76307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152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79A2-6FB0-4864-B342-EF9BD59E45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4134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5F4B26E-68BA-446A-B774-18DD219761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463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E871F59-B769-4633-A861-B27FD17B97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45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94B3CF-0E77-44A1-B23F-92EDDDFEA5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207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F3104F-4B33-4CF3-970C-ED885B7666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4056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F87296A-B5AE-4B72-B8A1-BA07A916A9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63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6D55-4852-4F0A-A5F6-077E4AB97A8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4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69F014-7205-451B-A1D7-1071994250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813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18CD33-B25F-4402-B2B5-F934DA0AB8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105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C6C9426-90B2-472C-BB18-DA58E2C8F9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397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8D1998B-DC03-4859-9521-F8B1F7BE00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025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A344F6-6D2E-4BD9-B772-ED3C375888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633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D04A237-849F-42EA-93C3-BC0086AC2A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0159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2BDFF7-E218-460F-A78F-651AAFC4D7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6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72C08-0136-459D-BDC3-BA43467EEAD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AEE5D-3397-4FC4-A4F2-EBC2316E388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6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6256B-238C-472D-9B0A-68AE07DA2E3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4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8C407-C3C1-4608-B417-5870A0F839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5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B33EF-8E3C-408E-8395-ACDFD1A7D7A1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5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D8713-57D5-45F0-8739-A12B14EFDF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4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000000"/>
                </a:solidFill>
              </a:rPr>
              <a:t>Convegno M&amp;R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>
                <a:solidFill>
                  <a:srgbClr val="000000"/>
                </a:solidFill>
              </a:rPr>
              <a:t>Riccione, 21 ottobre2017</a:t>
            </a: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53EFC-E73B-464C-BABE-FBD6E76B46FD}" type="slidenum">
              <a:rPr lang="it-IT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3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62A5D5-1328-4980-8F99-D73B8EC35B75}" type="slidenum">
              <a:rPr lang="it-IT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97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Convegno M&amp;R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mtClean="0"/>
              <a:t>Riccione, 21 ottobre2017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931FBB-EFB1-4801-ACD4-5524534E5A8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34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Excel_97-2003_Worksheet1.xls"/><Relationship Id="rId9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23.wmf"/><Relationship Id="rId10" Type="http://schemas.openxmlformats.org/officeDocument/2006/relationships/image" Target="../media/image4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4.w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8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.jpeg"/><Relationship Id="rId4" Type="http://schemas.openxmlformats.org/officeDocument/2006/relationships/image" Target="../media/image4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jp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099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10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110AB0-5C4A-4E36-9F24-F0DF998582C5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9384" y="2924944"/>
            <a:ext cx="8928992" cy="1801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Cambiamenti climatici a largo spettro:</a:t>
            </a:r>
            <a:br>
              <a:rPr lang="it-IT" altLang="it-IT" sz="3600" dirty="0" smtClean="0">
                <a:solidFill>
                  <a:srgbClr val="FF3300"/>
                </a:solidFill>
                <a:latin typeface="Comic Sans MS" pitchFamily="66" charset="0"/>
              </a:rPr>
            </a:br>
            <a:r>
              <a:rPr lang="it-IT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dalla modellistica matematica agli impatti sulle migrazioni</a:t>
            </a:r>
            <a:endParaRPr lang="it-IT" altLang="it-IT" sz="3600" dirty="0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869160"/>
            <a:ext cx="6858000" cy="139474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it-IT" dirty="0" smtClean="0">
                <a:solidFill>
                  <a:schemeClr val="accent2"/>
                </a:solidFill>
                <a:latin typeface="Comic Sans MS" pitchFamily="66" charset="0"/>
              </a:rPr>
              <a:t>Antonello Pasini</a:t>
            </a:r>
          </a:p>
          <a:p>
            <a:pPr>
              <a:lnSpc>
                <a:spcPct val="90000"/>
              </a:lnSpc>
            </a:pPr>
            <a:endParaRPr lang="en-US" altLang="it-IT" sz="1200" dirty="0" smtClean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it-IT" sz="2400" dirty="0" smtClean="0">
                <a:solidFill>
                  <a:schemeClr val="accent1"/>
                </a:solidFill>
                <a:latin typeface="Comic Sans MS" pitchFamily="66" charset="0"/>
              </a:rPr>
              <a:t>CNR – </a:t>
            </a:r>
            <a:r>
              <a:rPr lang="en-US" altLang="it-IT" sz="2400" dirty="0" err="1" smtClean="0">
                <a:solidFill>
                  <a:schemeClr val="accent1"/>
                </a:solidFill>
                <a:latin typeface="Comic Sans MS" pitchFamily="66" charset="0"/>
              </a:rPr>
              <a:t>Istituto</a:t>
            </a:r>
            <a:r>
              <a:rPr lang="en-US" altLang="it-IT" sz="2400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en-US" altLang="it-IT" sz="2400" dirty="0" err="1" smtClean="0">
                <a:solidFill>
                  <a:schemeClr val="accent1"/>
                </a:solidFill>
                <a:latin typeface="Comic Sans MS" pitchFamily="66" charset="0"/>
              </a:rPr>
              <a:t>sull’Inquinamento</a:t>
            </a:r>
            <a:r>
              <a:rPr lang="en-US" altLang="it-IT" sz="2400" dirty="0" smtClean="0">
                <a:solidFill>
                  <a:schemeClr val="accent1"/>
                </a:solidFill>
                <a:latin typeface="Comic Sans MS" pitchFamily="66" charset="0"/>
              </a:rPr>
              <a:t> </a:t>
            </a:r>
            <a:r>
              <a:rPr lang="en-US" altLang="it-IT" sz="2400" dirty="0" err="1" smtClean="0">
                <a:solidFill>
                  <a:schemeClr val="accent1"/>
                </a:solidFill>
                <a:latin typeface="Comic Sans MS" pitchFamily="66" charset="0"/>
              </a:rPr>
              <a:t>Atmosferico</a:t>
            </a:r>
            <a:r>
              <a:rPr lang="en-US" altLang="it-IT" sz="2400" dirty="0" smtClean="0">
                <a:solidFill>
                  <a:schemeClr val="accent1"/>
                </a:solidFill>
                <a:latin typeface="Comic Sans MS" pitchFamily="66" charset="0"/>
              </a:rPr>
              <a:t> Roma</a:t>
            </a:r>
            <a:endParaRPr lang="en-US" altLang="it-IT" sz="2400" dirty="0" smtClean="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"/>
            <a:ext cx="8784976" cy="28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95736" y="8274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sz="2800" dirty="0">
              <a:solidFill>
                <a:srgbClr val="000000"/>
              </a:solidFill>
              <a:latin typeface="Arial"/>
            </a:endParaRPr>
          </a:p>
          <a:p>
            <a:r>
              <a:rPr lang="it-IT" sz="1600" b="1" dirty="0" smtClean="0">
                <a:solidFill>
                  <a:srgbClr val="FF0000"/>
                </a:solidFill>
                <a:latin typeface="Arial"/>
              </a:rPr>
              <a:t>Hotel </a:t>
            </a:r>
            <a:r>
              <a:rPr lang="it-IT" sz="1600" b="1" dirty="0">
                <a:solidFill>
                  <a:srgbClr val="FF0000"/>
                </a:solidFill>
                <a:latin typeface="Arial"/>
              </a:rPr>
              <a:t>Mediterraneo, Riccione </a:t>
            </a:r>
            <a:endParaRPr lang="it-IT" sz="1600" dirty="0">
              <a:solidFill>
                <a:srgbClr val="FF0000"/>
              </a:solidFill>
              <a:latin typeface="Arial"/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Arial"/>
              </a:rPr>
              <a:t>20 - 22 ottobre 2017 </a:t>
            </a:r>
            <a:endParaRPr lang="it-IT" sz="16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204614" y="620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i="1" dirty="0" smtClean="0">
                <a:solidFill>
                  <a:srgbClr val="FF0000"/>
                </a:solidFill>
                <a:latin typeface="Arial"/>
              </a:rPr>
              <a:t>Percorsi </a:t>
            </a:r>
            <a:r>
              <a:rPr lang="it-IT" b="1" i="1" dirty="0">
                <a:solidFill>
                  <a:srgbClr val="FF0000"/>
                </a:solidFill>
                <a:latin typeface="Arial"/>
              </a:rPr>
              <a:t>MATH-</a:t>
            </a:r>
            <a:r>
              <a:rPr lang="it-IT" b="1" i="1" dirty="0" err="1">
                <a:solidFill>
                  <a:srgbClr val="FF0000"/>
                </a:solidFill>
                <a:latin typeface="Arial"/>
              </a:rPr>
              <a:t>Maps</a:t>
            </a:r>
            <a:r>
              <a:rPr lang="it-IT" b="1" i="1" dirty="0">
                <a:solidFill>
                  <a:srgbClr val="FF0000"/>
                </a:solidFill>
                <a:latin typeface="Arial"/>
              </a:rPr>
              <a:t> nella didattica, </a:t>
            </a:r>
            <a:r>
              <a:rPr lang="it-IT" dirty="0">
                <a:solidFill>
                  <a:srgbClr val="FF0000"/>
                </a:solidFill>
                <a:latin typeface="Arial"/>
              </a:rPr>
              <a:t>secondo lo spirito innovatore M&amp;R </a:t>
            </a:r>
            <a:r>
              <a:rPr lang="it-IT" dirty="0">
                <a:solidFill>
                  <a:srgbClr val="000000"/>
                </a:solidFill>
                <a:latin typeface="Arial"/>
              </a:rPr>
              <a:t>	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95736" y="0"/>
            <a:ext cx="4499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Arial"/>
              </a:rPr>
              <a:t>XIX </a:t>
            </a:r>
            <a:r>
              <a:rPr lang="it-IT" b="1" dirty="0">
                <a:solidFill>
                  <a:srgbClr val="FF0000"/>
                </a:solidFill>
                <a:latin typeface="Arial"/>
              </a:rPr>
              <a:t>Convegno di Divulgazione Scientifica </a:t>
            </a:r>
            <a:endParaRPr lang="it-IT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3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31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31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F3A453-8662-4B7B-8A1E-473274E0596C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altLang="it-IT" sz="4000" smtClean="0">
                <a:solidFill>
                  <a:srgbClr val="FF3300"/>
                </a:solidFill>
                <a:latin typeface="Comic Sans MS" pitchFamily="66" charset="0"/>
              </a:rPr>
              <a:t>Il clima è un sistema complesso</a:t>
            </a:r>
            <a:endParaRPr lang="it-IT" altLang="it-IT" smtClean="0"/>
          </a:p>
        </p:txBody>
      </p:sp>
      <p:pic>
        <p:nvPicPr>
          <p:cNvPr id="13318" name="Picture 9" descr="C:\Documents and Settings\Administrator\Documenti\Belgirate-Senigallia-Perugia-ecc\Climate_syste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619875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0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4339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434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8DA4AC-E3E0-4100-B7D1-A0940B8750A7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altLang="it-IT" sz="4000" smtClean="0">
                <a:solidFill>
                  <a:srgbClr val="FF3300"/>
                </a:solidFill>
                <a:latin typeface="Comic Sans MS" pitchFamily="66" charset="0"/>
              </a:rPr>
              <a:t>Il clima è un sistema complesso</a:t>
            </a:r>
            <a:endParaRPr lang="it-IT" altLang="it-IT" smtClean="0"/>
          </a:p>
        </p:txBody>
      </p:sp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7315200" y="3200400"/>
            <a:ext cx="15779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Adattata da Lionello, 2006</a:t>
            </a:r>
          </a:p>
        </p:txBody>
      </p:sp>
      <p:pic>
        <p:nvPicPr>
          <p:cNvPr id="1434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724025"/>
            <a:ext cx="6443663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5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6387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638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4AC0C7-8C99-4676-8F2E-37C7DAC300D3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424113" y="2281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990600" y="1752600"/>
            <a:ext cx="746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3333CC"/>
                </a:solidFill>
                <a:latin typeface="Comic Sans MS" pitchFamily="66" charset="0"/>
              </a:rPr>
              <a:t>Da un laboratorio reale ad un laboratorio virtuale:</a:t>
            </a:r>
          </a:p>
        </p:txBody>
      </p:sp>
      <p:pic>
        <p:nvPicPr>
          <p:cNvPr id="240648" name="Picture 8" descr="C:\Documenti\Stampa3\n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38400"/>
            <a:ext cx="4648200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85800" y="9144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Di fronte alla complessità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1639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04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0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1203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1204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2649B2A-1351-4024-9FEC-E91CE02D84BD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13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I modelli simulativi</a:t>
            </a:r>
            <a:endParaRPr lang="it-IT" altLang="it-IT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848600" cy="4495800"/>
          </a:xfrm>
        </p:spPr>
        <p:txBody>
          <a:bodyPr/>
          <a:lstStyle/>
          <a:p>
            <a:pPr>
              <a:buFontTx/>
              <a:buNone/>
            </a:pPr>
            <a:r>
              <a:rPr lang="it-IT" altLang="it-IT" sz="2800" smtClean="0">
                <a:solidFill>
                  <a:schemeClr val="accent2"/>
                </a:solidFill>
                <a:latin typeface="Comic Sans MS" pitchFamily="66" charset="0"/>
              </a:rPr>
              <a:t>Modellistica dinamica:</a:t>
            </a:r>
          </a:p>
          <a:p>
            <a:r>
              <a:rPr lang="it-IT" altLang="it-IT" sz="2800" smtClean="0">
                <a:solidFill>
                  <a:schemeClr val="accent2"/>
                </a:solidFill>
                <a:latin typeface="Comic Sans MS" pitchFamily="66" charset="0"/>
              </a:rPr>
              <a:t>scomposizione in sottosistemi, fenomeni fondamentali, processi e cicli;</a:t>
            </a:r>
          </a:p>
          <a:p>
            <a:r>
              <a:rPr lang="it-IT" altLang="it-IT" sz="2800" smtClean="0">
                <a:solidFill>
                  <a:schemeClr val="accent2"/>
                </a:solidFill>
                <a:latin typeface="Comic Sans MS" pitchFamily="66" charset="0"/>
              </a:rPr>
              <a:t>ricostruzione della complessità del reale attraverso la formazione di uno o più  sistemi di equazioni (+ parametrizzazioni).</a:t>
            </a:r>
          </a:p>
          <a:p>
            <a:pPr>
              <a:buFontTx/>
              <a:buNone/>
            </a:pPr>
            <a:r>
              <a:rPr lang="it-IT" altLang="it-IT" sz="2800" smtClean="0">
                <a:solidFill>
                  <a:schemeClr val="accent2"/>
                </a:solidFill>
                <a:latin typeface="Comic Sans MS" pitchFamily="66" charset="0"/>
              </a:rPr>
              <a:t>In ogni caso, c’è una relazione biunivoca tra le quantità fisiche reali e le variabili nel modello (</a:t>
            </a:r>
            <a:r>
              <a:rPr lang="it-IT" altLang="it-IT" sz="2800" smtClean="0">
                <a:solidFill>
                  <a:srgbClr val="FF3300"/>
                </a:solidFill>
                <a:latin typeface="Comic Sans MS" pitchFamily="66" charset="0"/>
              </a:rPr>
              <a:t>simulazione</a:t>
            </a:r>
            <a:r>
              <a:rPr lang="it-IT" altLang="it-IT" sz="2800" smtClean="0">
                <a:solidFill>
                  <a:schemeClr val="accent2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8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7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8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F201C188-4816-4DAA-81CA-5F39A8904BED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14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</p:spPr>
        <p:txBody>
          <a:bodyPr/>
          <a:lstStyle/>
          <a:p>
            <a:r>
              <a:rPr lang="it-IT" altLang="it-IT" sz="4000" dirty="0" smtClean="0">
                <a:solidFill>
                  <a:srgbClr val="FF3300"/>
                </a:solidFill>
                <a:latin typeface="Comic Sans MS" pitchFamily="66" charset="0"/>
              </a:rPr>
              <a:t>I modelli </a:t>
            </a:r>
            <a:r>
              <a:rPr lang="it-IT" altLang="it-IT" sz="4000" dirty="0" smtClean="0">
                <a:solidFill>
                  <a:srgbClr val="FF3300"/>
                </a:solidFill>
                <a:latin typeface="Comic Sans MS" pitchFamily="66" charset="0"/>
              </a:rPr>
              <a:t>climatici</a:t>
            </a:r>
            <a:endParaRPr lang="it-IT" altLang="it-IT" dirty="0" smtClean="0"/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304800" y="2590800"/>
            <a:ext cx="5737225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 b="1">
                <a:solidFill>
                  <a:srgbClr val="000000"/>
                </a:solidFill>
              </a:rPr>
              <a:t>U</a:t>
            </a:r>
            <a:r>
              <a:rPr lang="it-IT" altLang="it-IT" sz="2400">
                <a:solidFill>
                  <a:srgbClr val="000000"/>
                </a:solidFill>
              </a:rPr>
              <a:t>/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>
                <a:solidFill>
                  <a:srgbClr val="000000"/>
                </a:solidFill>
              </a:rPr>
              <a:t>t = -</a:t>
            </a:r>
            <a:r>
              <a:rPr lang="it-IT" altLang="it-IT" sz="2400" b="1">
                <a:solidFill>
                  <a:srgbClr val="000000"/>
                </a:solidFill>
              </a:rPr>
              <a:t>U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</a:t>
            </a:r>
            <a:r>
              <a:rPr lang="it-IT" altLang="it-IT" sz="2400" b="1">
                <a:solidFill>
                  <a:srgbClr val="000000"/>
                </a:solidFill>
              </a:rPr>
              <a:t>U </a:t>
            </a:r>
            <a:r>
              <a:rPr lang="it-IT" altLang="it-IT" sz="2400">
                <a:solidFill>
                  <a:srgbClr val="000000"/>
                </a:solidFill>
              </a:rPr>
              <a:t>-1/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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</a:t>
            </a:r>
            <a:r>
              <a:rPr lang="it-IT" altLang="it-IT" sz="2400">
                <a:solidFill>
                  <a:srgbClr val="000000"/>
                </a:solidFill>
              </a:rPr>
              <a:t>p -g </a:t>
            </a:r>
            <a:r>
              <a:rPr lang="it-IT" altLang="it-IT" sz="2400" b="1" i="1" u="sng">
                <a:solidFill>
                  <a:srgbClr val="000000"/>
                </a:solidFill>
              </a:rPr>
              <a:t>k</a:t>
            </a:r>
            <a:r>
              <a:rPr lang="it-IT" altLang="it-IT" sz="2400">
                <a:solidFill>
                  <a:srgbClr val="000000"/>
                </a:solidFill>
              </a:rPr>
              <a:t> -2 </a:t>
            </a:r>
            <a:r>
              <a:rPr lang="it-IT" altLang="it-IT" sz="2400" b="1">
                <a:solidFill>
                  <a:srgbClr val="000000"/>
                </a:solidFill>
                <a:sym typeface="Symbol" pitchFamily="18" charset="2"/>
              </a:rPr>
              <a:t></a:t>
            </a:r>
            <a:r>
              <a:rPr lang="it-IT" altLang="it-IT" sz="2400">
                <a:solidFill>
                  <a:srgbClr val="000000"/>
                </a:solidFill>
              </a:rPr>
              <a:t> 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</a:t>
            </a:r>
            <a:r>
              <a:rPr lang="it-IT" altLang="it-IT" sz="2400" b="1">
                <a:solidFill>
                  <a:srgbClr val="000000"/>
                </a:solidFill>
              </a:rPr>
              <a:t> U+K</a:t>
            </a:r>
            <a:r>
              <a:rPr lang="it-IT" altLang="it-IT" sz="2400" b="1" baseline="-25000">
                <a:solidFill>
                  <a:srgbClr val="000000"/>
                </a:solidFill>
              </a:rPr>
              <a:t>U</a:t>
            </a:r>
            <a:r>
              <a:rPr lang="it-IT" altLang="it-IT" sz="2400" b="1">
                <a:solidFill>
                  <a:srgbClr val="000000"/>
                </a:solidFill>
              </a:rPr>
              <a:t>+F</a:t>
            </a:r>
            <a:r>
              <a:rPr lang="it-IT" altLang="it-IT" sz="2400" b="1" baseline="-25000">
                <a:solidFill>
                  <a:srgbClr val="000000"/>
                </a:solidFill>
              </a:rPr>
              <a:t>U</a:t>
            </a:r>
            <a:endParaRPr lang="it-IT" altLang="it-IT" sz="2400" b="1" u="sng">
              <a:solidFill>
                <a:srgbClr val="000000"/>
              </a:solidFill>
            </a:endParaRPr>
          </a:p>
        </p:txBody>
      </p:sp>
      <p:sp>
        <p:nvSpPr>
          <p:cNvPr id="52231" name="Rectangle 8"/>
          <p:cNvSpPr>
            <a:spLocks noChangeArrowheads="1"/>
          </p:cNvSpPr>
          <p:nvPr/>
        </p:nvSpPr>
        <p:spPr bwMode="auto">
          <a:xfrm>
            <a:off x="304800" y="3352800"/>
            <a:ext cx="2895600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</a:t>
            </a:r>
            <a:r>
              <a:rPr lang="it-IT" altLang="it-IT" sz="2400">
                <a:solidFill>
                  <a:srgbClr val="000000"/>
                </a:solidFill>
              </a:rPr>
              <a:t>/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>
                <a:solidFill>
                  <a:srgbClr val="000000"/>
                </a:solidFill>
              </a:rPr>
              <a:t>t = -</a:t>
            </a:r>
            <a:r>
              <a:rPr lang="it-IT" altLang="it-IT" sz="2400" b="1">
                <a:solidFill>
                  <a:srgbClr val="000000"/>
                </a:solidFill>
              </a:rPr>
              <a:t>U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</a:t>
            </a:r>
            <a:r>
              <a:rPr lang="it-IT" altLang="it-IT" sz="2400">
                <a:solidFill>
                  <a:srgbClr val="000000"/>
                </a:solidFill>
              </a:rPr>
              <a:t> +K</a:t>
            </a:r>
            <a:r>
              <a:rPr lang="it-IT" altLang="it-IT" sz="2400" baseline="-25000">
                <a:solidFill>
                  <a:srgbClr val="000000"/>
                </a:solidFill>
                <a:sym typeface="Symbol" pitchFamily="18" charset="2"/>
              </a:rPr>
              <a:t></a:t>
            </a:r>
            <a:r>
              <a:rPr lang="it-IT" altLang="it-IT" sz="2400">
                <a:solidFill>
                  <a:srgbClr val="000000"/>
                </a:solidFill>
              </a:rPr>
              <a:t>+F</a:t>
            </a:r>
            <a:r>
              <a:rPr lang="it-IT" altLang="it-IT" sz="2400" baseline="-25000">
                <a:solidFill>
                  <a:srgbClr val="000000"/>
                </a:solidFill>
                <a:sym typeface="Symbol" pitchFamily="18" charset="2"/>
              </a:rPr>
              <a:t></a:t>
            </a: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52232" name="Rectangle 9"/>
          <p:cNvSpPr>
            <a:spLocks noChangeArrowheads="1"/>
          </p:cNvSpPr>
          <p:nvPr/>
        </p:nvSpPr>
        <p:spPr bwMode="auto">
          <a:xfrm>
            <a:off x="304800" y="3962400"/>
            <a:ext cx="2063750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</a:t>
            </a:r>
            <a:r>
              <a:rPr lang="it-IT" altLang="it-IT" sz="2400">
                <a:solidFill>
                  <a:srgbClr val="000000"/>
                </a:solidFill>
              </a:rPr>
              <a:t>/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>
                <a:solidFill>
                  <a:srgbClr val="000000"/>
                </a:solidFill>
              </a:rPr>
              <a:t>t = -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</a:t>
            </a:r>
            <a:r>
              <a:rPr lang="it-IT" altLang="it-IT" sz="2400">
                <a:solidFill>
                  <a:srgbClr val="000000"/>
                </a:solidFill>
              </a:rPr>
              <a:t>(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</a:t>
            </a:r>
            <a:r>
              <a:rPr lang="it-IT" altLang="it-IT" sz="2400" b="1">
                <a:solidFill>
                  <a:srgbClr val="000000"/>
                </a:solidFill>
              </a:rPr>
              <a:t>U</a:t>
            </a:r>
            <a:r>
              <a:rPr lang="it-IT" altLang="it-IT" sz="2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52233" name="Rectangle 10"/>
          <p:cNvSpPr>
            <a:spLocks noChangeArrowheads="1"/>
          </p:cNvSpPr>
          <p:nvPr/>
        </p:nvSpPr>
        <p:spPr bwMode="auto">
          <a:xfrm>
            <a:off x="304800" y="4648200"/>
            <a:ext cx="3352800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>
                <a:solidFill>
                  <a:srgbClr val="000000"/>
                </a:solidFill>
              </a:rPr>
              <a:t>q</a:t>
            </a:r>
            <a:r>
              <a:rPr lang="it-IT" altLang="it-IT" sz="2400" baseline="-25000">
                <a:solidFill>
                  <a:srgbClr val="000000"/>
                </a:solidFill>
              </a:rPr>
              <a:t>n</a:t>
            </a:r>
            <a:r>
              <a:rPr lang="it-IT" altLang="it-IT" sz="2400">
                <a:solidFill>
                  <a:srgbClr val="000000"/>
                </a:solidFill>
              </a:rPr>
              <a:t>/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</a:t>
            </a:r>
            <a:r>
              <a:rPr lang="it-IT" altLang="it-IT" sz="2400">
                <a:solidFill>
                  <a:srgbClr val="000000"/>
                </a:solidFill>
              </a:rPr>
              <a:t>t = -</a:t>
            </a:r>
            <a:r>
              <a:rPr lang="it-IT" altLang="it-IT" sz="2400" b="1">
                <a:solidFill>
                  <a:srgbClr val="000000"/>
                </a:solidFill>
              </a:rPr>
              <a:t>U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</a:t>
            </a:r>
            <a:r>
              <a:rPr lang="it-IT" altLang="it-IT" sz="2400">
                <a:solidFill>
                  <a:srgbClr val="000000"/>
                </a:solidFill>
              </a:rPr>
              <a:t>q</a:t>
            </a:r>
            <a:r>
              <a:rPr lang="it-IT" altLang="it-IT" sz="2400" baseline="-25000">
                <a:solidFill>
                  <a:srgbClr val="000000"/>
                </a:solidFill>
              </a:rPr>
              <a:t>n</a:t>
            </a:r>
            <a:r>
              <a:rPr lang="it-IT" altLang="it-IT" sz="2400">
                <a:solidFill>
                  <a:srgbClr val="000000"/>
                </a:solidFill>
              </a:rPr>
              <a:t> +K</a:t>
            </a:r>
            <a:r>
              <a:rPr lang="it-IT" altLang="it-IT" sz="2400" baseline="-25000">
                <a:solidFill>
                  <a:srgbClr val="000000"/>
                </a:solidFill>
              </a:rPr>
              <a:t>qn</a:t>
            </a:r>
            <a:r>
              <a:rPr lang="it-IT" altLang="it-IT" sz="2400">
                <a:solidFill>
                  <a:srgbClr val="000000"/>
                </a:solidFill>
              </a:rPr>
              <a:t>+F</a:t>
            </a:r>
            <a:r>
              <a:rPr lang="it-IT" altLang="it-IT" sz="2400" baseline="-25000">
                <a:solidFill>
                  <a:srgbClr val="000000"/>
                </a:solidFill>
              </a:rPr>
              <a:t>qn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34" name="Text Box 11"/>
          <p:cNvSpPr txBox="1">
            <a:spLocks noChangeArrowheads="1"/>
          </p:cNvSpPr>
          <p:nvPr/>
        </p:nvSpPr>
        <p:spPr bwMode="auto">
          <a:xfrm>
            <a:off x="304800" y="5334000"/>
            <a:ext cx="1192213" cy="466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p=</a:t>
            </a:r>
            <a:r>
              <a:rPr lang="it-IT" altLang="it-IT" sz="2400">
                <a:solidFill>
                  <a:srgbClr val="000000"/>
                </a:solidFill>
                <a:sym typeface="Symbol" pitchFamily="18" charset="2"/>
              </a:rPr>
              <a:t></a:t>
            </a:r>
            <a:r>
              <a:rPr lang="it-IT" altLang="it-IT" sz="2400">
                <a:solidFill>
                  <a:srgbClr val="000000"/>
                </a:solidFill>
              </a:rPr>
              <a:t>RT</a:t>
            </a:r>
            <a:r>
              <a:rPr lang="it-IT" altLang="it-IT" sz="2400" baseline="-25000">
                <a:solidFill>
                  <a:srgbClr val="000000"/>
                </a:solidFill>
              </a:rPr>
              <a:t>v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35" name="Text Box 12"/>
          <p:cNvSpPr txBox="1">
            <a:spLocks noChangeArrowheads="1"/>
          </p:cNvSpPr>
          <p:nvPr/>
        </p:nvSpPr>
        <p:spPr bwMode="auto">
          <a:xfrm>
            <a:off x="1470321" y="1600200"/>
            <a:ext cx="61877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3333CC"/>
                </a:solidFill>
                <a:latin typeface="Comic Sans MS" pitchFamily="66" charset="0"/>
              </a:rPr>
              <a:t>Le equazioni di base </a:t>
            </a:r>
            <a:r>
              <a:rPr lang="it-IT" altLang="it-IT" sz="2800" dirty="0" smtClean="0">
                <a:solidFill>
                  <a:srgbClr val="3333CC"/>
                </a:solidFill>
                <a:latin typeface="Comic Sans MS" pitchFamily="66" charset="0"/>
              </a:rPr>
              <a:t>per l’atmosfera</a:t>
            </a:r>
            <a:endParaRPr lang="it-IT" altLang="it-IT" sz="28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52236" name="Text Box 13"/>
          <p:cNvSpPr txBox="1">
            <a:spLocks noChangeArrowheads="1"/>
          </p:cNvSpPr>
          <p:nvPr/>
        </p:nvSpPr>
        <p:spPr bwMode="auto">
          <a:xfrm>
            <a:off x="6172200" y="2590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Navier-Stokes 3D</a:t>
            </a:r>
            <a:endParaRPr lang="it-IT" altLang="it-IT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2237" name="Text Box 14"/>
          <p:cNvSpPr txBox="1">
            <a:spLocks noChangeArrowheads="1"/>
          </p:cNvSpPr>
          <p:nvPr/>
        </p:nvSpPr>
        <p:spPr bwMode="auto">
          <a:xfrm>
            <a:off x="3429000" y="33528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I principio termodinamica</a:t>
            </a:r>
          </a:p>
        </p:txBody>
      </p:sp>
      <p:sp>
        <p:nvSpPr>
          <p:cNvPr id="52238" name="Text Box 15"/>
          <p:cNvSpPr txBox="1">
            <a:spLocks noChangeArrowheads="1"/>
          </p:cNvSpPr>
          <p:nvPr/>
        </p:nvSpPr>
        <p:spPr bwMode="auto">
          <a:xfrm>
            <a:off x="2667000" y="3962400"/>
            <a:ext cx="480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Equazione di continuità (massa)</a:t>
            </a:r>
          </a:p>
        </p:txBody>
      </p:sp>
      <p:sp>
        <p:nvSpPr>
          <p:cNvPr id="52239" name="Text Box 16"/>
          <p:cNvSpPr txBox="1">
            <a:spLocks noChangeArrowheads="1"/>
          </p:cNvSpPr>
          <p:nvPr/>
        </p:nvSpPr>
        <p:spPr bwMode="auto">
          <a:xfrm>
            <a:off x="3886200" y="46482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Equazione di evoluzione umidità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2240" name="Text Box 17"/>
          <p:cNvSpPr txBox="1">
            <a:spLocks noChangeArrowheads="1"/>
          </p:cNvSpPr>
          <p:nvPr/>
        </p:nvSpPr>
        <p:spPr bwMode="auto">
          <a:xfrm>
            <a:off x="1752600" y="5334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Equazione di stato dei gas (reali)</a:t>
            </a: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7411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7412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F8BB22-24E4-4BDC-A474-E12D3BEFACD4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I modelli climatici</a:t>
            </a:r>
            <a:endParaRPr lang="it-IT" altLang="it-IT" smtClean="0"/>
          </a:p>
        </p:txBody>
      </p:sp>
      <p:pic>
        <p:nvPicPr>
          <p:cNvPr id="17414" name="Picture 6" descr="C:\Documenti\Polonia\Model_evo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553200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0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8435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B14DDD-F85E-4F13-A05E-77DCFC65F010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8437" name="Rectangle 1028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8438" name="Rectangle 1029"/>
          <p:cNvSpPr>
            <a:spLocks noChangeArrowheads="1"/>
          </p:cNvSpPr>
          <p:nvPr/>
        </p:nvSpPr>
        <p:spPr bwMode="auto">
          <a:xfrm>
            <a:off x="2424113" y="2281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5222" name="AutoShape 1030"/>
          <p:cNvSpPr>
            <a:spLocks noChangeArrowheads="1"/>
          </p:cNvSpPr>
          <p:nvPr/>
        </p:nvSpPr>
        <p:spPr bwMode="auto">
          <a:xfrm>
            <a:off x="2514600" y="2667000"/>
            <a:ext cx="2514600" cy="2286000"/>
          </a:xfrm>
          <a:prstGeom prst="cube">
            <a:avLst>
              <a:gd name="adj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76200" y="2133600"/>
            <a:ext cx="2514600" cy="1828800"/>
            <a:chOff x="48" y="1344"/>
            <a:chExt cx="1584" cy="1152"/>
          </a:xfrm>
        </p:grpSpPr>
        <p:sp>
          <p:nvSpPr>
            <p:cNvPr id="18451" name="AutoShape 1032"/>
            <p:cNvSpPr>
              <a:spLocks noChangeArrowheads="1"/>
            </p:cNvSpPr>
            <p:nvPr/>
          </p:nvSpPr>
          <p:spPr bwMode="auto">
            <a:xfrm flipV="1">
              <a:off x="576" y="1680"/>
              <a:ext cx="864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12 h 21600"/>
                <a:gd name="T14" fmla="*/ 18225 w 21600"/>
                <a:gd name="T15" fmla="*/ 92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52" name="Text Box 1033"/>
            <p:cNvSpPr txBox="1">
              <a:spLocks noChangeArrowheads="1"/>
            </p:cNvSpPr>
            <p:nvPr/>
          </p:nvSpPr>
          <p:spPr bwMode="auto">
            <a:xfrm>
              <a:off x="48" y="1344"/>
              <a:ext cx="15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  <a:cs typeface="Arial" charset="0"/>
                </a:rPr>
                <a:t>Input naturali</a:t>
              </a:r>
            </a:p>
          </p:txBody>
        </p:sp>
      </p:grpSp>
      <p:grpSp>
        <p:nvGrpSpPr>
          <p:cNvPr id="3" name="Group 1034"/>
          <p:cNvGrpSpPr>
            <a:grpSpLocks/>
          </p:cNvGrpSpPr>
          <p:nvPr/>
        </p:nvGrpSpPr>
        <p:grpSpPr bwMode="auto">
          <a:xfrm>
            <a:off x="0" y="4267200"/>
            <a:ext cx="2362200" cy="2117725"/>
            <a:chOff x="0" y="2688"/>
            <a:chExt cx="1488" cy="1334"/>
          </a:xfrm>
        </p:grpSpPr>
        <p:sp>
          <p:nvSpPr>
            <p:cNvPr id="18449" name="AutoShape 1035"/>
            <p:cNvSpPr>
              <a:spLocks noChangeArrowheads="1"/>
            </p:cNvSpPr>
            <p:nvPr/>
          </p:nvSpPr>
          <p:spPr bwMode="auto">
            <a:xfrm>
              <a:off x="576" y="2688"/>
              <a:ext cx="864" cy="7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25 h 21600"/>
                <a:gd name="T14" fmla="*/ 18225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50" name="Text Box 1036"/>
            <p:cNvSpPr txBox="1">
              <a:spLocks noChangeArrowheads="1"/>
            </p:cNvSpPr>
            <p:nvPr/>
          </p:nvSpPr>
          <p:spPr bwMode="auto">
            <a:xfrm>
              <a:off x="0" y="3504"/>
              <a:ext cx="14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  <a:cs typeface="Arial" charset="0"/>
                </a:rPr>
                <a:t>Input antropogenici</a:t>
              </a:r>
            </a:p>
          </p:txBody>
        </p:sp>
      </p:grpSp>
      <p:grpSp>
        <p:nvGrpSpPr>
          <p:cNvPr id="4" name="Group 1037"/>
          <p:cNvGrpSpPr>
            <a:grpSpLocks/>
          </p:cNvGrpSpPr>
          <p:nvPr/>
        </p:nvGrpSpPr>
        <p:grpSpPr bwMode="auto">
          <a:xfrm>
            <a:off x="5181600" y="3216275"/>
            <a:ext cx="3886200" cy="822325"/>
            <a:chOff x="3264" y="2026"/>
            <a:chExt cx="2448" cy="518"/>
          </a:xfrm>
        </p:grpSpPr>
        <p:sp>
          <p:nvSpPr>
            <p:cNvPr id="18447" name="AutoShape 1038"/>
            <p:cNvSpPr>
              <a:spLocks noChangeArrowheads="1"/>
            </p:cNvSpPr>
            <p:nvPr/>
          </p:nvSpPr>
          <p:spPr bwMode="auto">
            <a:xfrm>
              <a:off x="3264" y="2064"/>
              <a:ext cx="816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18448" name="Text Box 1039"/>
            <p:cNvSpPr txBox="1">
              <a:spLocks noChangeArrowheads="1"/>
            </p:cNvSpPr>
            <p:nvPr/>
          </p:nvSpPr>
          <p:spPr bwMode="auto">
            <a:xfrm>
              <a:off x="4128" y="2026"/>
              <a:ext cx="158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  <a:cs typeface="Arial" charset="0"/>
                </a:rPr>
                <a:t>Comportamento climatico</a:t>
              </a:r>
            </a:p>
          </p:txBody>
        </p:sp>
      </p:grpSp>
      <p:sp>
        <p:nvSpPr>
          <p:cNvPr id="18443" name="Rectangle 1048"/>
          <p:cNvSpPr>
            <a:spLocks noChangeArrowheads="1"/>
          </p:cNvSpPr>
          <p:nvPr/>
        </p:nvSpPr>
        <p:spPr bwMode="auto">
          <a:xfrm>
            <a:off x="685800" y="8382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L’analisi delle cause</a:t>
            </a:r>
            <a:endParaRPr lang="it-IT" altLang="it-IT" sz="4400">
              <a:solidFill>
                <a:srgbClr val="000000"/>
              </a:solidFill>
            </a:endParaRP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2786063" y="3857625"/>
            <a:ext cx="142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66FF33"/>
                </a:solidFill>
                <a:latin typeface="Comic Sans MS" pitchFamily="66" charset="0"/>
                <a:cs typeface="Arial" charset="0"/>
              </a:rPr>
              <a:t>Modello</a:t>
            </a:r>
          </a:p>
        </p:txBody>
      </p:sp>
      <p:pic>
        <p:nvPicPr>
          <p:cNvPr id="18446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1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2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9459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9460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A13C70-B9BC-4DD1-93E8-5270EB285431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Ricostruzioni dinamiche</a:t>
            </a:r>
            <a:endParaRPr lang="it-IT" altLang="it-IT" smtClean="0"/>
          </a:p>
        </p:txBody>
      </p:sp>
      <p:sp>
        <p:nvSpPr>
          <p:cNvPr id="24584" name="Text Box 16"/>
          <p:cNvSpPr txBox="1">
            <a:spLocks noChangeArrowheads="1"/>
          </p:cNvSpPr>
          <p:nvPr/>
        </p:nvSpPr>
        <p:spPr bwMode="auto">
          <a:xfrm>
            <a:off x="4356100" y="1752600"/>
            <a:ext cx="3671888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lphaLcPeriod"/>
              <a:defRPr/>
            </a:pPr>
            <a:r>
              <a:rPr lang="it-IT" dirty="0" smtClean="0">
                <a:solidFill>
                  <a:srgbClr val="3333CC"/>
                </a:solidFill>
                <a:latin typeface="Comic Sans MS" pitchFamily="66" charset="0"/>
              </a:rPr>
              <a:t>Le </a:t>
            </a:r>
            <a:r>
              <a:rPr lang="it-IT" dirty="0">
                <a:solidFill>
                  <a:srgbClr val="3333CC"/>
                </a:solidFill>
                <a:latin typeface="Comic Sans MS" pitchFamily="66" charset="0"/>
              </a:rPr>
              <a:t>forzanti antropogeniche sono tenute fisse a valori costanti del </a:t>
            </a:r>
            <a:r>
              <a:rPr lang="it-IT" dirty="0" smtClean="0">
                <a:solidFill>
                  <a:srgbClr val="3333CC"/>
                </a:solidFill>
                <a:latin typeface="Comic Sans MS" pitchFamily="66" charset="0"/>
              </a:rPr>
              <a:t>1860</a:t>
            </a: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lphaLcPeriod"/>
              <a:defRPr/>
            </a:pPr>
            <a:endParaRPr lang="it-IT" dirty="0" smtClean="0">
              <a:solidFill>
                <a:srgbClr val="3333CC"/>
              </a:solidFill>
              <a:latin typeface="Comic Sans MS" pitchFamily="66" charset="0"/>
            </a:endParaRPr>
          </a:p>
          <a:p>
            <a:pPr marL="457200" indent="-457200"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lphaLcPeriod"/>
              <a:defRPr/>
            </a:pPr>
            <a:r>
              <a:rPr lang="it-IT" dirty="0" smtClean="0">
                <a:solidFill>
                  <a:srgbClr val="3333CC"/>
                </a:solidFill>
                <a:latin typeface="Comic Sans MS" pitchFamily="66" charset="0"/>
              </a:rPr>
              <a:t>Diamo al modello tutti i valori realmente osservati delle forzanti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it-IT" sz="1200" dirty="0" smtClean="0">
              <a:solidFill>
                <a:srgbClr val="3333CC"/>
              </a:solidFill>
              <a:latin typeface="Comic Sans MS" pitchFamily="66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dirty="0" smtClean="0">
                <a:solidFill>
                  <a:srgbClr val="3333CC"/>
                </a:solidFill>
                <a:latin typeface="Comic Sans MS" pitchFamily="66" charset="0"/>
              </a:rPr>
              <a:t>IPCC</a:t>
            </a:r>
            <a:r>
              <a:rPr lang="it-IT" dirty="0">
                <a:solidFill>
                  <a:srgbClr val="3333CC"/>
                </a:solidFill>
                <a:latin typeface="Comic Sans MS" pitchFamily="66" charset="0"/>
              </a:rPr>
              <a:t>, </a:t>
            </a:r>
            <a:r>
              <a:rPr lang="it-IT" dirty="0" smtClean="0">
                <a:solidFill>
                  <a:srgbClr val="3333CC"/>
                </a:solidFill>
                <a:latin typeface="Comic Sans MS" pitchFamily="66" charset="0"/>
              </a:rPr>
              <a:t>2013</a:t>
            </a:r>
            <a:endParaRPr lang="it-IT" dirty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1946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752600"/>
            <a:ext cx="4202113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9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8195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819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159DF6DA-BDF5-4EB4-8669-9896329ABA44}" type="slidenum">
              <a:rPr lang="it-IT" altLang="it-IT" sz="1400" smtClean="0"/>
              <a:pPr algn="r"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400" smtClean="0"/>
          </a:p>
        </p:txBody>
      </p:sp>
      <p:graphicFrame>
        <p:nvGraphicFramePr>
          <p:cNvPr id="8197" name="Object 1030"/>
          <p:cNvGraphicFramePr>
            <a:graphicFrameLocks noChangeAspect="1"/>
          </p:cNvGraphicFramePr>
          <p:nvPr/>
        </p:nvGraphicFramePr>
        <p:xfrm>
          <a:off x="1524000" y="1524000"/>
          <a:ext cx="6324600" cy="300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Foglio di lavoro" r:id="rId4" imgW="6363242" imgH="2505557" progId="Excel.Sheet.8">
                  <p:embed/>
                </p:oleObj>
              </mc:Choice>
              <mc:Fallback>
                <p:oleObj name="Foglio di lavoro" r:id="rId4" imgW="6363242" imgH="25055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24000"/>
                        <a:ext cx="6324600" cy="300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1034"/>
          <p:cNvSpPr>
            <a:spLocks noChangeArrowheads="1"/>
          </p:cNvSpPr>
          <p:nvPr/>
        </p:nvSpPr>
        <p:spPr bwMode="auto"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Un </a:t>
            </a:r>
            <a:r>
              <a:rPr lang="en-US" altLang="it-IT" sz="3600" dirty="0" err="1">
                <a:solidFill>
                  <a:srgbClr val="FF3300"/>
                </a:solidFill>
                <a:latin typeface="Comic Sans MS" pitchFamily="66" charset="0"/>
              </a:rPr>
              <a:t>modello</a:t>
            </a: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a rete </a:t>
            </a:r>
            <a:r>
              <a:rPr lang="en-US" altLang="it-IT" sz="3600" dirty="0" err="1" smtClean="0">
                <a:solidFill>
                  <a:srgbClr val="FF3300"/>
                </a:solidFill>
                <a:latin typeface="Comic Sans MS" pitchFamily="66" charset="0"/>
              </a:rPr>
              <a:t>neurale</a:t>
            </a:r>
            <a:endParaRPr lang="en-GB" altLang="it-IT" sz="4400" dirty="0">
              <a:solidFill>
                <a:schemeClr val="tx2"/>
              </a:solidFill>
            </a:endParaRPr>
          </a:p>
        </p:txBody>
      </p:sp>
      <p:pic>
        <p:nvPicPr>
          <p:cNvPr id="8199" name="Picture 1035" descr="C:\Documents and Settings\Pasini\Documenti\Belgirate-Senigallia-Perugia-ecc\Neural-network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29718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00" name="Oggetto 1"/>
          <p:cNvGraphicFramePr>
            <a:graphicFrameLocks noChangeAspect="1"/>
          </p:cNvGraphicFramePr>
          <p:nvPr/>
        </p:nvGraphicFramePr>
        <p:xfrm>
          <a:off x="5003800" y="4749800"/>
          <a:ext cx="2736850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zione" r:id="rId7" imgW="1498600" imgH="457200" progId="Equation.3">
                  <p:embed/>
                </p:oleObj>
              </mc:Choice>
              <mc:Fallback>
                <p:oleObj name="Equazione" r:id="rId7" imgW="149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4749800"/>
                        <a:ext cx="2736850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1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8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9219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922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ECA38B93-9AA7-4E6D-A7FF-818E0D375D96}" type="slidenum">
              <a:rPr lang="it-IT" altLang="it-IT" sz="1400" smtClean="0"/>
              <a:pPr algn="r"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400" smtClean="0"/>
          </a:p>
        </p:txBody>
      </p:sp>
      <p:graphicFrame>
        <p:nvGraphicFramePr>
          <p:cNvPr id="120837" name="Object 5"/>
          <p:cNvGraphicFramePr>
            <a:graphicFrameLocks noChangeAspect="1"/>
          </p:cNvGraphicFramePr>
          <p:nvPr/>
        </p:nvGraphicFramePr>
        <p:xfrm>
          <a:off x="5316538" y="1989138"/>
          <a:ext cx="24542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zione" r:id="rId4" imgW="1180588" imgH="380835" progId="Equation.3">
                  <p:embed/>
                </p:oleObj>
              </mc:Choice>
              <mc:Fallback>
                <p:oleObj name="Equazione" r:id="rId4" imgW="1180588" imgH="38083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6538" y="1989138"/>
                        <a:ext cx="2454275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839" name="Picture 7" descr="C:\Documenti\Belgirate IX\weight-spac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352800"/>
            <a:ext cx="33337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3" name="Picture 11" descr="C:\Documents and Settings\Pasini\Documenti\Belgirate-Senigallia-Perugia-ecc\Neural-network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35052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Rectangle 13"/>
          <p:cNvSpPr>
            <a:spLocks noChangeArrowheads="1"/>
          </p:cNvSpPr>
          <p:nvPr/>
        </p:nvSpPr>
        <p:spPr bwMode="auto"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Un </a:t>
            </a:r>
            <a:r>
              <a:rPr lang="en-US" altLang="it-IT" sz="3600" dirty="0" err="1">
                <a:solidFill>
                  <a:srgbClr val="FF3300"/>
                </a:solidFill>
                <a:latin typeface="Comic Sans MS" pitchFamily="66" charset="0"/>
              </a:rPr>
              <a:t>modello</a:t>
            </a: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a rete </a:t>
            </a:r>
            <a:r>
              <a:rPr lang="en-US" altLang="it-IT" sz="3600" dirty="0" err="1" smtClean="0">
                <a:solidFill>
                  <a:srgbClr val="FF3300"/>
                </a:solidFill>
                <a:latin typeface="Comic Sans MS" pitchFamily="66" charset="0"/>
              </a:rPr>
              <a:t>neurale</a:t>
            </a:r>
            <a:endParaRPr lang="en-GB" altLang="it-IT" sz="4400" dirty="0">
              <a:solidFill>
                <a:schemeClr val="tx2"/>
              </a:solidFill>
            </a:endParaRPr>
          </a:p>
        </p:txBody>
      </p:sp>
      <p:graphicFrame>
        <p:nvGraphicFramePr>
          <p:cNvPr id="9225" name="Oggetto 1"/>
          <p:cNvGraphicFramePr>
            <a:graphicFrameLocks noChangeAspect="1"/>
          </p:cNvGraphicFramePr>
          <p:nvPr/>
        </p:nvGraphicFramePr>
        <p:xfrm>
          <a:off x="1116013" y="1989138"/>
          <a:ext cx="3105150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zione" r:id="rId8" imgW="1841500" imgH="482600" progId="Equation.3">
                  <p:embed/>
                </p:oleObj>
              </mc:Choice>
              <mc:Fallback>
                <p:oleObj name="Equazione" r:id="rId8" imgW="18415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989138"/>
                        <a:ext cx="3105150" cy="808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11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0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123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2424113" y="2281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2481263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2557463" y="154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2576513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684213" y="549275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it-IT" sz="4000">
                <a:solidFill>
                  <a:srgbClr val="FF3300"/>
                </a:solidFill>
                <a:latin typeface="Comic Sans MS" pitchFamily="66" charset="0"/>
              </a:rPr>
              <a:t>Chi ha acceso il riscaldamento?</a:t>
            </a:r>
            <a:endParaRPr lang="en-GB" altLang="it-IT" sz="4400">
              <a:solidFill>
                <a:srgbClr val="FF3300"/>
              </a:solidFill>
            </a:endParaRPr>
          </a:p>
        </p:txBody>
      </p:sp>
      <p:pic>
        <p:nvPicPr>
          <p:cNvPr id="5130" name="Picture 8" descr="Orso-in-bil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533525"/>
            <a:ext cx="7153275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E2EA67-42C2-46BD-A0D9-C1530D2B6059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9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10243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1024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B7FAF15C-DAC4-4FE7-A898-4BB183BB1C40}" type="slidenum">
              <a:rPr lang="it-IT" altLang="it-IT" sz="1400" smtClean="0"/>
              <a:pPr algn="r"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400" smtClean="0"/>
          </a:p>
        </p:txBody>
      </p:sp>
      <p:pic>
        <p:nvPicPr>
          <p:cNvPr id="122886" name="Picture 6" descr="C:\Documenti\Belgirate IX\errormounta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571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Un </a:t>
            </a:r>
            <a:r>
              <a:rPr lang="en-US" altLang="it-IT" sz="3600" dirty="0" err="1">
                <a:solidFill>
                  <a:srgbClr val="FF3300"/>
                </a:solidFill>
                <a:latin typeface="Comic Sans MS" pitchFamily="66" charset="0"/>
              </a:rPr>
              <a:t>modello</a:t>
            </a: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a rete </a:t>
            </a:r>
            <a:r>
              <a:rPr lang="en-US" altLang="it-IT" sz="3600" dirty="0" err="1" smtClean="0">
                <a:solidFill>
                  <a:srgbClr val="FF3300"/>
                </a:solidFill>
                <a:latin typeface="Comic Sans MS" pitchFamily="66" charset="0"/>
              </a:rPr>
              <a:t>neurale</a:t>
            </a:r>
            <a:endParaRPr lang="en-GB" altLang="it-IT" sz="4400" dirty="0">
              <a:solidFill>
                <a:schemeClr val="tx2"/>
              </a:solidFill>
            </a:endParaRPr>
          </a:p>
        </p:txBody>
      </p:sp>
      <p:graphicFrame>
        <p:nvGraphicFramePr>
          <p:cNvPr id="10247" name="Oggetto 1"/>
          <p:cNvGraphicFramePr>
            <a:graphicFrameLocks noChangeAspect="1"/>
          </p:cNvGraphicFramePr>
          <p:nvPr/>
        </p:nvGraphicFramePr>
        <p:xfrm>
          <a:off x="1447800" y="1828800"/>
          <a:ext cx="5932488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zione" r:id="rId5" imgW="3860800" imgH="914400" progId="Equation.3">
                  <p:embed/>
                </p:oleObj>
              </mc:Choice>
              <mc:Fallback>
                <p:oleObj name="Equazione" r:id="rId5" imgW="386080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828800"/>
                        <a:ext cx="5932488" cy="140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9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1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11267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1126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C447F1AC-3389-4531-BF77-80A5D36047B7}" type="slidenum">
              <a:rPr lang="it-IT" altLang="it-IT" sz="1400" smtClean="0"/>
              <a:pPr algn="r"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400" smtClean="0"/>
          </a:p>
        </p:txBody>
      </p:sp>
      <p:pic>
        <p:nvPicPr>
          <p:cNvPr id="124933" name="Picture 5" descr="C:\Documenti\Belgirate IX\hop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52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9"/>
          <p:cNvSpPr>
            <a:spLocks noChangeArrowheads="1"/>
          </p:cNvSpPr>
          <p:nvPr/>
        </p:nvSpPr>
        <p:spPr bwMode="auto">
          <a:xfrm>
            <a:off x="685800" y="10668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Un </a:t>
            </a:r>
            <a:r>
              <a:rPr lang="en-US" altLang="it-IT" sz="3600" dirty="0" err="1">
                <a:solidFill>
                  <a:srgbClr val="FF3300"/>
                </a:solidFill>
                <a:latin typeface="Comic Sans MS" pitchFamily="66" charset="0"/>
              </a:rPr>
              <a:t>modello</a:t>
            </a:r>
            <a:r>
              <a:rPr lang="en-US" altLang="it-IT" sz="36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en-US" altLang="it-IT" sz="3600" dirty="0" smtClean="0">
                <a:solidFill>
                  <a:srgbClr val="FF3300"/>
                </a:solidFill>
                <a:latin typeface="Comic Sans MS" pitchFamily="66" charset="0"/>
              </a:rPr>
              <a:t>a rete </a:t>
            </a:r>
            <a:r>
              <a:rPr lang="en-US" altLang="it-IT" sz="3600" dirty="0" err="1" smtClean="0">
                <a:solidFill>
                  <a:srgbClr val="FF3300"/>
                </a:solidFill>
                <a:latin typeface="Comic Sans MS" pitchFamily="66" charset="0"/>
              </a:rPr>
              <a:t>neurale</a:t>
            </a:r>
            <a:endParaRPr lang="en-GB" altLang="it-IT" sz="4400" dirty="0">
              <a:solidFill>
                <a:schemeClr val="tx2"/>
              </a:solidFill>
            </a:endParaRP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420E">
                    <a:alpha val="149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aphicFrame>
        <p:nvGraphicFramePr>
          <p:cNvPr id="11272" name="Oggetto 2"/>
          <p:cNvGraphicFramePr>
            <a:graphicFrameLocks noChangeAspect="1"/>
          </p:cNvGraphicFramePr>
          <p:nvPr/>
        </p:nvGraphicFramePr>
        <p:xfrm>
          <a:off x="1265238" y="1752600"/>
          <a:ext cx="6613525" cy="165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zione" r:id="rId5" imgW="6057900" imgH="1524000" progId="Equation.3">
                  <p:embed/>
                </p:oleObj>
              </mc:Choice>
              <mc:Fallback>
                <p:oleObj name="Equazione" r:id="rId5" imgW="6057900" imgH="152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5238" y="1752600"/>
                        <a:ext cx="6613525" cy="165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1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58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0483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700E84-9647-47C5-AF85-0BBE499A606F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0485" name="Rectangle 1028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0486" name="Rectangle 1029"/>
          <p:cNvSpPr>
            <a:spLocks noChangeArrowheads="1"/>
          </p:cNvSpPr>
          <p:nvPr/>
        </p:nvSpPr>
        <p:spPr bwMode="auto">
          <a:xfrm>
            <a:off x="2424113" y="2281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265222" name="AutoShape 1030"/>
          <p:cNvSpPr>
            <a:spLocks noChangeArrowheads="1"/>
          </p:cNvSpPr>
          <p:nvPr/>
        </p:nvSpPr>
        <p:spPr bwMode="auto">
          <a:xfrm>
            <a:off x="2514600" y="2667000"/>
            <a:ext cx="2514600" cy="2286000"/>
          </a:xfrm>
          <a:prstGeom prst="cube">
            <a:avLst>
              <a:gd name="adj" fmla="val 25000"/>
            </a:avLst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76200" y="2133600"/>
            <a:ext cx="2514600" cy="1828800"/>
            <a:chOff x="48" y="1344"/>
            <a:chExt cx="1584" cy="1152"/>
          </a:xfrm>
        </p:grpSpPr>
        <p:sp>
          <p:nvSpPr>
            <p:cNvPr id="20499" name="AutoShape 1032"/>
            <p:cNvSpPr>
              <a:spLocks noChangeArrowheads="1"/>
            </p:cNvSpPr>
            <p:nvPr/>
          </p:nvSpPr>
          <p:spPr bwMode="auto">
            <a:xfrm flipV="1">
              <a:off x="576" y="1680"/>
              <a:ext cx="864" cy="8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12 h 21600"/>
                <a:gd name="T14" fmla="*/ 18225 w 21600"/>
                <a:gd name="T15" fmla="*/ 923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0500" name="Text Box 1033"/>
            <p:cNvSpPr txBox="1">
              <a:spLocks noChangeArrowheads="1"/>
            </p:cNvSpPr>
            <p:nvPr/>
          </p:nvSpPr>
          <p:spPr bwMode="auto">
            <a:xfrm>
              <a:off x="48" y="1344"/>
              <a:ext cx="15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</a:rPr>
                <a:t>Input naturali</a:t>
              </a:r>
            </a:p>
          </p:txBody>
        </p:sp>
      </p:grpSp>
      <p:grpSp>
        <p:nvGrpSpPr>
          <p:cNvPr id="3" name="Group 1034"/>
          <p:cNvGrpSpPr>
            <a:grpSpLocks/>
          </p:cNvGrpSpPr>
          <p:nvPr/>
        </p:nvGrpSpPr>
        <p:grpSpPr bwMode="auto">
          <a:xfrm>
            <a:off x="0" y="4267200"/>
            <a:ext cx="2362200" cy="2117725"/>
            <a:chOff x="0" y="2688"/>
            <a:chExt cx="1488" cy="1334"/>
          </a:xfrm>
        </p:grpSpPr>
        <p:sp>
          <p:nvSpPr>
            <p:cNvPr id="20497" name="AutoShape 1035"/>
            <p:cNvSpPr>
              <a:spLocks noChangeArrowheads="1"/>
            </p:cNvSpPr>
            <p:nvPr/>
          </p:nvSpPr>
          <p:spPr bwMode="auto">
            <a:xfrm>
              <a:off x="576" y="2688"/>
              <a:ext cx="864" cy="76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5 w 21600"/>
                <a:gd name="T13" fmla="*/ 2925 h 21600"/>
                <a:gd name="T14" fmla="*/ 18225 w 21600"/>
                <a:gd name="T15" fmla="*/ 92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0498" name="Text Box 1036"/>
            <p:cNvSpPr txBox="1">
              <a:spLocks noChangeArrowheads="1"/>
            </p:cNvSpPr>
            <p:nvPr/>
          </p:nvSpPr>
          <p:spPr bwMode="auto">
            <a:xfrm>
              <a:off x="0" y="3504"/>
              <a:ext cx="1488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</a:rPr>
                <a:t>Input antropogenici</a:t>
              </a:r>
            </a:p>
          </p:txBody>
        </p:sp>
      </p:grpSp>
      <p:grpSp>
        <p:nvGrpSpPr>
          <p:cNvPr id="4" name="Group 1037"/>
          <p:cNvGrpSpPr>
            <a:grpSpLocks/>
          </p:cNvGrpSpPr>
          <p:nvPr/>
        </p:nvGrpSpPr>
        <p:grpSpPr bwMode="auto">
          <a:xfrm>
            <a:off x="5181600" y="3216275"/>
            <a:ext cx="3886200" cy="822325"/>
            <a:chOff x="3264" y="2026"/>
            <a:chExt cx="2448" cy="518"/>
          </a:xfrm>
        </p:grpSpPr>
        <p:sp>
          <p:nvSpPr>
            <p:cNvPr id="20495" name="AutoShape 1038"/>
            <p:cNvSpPr>
              <a:spLocks noChangeArrowheads="1"/>
            </p:cNvSpPr>
            <p:nvPr/>
          </p:nvSpPr>
          <p:spPr bwMode="auto">
            <a:xfrm>
              <a:off x="3264" y="2064"/>
              <a:ext cx="816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</a:endParaRPr>
            </a:p>
          </p:txBody>
        </p:sp>
        <p:sp>
          <p:nvSpPr>
            <p:cNvPr id="20496" name="Text Box 1039"/>
            <p:cNvSpPr txBox="1">
              <a:spLocks noChangeArrowheads="1"/>
            </p:cNvSpPr>
            <p:nvPr/>
          </p:nvSpPr>
          <p:spPr bwMode="auto">
            <a:xfrm>
              <a:off x="4128" y="2026"/>
              <a:ext cx="158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2400">
                  <a:solidFill>
                    <a:srgbClr val="3333CC"/>
                  </a:solidFill>
                  <a:latin typeface="Comic Sans MS" pitchFamily="66" charset="0"/>
                </a:rPr>
                <a:t>Comportamento climatico</a:t>
              </a:r>
            </a:p>
          </p:txBody>
        </p:sp>
      </p:grpSp>
      <p:pic>
        <p:nvPicPr>
          <p:cNvPr id="265239" name="Picture 1047" descr="C:\Documenti\Stampa3\Conferenza_Einstein\Rete_neura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27432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2" name="Rectangle 1048"/>
          <p:cNvSpPr>
            <a:spLocks noChangeArrowheads="1"/>
          </p:cNvSpPr>
          <p:nvPr/>
        </p:nvSpPr>
        <p:spPr bwMode="auto">
          <a:xfrm>
            <a:off x="685800" y="8382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Un modello a rete neurale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20494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51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6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1507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150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BB05B1-C183-4422-90BF-819C85674838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Ricostruzioni neurali</a:t>
            </a:r>
            <a:endParaRPr lang="it-IT" altLang="it-IT" smtClean="0"/>
          </a:p>
        </p:txBody>
      </p:sp>
      <p:pic>
        <p:nvPicPr>
          <p:cNvPr id="215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79813"/>
            <a:ext cx="72390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1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65532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12" name="Text Box 16"/>
          <p:cNvSpPr txBox="1">
            <a:spLocks noChangeArrowheads="1"/>
          </p:cNvSpPr>
          <p:nvPr/>
        </p:nvSpPr>
        <p:spPr bwMode="auto">
          <a:xfrm>
            <a:off x="6715125" y="1785938"/>
            <a:ext cx="2214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Pasini et al., 2014</a:t>
            </a:r>
          </a:p>
        </p:txBody>
      </p:sp>
      <p:pic>
        <p:nvPicPr>
          <p:cNvPr id="21514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2531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2532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DD443E-4A15-402B-AE07-5910C5A71C76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Robustezza</a:t>
            </a:r>
            <a:endParaRPr lang="it-IT" altLang="it-IT" smtClean="0"/>
          </a:p>
        </p:txBody>
      </p:sp>
      <p:pic>
        <p:nvPicPr>
          <p:cNvPr id="2253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178050"/>
            <a:ext cx="5832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2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5843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5844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CC3C265F-1E58-410E-A390-F7ED5B756DE2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  <a:defRPr/>
              </a:pPr>
              <a:t>25</a:t>
            </a:fld>
            <a:endParaRPr lang="it-IT" altLang="it-IT" sz="1400" smtClean="0"/>
          </a:p>
        </p:txBody>
      </p:sp>
      <p:sp>
        <p:nvSpPr>
          <p:cNvPr id="7987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9750" y="762000"/>
            <a:ext cx="7918450" cy="9906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Un approccio a serie temporali</a:t>
            </a:r>
            <a:endParaRPr lang="it-IT" altLang="it-IT" smtClean="0"/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graphicFrame>
        <p:nvGraphicFramePr>
          <p:cNvPr id="30730" name="Object 6"/>
          <p:cNvGraphicFramePr>
            <a:graphicFrameLocks noChangeAspect="1"/>
          </p:cNvGraphicFramePr>
          <p:nvPr/>
        </p:nvGraphicFramePr>
        <p:xfrm>
          <a:off x="6340475" y="2878138"/>
          <a:ext cx="21272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zione" r:id="rId4" imgW="1206500" imgH="228600" progId="Equation.3">
                  <p:embed/>
                </p:oleObj>
              </mc:Choice>
              <mc:Fallback>
                <p:oleObj name="Equazione" r:id="rId4" imgW="12065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0475" y="2878138"/>
                        <a:ext cx="21272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81" name="Text Box 16"/>
          <p:cNvSpPr txBox="1">
            <a:spLocks noChangeArrowheads="1"/>
          </p:cNvSpPr>
          <p:nvPr/>
        </p:nvSpPr>
        <p:spPr bwMode="auto">
          <a:xfrm>
            <a:off x="785813" y="2000250"/>
            <a:ext cx="7572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omic Sans MS" pitchFamily="66" charset="0"/>
              </a:rPr>
              <a:t>L’andamento della temperatura globale T può essere previsto a partire dai suoi valori passati: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0732" name="Text Box 16"/>
          <p:cNvSpPr txBox="1">
            <a:spLocks noChangeArrowheads="1"/>
          </p:cNvSpPr>
          <p:nvPr/>
        </p:nvSpPr>
        <p:spPr bwMode="auto">
          <a:xfrm>
            <a:off x="785813" y="3284538"/>
            <a:ext cx="75723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omic Sans MS" pitchFamily="66" charset="0"/>
              </a:rPr>
              <a:t>Poi si può vedere se le previsioni migliorano aggiungendo valori passati di un’altra variabile x, ad esempio l’andamento dei gas serra, o l’influenza del Sole:</a:t>
            </a:r>
          </a:p>
        </p:txBody>
      </p:sp>
      <p:graphicFrame>
        <p:nvGraphicFramePr>
          <p:cNvPr id="2" name="Oggetto 1"/>
          <p:cNvGraphicFramePr>
            <a:graphicFrameLocks noChangeAspect="1"/>
          </p:cNvGraphicFramePr>
          <p:nvPr/>
        </p:nvGraphicFramePr>
        <p:xfrm>
          <a:off x="5041900" y="4581525"/>
          <a:ext cx="34258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zione" r:id="rId6" imgW="1943100" imgH="228600" progId="Equation.3">
                  <p:embed/>
                </p:oleObj>
              </mc:Choice>
              <mc:Fallback>
                <p:oleObj name="Equazione" r:id="rId6" imgW="1943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4581525"/>
                        <a:ext cx="3425825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85813" y="5084763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omic Sans MS" pitchFamily="66" charset="0"/>
              </a:rPr>
              <a:t>Se questo succede, ciò significa che i valori passati di x hanno un certo influsso sui valori di T, cioè la «causano» in qualche modo...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8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79875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79876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EA34ECA8-1A1D-4E0C-90B7-EE1F4C9006E9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26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090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Granger causality</a:t>
            </a:r>
            <a:endParaRPr lang="it-IT" altLang="it-IT" smtClean="0"/>
          </a:p>
        </p:txBody>
      </p:sp>
      <p:sp>
        <p:nvSpPr>
          <p:cNvPr id="809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80903" name="Object 4"/>
          <p:cNvGraphicFramePr>
            <a:graphicFrameLocks noChangeAspect="1"/>
          </p:cNvGraphicFramePr>
          <p:nvPr/>
        </p:nvGraphicFramePr>
        <p:xfrm>
          <a:off x="1955800" y="5311775"/>
          <a:ext cx="4443413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zione" r:id="rId4" imgW="2514600" imgH="444500" progId="Equation.3">
                  <p:embed/>
                </p:oleObj>
              </mc:Choice>
              <mc:Fallback>
                <p:oleObj name="Equazione" r:id="rId4" imgW="2514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800" y="5311775"/>
                        <a:ext cx="4443413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aphicFrame>
        <p:nvGraphicFramePr>
          <p:cNvPr id="80905" name="Object 6"/>
          <p:cNvGraphicFramePr>
            <a:graphicFrameLocks noChangeAspect="1"/>
          </p:cNvGraphicFramePr>
          <p:nvPr/>
        </p:nvGraphicFramePr>
        <p:xfrm>
          <a:off x="2843213" y="4335463"/>
          <a:ext cx="2509837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zione" r:id="rId6" imgW="1422400" imgH="444500" progId="Equation.3">
                  <p:embed/>
                </p:oleObj>
              </mc:Choice>
              <mc:Fallback>
                <p:oleObj name="Equazione" r:id="rId6" imgW="14224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4335463"/>
                        <a:ext cx="2509837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6" name="Text Box 16"/>
          <p:cNvSpPr txBox="1">
            <a:spLocks noChangeArrowheads="1"/>
          </p:cNvSpPr>
          <p:nvPr/>
        </p:nvSpPr>
        <p:spPr bwMode="auto">
          <a:xfrm>
            <a:off x="785813" y="2000250"/>
            <a:ext cx="75723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In un sistema dotato di più variabili, diciamo che una variabile x causa (nel senso di Granger) un’altra variabile y se i futuri valori di y possono essere previsti meglio usando i valori passati di x e y piuttosto che usando solo i valori passati di y.</a:t>
            </a:r>
          </a:p>
        </p:txBody>
      </p:sp>
      <p:sp>
        <p:nvSpPr>
          <p:cNvPr id="80907" name="Text Box 16"/>
          <p:cNvSpPr txBox="1">
            <a:spLocks noChangeArrowheads="1"/>
          </p:cNvSpPr>
          <p:nvPr/>
        </p:nvSpPr>
        <p:spPr bwMode="auto">
          <a:xfrm>
            <a:off x="928688" y="4500563"/>
            <a:ext cx="928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AR:</a:t>
            </a:r>
          </a:p>
        </p:txBody>
      </p:sp>
      <p:sp>
        <p:nvSpPr>
          <p:cNvPr id="80908" name="Text Box 16"/>
          <p:cNvSpPr txBox="1">
            <a:spLocks noChangeArrowheads="1"/>
          </p:cNvSpPr>
          <p:nvPr/>
        </p:nvSpPr>
        <p:spPr bwMode="auto">
          <a:xfrm>
            <a:off x="928688" y="5476875"/>
            <a:ext cx="1000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VAR:</a:t>
            </a:r>
          </a:p>
        </p:txBody>
      </p:sp>
      <p:sp>
        <p:nvSpPr>
          <p:cNvPr id="80909" name="Text Box 16"/>
          <p:cNvSpPr txBox="1">
            <a:spLocks noChangeArrowheads="1"/>
          </p:cNvSpPr>
          <p:nvPr/>
        </p:nvSpPr>
        <p:spPr bwMode="auto">
          <a:xfrm>
            <a:off x="6858000" y="4643438"/>
            <a:ext cx="2143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Per noi, y=T e x</a:t>
            </a:r>
            <a:r>
              <a:rPr lang="it-IT" altLang="it-IT" sz="2400" baseline="-25000">
                <a:solidFill>
                  <a:srgbClr val="3333CC"/>
                </a:solidFill>
                <a:latin typeface="Comic Sans MS" pitchFamily="66" charset="0"/>
              </a:rPr>
              <a:t>i</a:t>
            </a: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=forzante esterna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egnaposto data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0899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0900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4C9F8DD-4BAB-4192-9AA5-AA90DB2E6998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27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Granger causality</a:t>
            </a:r>
            <a:endParaRPr lang="it-IT" altLang="it-IT" smtClean="0"/>
          </a:p>
        </p:txBody>
      </p:sp>
      <p:sp>
        <p:nvSpPr>
          <p:cNvPr id="81926" name="Text Box 7"/>
          <p:cNvSpPr txBox="1">
            <a:spLocks noChangeArrowheads="1"/>
          </p:cNvSpPr>
          <p:nvPr/>
        </p:nvSpPr>
        <p:spPr bwMode="auto">
          <a:xfrm>
            <a:off x="5857875" y="1785938"/>
            <a:ext cx="3071813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2060"/>
                </a:solidFill>
                <a:latin typeface="Comic Sans MS" pitchFamily="66" charset="0"/>
              </a:rPr>
              <a:t>Nero: temperature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Blu: previsione AR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B050"/>
                </a:solidFill>
                <a:latin typeface="Comic Sans MS" pitchFamily="66" charset="0"/>
              </a:rPr>
              <a:t>Verde: previsione VAR con x = rad. solare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omic Sans MS" pitchFamily="66" charset="0"/>
              </a:rPr>
              <a:t>Rosso: previsione VAR con x = forzante radiativa dei gas serra</a:t>
            </a:r>
          </a:p>
        </p:txBody>
      </p:sp>
      <p:sp>
        <p:nvSpPr>
          <p:cNvPr id="81927" name="Rectangle 11"/>
          <p:cNvSpPr>
            <a:spLocks noChangeArrowheads="1"/>
          </p:cNvSpPr>
          <p:nvPr/>
        </p:nvSpPr>
        <p:spPr bwMode="auto">
          <a:xfrm>
            <a:off x="1804988" y="1619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81928" name="Immagine 10" descr="Figure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85938"/>
            <a:ext cx="5521325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9" name="Text Box 7"/>
          <p:cNvSpPr txBox="1">
            <a:spLocks noChangeArrowheads="1"/>
          </p:cNvSpPr>
          <p:nvPr/>
        </p:nvSpPr>
        <p:spPr bwMode="auto">
          <a:xfrm>
            <a:off x="0" y="5715000"/>
            <a:ext cx="5929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Attanasio, Pasini, Triacca (2012)</a:t>
            </a:r>
            <a:endParaRPr lang="it-IT" altLang="it-IT" sz="240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23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24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620A77E5-7FA1-4208-A29C-7F5A42C99B79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28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294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772400" cy="9906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Granger causality</a:t>
            </a:r>
            <a:endParaRPr lang="it-IT" altLang="it-IT" smtClean="0"/>
          </a:p>
        </p:txBody>
      </p:sp>
      <p:sp>
        <p:nvSpPr>
          <p:cNvPr id="8295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82952" name="Text Box 16"/>
          <p:cNvSpPr txBox="1">
            <a:spLocks noChangeArrowheads="1"/>
          </p:cNvSpPr>
          <p:nvPr/>
        </p:nvSpPr>
        <p:spPr bwMode="auto">
          <a:xfrm>
            <a:off x="785813" y="2000250"/>
            <a:ext cx="7572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Allargando il sistema considerato nel VAR a più variabili, si può valutare la robustezza dei risultati precedenti, e si possono scoprire nuovi dettagli…</a:t>
            </a:r>
          </a:p>
        </p:txBody>
      </p:sp>
      <p:sp>
        <p:nvSpPr>
          <p:cNvPr id="82953" name="Text Box 16"/>
          <p:cNvSpPr txBox="1">
            <a:spLocks noChangeArrowheads="1"/>
          </p:cNvSpPr>
          <p:nvPr/>
        </p:nvSpPr>
        <p:spPr bwMode="auto">
          <a:xfrm>
            <a:off x="5786438" y="3930650"/>
            <a:ext cx="31781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Per noi, y</a:t>
            </a:r>
            <a:r>
              <a:rPr lang="it-IT" altLang="it-IT" sz="2400" baseline="-25000">
                <a:solidFill>
                  <a:srgbClr val="3333CC"/>
                </a:solidFill>
                <a:latin typeface="Comic Sans MS" pitchFamily="66" charset="0"/>
              </a:rPr>
              <a:t>t</a:t>
            </a: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=T, x</a:t>
            </a:r>
            <a:r>
              <a:rPr lang="it-IT" altLang="it-IT" sz="2400" baseline="-25000">
                <a:solidFill>
                  <a:srgbClr val="3333CC"/>
                </a:solidFill>
                <a:latin typeface="Comic Sans MS" pitchFamily="66" charset="0"/>
              </a:rPr>
              <a:t>t</a:t>
            </a: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=forzante esterna e z</a:t>
            </a:r>
            <a:r>
              <a:rPr lang="it-IT" altLang="it-IT" sz="2400" baseline="-25000">
                <a:solidFill>
                  <a:srgbClr val="3333CC"/>
                </a:solidFill>
                <a:latin typeface="Comic Sans MS" pitchFamily="66" charset="0"/>
              </a:rPr>
              <a:t>t</a:t>
            </a: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= pattern di circolazione</a:t>
            </a:r>
          </a:p>
        </p:txBody>
      </p:sp>
      <p:pic>
        <p:nvPicPr>
          <p:cNvPr id="82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3429000"/>
            <a:ext cx="4314825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9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4797425"/>
            <a:ext cx="43148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1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data 4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2947" name="Segnaposto piè di pagina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2948" name="Segnaposto numero diapositiva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DEAFD76E-38DE-4959-A45E-DEA8AED4EF02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29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39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Granger causality</a:t>
            </a:r>
            <a:endParaRPr lang="it-IT" altLang="it-IT" smtClean="0"/>
          </a:p>
        </p:txBody>
      </p:sp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5857875" y="2363788"/>
            <a:ext cx="30718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Blu: significatività causale della radiazione solare totale</a:t>
            </a:r>
            <a:endParaRPr lang="it-IT" altLang="it-IT" sz="2400">
              <a:solidFill>
                <a:srgbClr val="00B05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Comic Sans MS" pitchFamily="66" charset="0"/>
              </a:rPr>
              <a:t>Rosso: significatività causale della forzante radiativa dei gas serra</a:t>
            </a:r>
          </a:p>
        </p:txBody>
      </p:sp>
      <p:sp>
        <p:nvSpPr>
          <p:cNvPr id="83975" name="Rectangle 11"/>
          <p:cNvSpPr>
            <a:spLocks noChangeArrowheads="1"/>
          </p:cNvSpPr>
          <p:nvPr/>
        </p:nvSpPr>
        <p:spPr bwMode="auto">
          <a:xfrm>
            <a:off x="1804988" y="16192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839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354263"/>
            <a:ext cx="5000626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Text Box 7"/>
          <p:cNvSpPr txBox="1">
            <a:spLocks noChangeArrowheads="1"/>
          </p:cNvSpPr>
          <p:nvPr/>
        </p:nvSpPr>
        <p:spPr bwMode="auto">
          <a:xfrm>
            <a:off x="107950" y="5854700"/>
            <a:ext cx="5464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Pasini, Triacca, Attanasio (2012)</a:t>
            </a:r>
            <a:endParaRPr lang="it-IT" altLang="it-IT" sz="240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83978" name="Text Box 7"/>
          <p:cNvSpPr txBox="1">
            <a:spLocks noChangeArrowheads="1"/>
          </p:cNvSpPr>
          <p:nvPr/>
        </p:nvSpPr>
        <p:spPr bwMode="auto">
          <a:xfrm>
            <a:off x="2938463" y="1619250"/>
            <a:ext cx="328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Solar decoupling</a:t>
            </a:r>
            <a:endParaRPr lang="it-IT" altLang="it-IT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3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6147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2424113" y="22812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2481263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2557463" y="1547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52" name="Rectangle 6"/>
          <p:cNvSpPr>
            <a:spLocks noChangeArrowheads="1"/>
          </p:cNvSpPr>
          <p:nvPr/>
        </p:nvSpPr>
        <p:spPr bwMode="auto">
          <a:xfrm>
            <a:off x="2576513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6153" name="Rectangle 7"/>
          <p:cNvSpPr>
            <a:spLocks noChangeArrowheads="1"/>
          </p:cNvSpPr>
          <p:nvPr/>
        </p:nvSpPr>
        <p:spPr bwMode="auto">
          <a:xfrm>
            <a:off x="5580063" y="1355725"/>
            <a:ext cx="3455987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it-IT">
                <a:solidFill>
                  <a:srgbClr val="3333CC"/>
                </a:solidFill>
                <a:latin typeface="Comic Sans MS" pitchFamily="66" charset="0"/>
              </a:rPr>
              <a:t>Cause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it-IT">
                <a:solidFill>
                  <a:srgbClr val="3333CC"/>
                </a:solidFill>
                <a:latin typeface="Comic Sans MS" pitchFamily="66" charset="0"/>
              </a:rPr>
              <a:t>Effetti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it-IT">
                <a:solidFill>
                  <a:srgbClr val="3333CC"/>
                </a:solidFill>
                <a:latin typeface="Comic Sans MS" pitchFamily="66" charset="0"/>
              </a:rPr>
              <a:t>Impatti presenti e futuri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it-IT">
                <a:solidFill>
                  <a:srgbClr val="3333CC"/>
                </a:solidFill>
                <a:latin typeface="Comic Sans MS" pitchFamily="66" charset="0"/>
              </a:rPr>
              <a:t>Conflitti e migrazioni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it-IT">
                <a:solidFill>
                  <a:srgbClr val="3333CC"/>
                </a:solidFill>
                <a:latin typeface="Comic Sans MS" pitchFamily="66" charset="0"/>
              </a:rPr>
              <a:t>Che fare?</a:t>
            </a:r>
            <a:endParaRPr lang="en-GB" altLang="it-IT">
              <a:solidFill>
                <a:srgbClr val="3333CC"/>
              </a:solidFill>
            </a:endParaRPr>
          </a:p>
        </p:txBody>
      </p:sp>
      <p:pic>
        <p:nvPicPr>
          <p:cNvPr id="6154" name="Picture 8" descr="Orso-in-bil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41525"/>
            <a:ext cx="5189538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8A3570-EFA3-488C-8EC1-25CD7A748A59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6156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6157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4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23555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23556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BF9371-EE86-4D34-AEDC-04E4A5E0641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it-IT" sz="1400" smtClean="0"/>
          </a:p>
        </p:txBody>
      </p:sp>
      <p:sp>
        <p:nvSpPr>
          <p:cNvPr id="2355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Proiezioni per il futuro</a:t>
            </a:r>
            <a:endParaRPr lang="it-IT" altLang="it-IT" smtClean="0"/>
          </a:p>
        </p:txBody>
      </p:sp>
      <p:graphicFrame>
        <p:nvGraphicFramePr>
          <p:cNvPr id="23558" name="Object 1034"/>
          <p:cNvGraphicFramePr>
            <a:graphicFrameLocks noChangeAspect="1"/>
          </p:cNvGraphicFramePr>
          <p:nvPr/>
        </p:nvGraphicFramePr>
        <p:xfrm>
          <a:off x="2133600" y="1981200"/>
          <a:ext cx="4800600" cy="418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magine" r:id="rId3" imgW="5372100" imgH="4690872" progId="Word.Picture.8">
                  <p:embed/>
                </p:oleObj>
              </mc:Choice>
              <mc:Fallback>
                <p:oleObj name="Immagine" r:id="rId3" imgW="5372100" imgH="4690872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81200"/>
                        <a:ext cx="4800600" cy="41894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6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4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24579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24580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A0A0B1-04F3-4006-AAF5-50650F8ED8B6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it-IT" altLang="it-IT" sz="1400" smtClean="0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Proiezioni per il futuro</a:t>
            </a:r>
            <a:endParaRPr lang="it-IT" altLang="it-IT" smtClean="0"/>
          </a:p>
        </p:txBody>
      </p:sp>
      <p:sp>
        <p:nvSpPr>
          <p:cNvPr id="24582" name="Text Box 16"/>
          <p:cNvSpPr txBox="1">
            <a:spLocks noChangeArrowheads="1"/>
          </p:cNvSpPr>
          <p:nvPr/>
        </p:nvSpPr>
        <p:spPr bwMode="auto">
          <a:xfrm>
            <a:off x="6169025" y="3632200"/>
            <a:ext cx="183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omic Sans MS" pitchFamily="66" charset="0"/>
              </a:rPr>
              <a:t>IPCC, 2013</a:t>
            </a:r>
          </a:p>
        </p:txBody>
      </p:sp>
      <p:pic>
        <p:nvPicPr>
          <p:cNvPr id="2458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205038"/>
            <a:ext cx="49323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4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26627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2662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0FF9FA-A858-4D70-BD65-AE66F51E010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it-IT" altLang="it-IT" sz="1400" smtClean="0"/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7086600" y="3810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itchFamily="66" charset="0"/>
              </a:rPr>
              <a:t>IPCC, 2013</a:t>
            </a:r>
            <a:endParaRPr lang="it-IT" altLang="it-IT" sz="24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6630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Proiezioni per il futuro</a:t>
            </a:r>
            <a:endParaRPr lang="it-IT" altLang="it-IT" smtClean="0"/>
          </a:p>
        </p:txBody>
      </p:sp>
      <p:pic>
        <p:nvPicPr>
          <p:cNvPr id="26631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878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4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0723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0724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7AECAAE-0393-4EC9-851F-AE145353392B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it-IT" altLang="it-IT" sz="1400" smtClean="0"/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Il futuro: proiezioni a scala nazionale</a:t>
            </a:r>
            <a:endParaRPr lang="it-IT" altLang="it-IT" smtClean="0"/>
          </a:p>
        </p:txBody>
      </p:sp>
      <p:pic>
        <p:nvPicPr>
          <p:cNvPr id="30726" name="Picture 4" descr="C:\Documents and Settings\Administrator\Documenti\Stampa4\Figure_Giorgi\T_est_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4196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5" descr="C:\Documents and Settings\Administrator\Documenti\Stampa4\Figure_Giorgi\T_est_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1981200"/>
            <a:ext cx="44132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1143000" y="58674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  <a:latin typeface="Comic Sans MS" pitchFamily="66" charset="0"/>
              </a:rPr>
              <a:t>Per gentile concessione di Giorgi e Gao (ICTP, Trieste)</a:t>
            </a:r>
            <a:endParaRPr lang="it-IT" altLang="it-IT" sz="1800">
              <a:latin typeface="Arial" charset="0"/>
            </a:endParaRPr>
          </a:p>
        </p:txBody>
      </p:sp>
      <p:pic>
        <p:nvPicPr>
          <p:cNvPr id="3073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56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data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1747" name="Segnaposto piè di pagina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1748" name="Segnaposto numero diapositiva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9742BB6-4E6C-4809-9AE8-172CDB59A773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it-IT" altLang="it-IT" sz="1400" smtClean="0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Il futuro: proiezioni a scala nazionale</a:t>
            </a:r>
            <a:endParaRPr lang="it-IT" altLang="it-IT" smtClean="0"/>
          </a:p>
        </p:txBody>
      </p:sp>
      <p:pic>
        <p:nvPicPr>
          <p:cNvPr id="31750" name="Picture 4" descr="C:\Documents and Settings\Administrator\Documenti\Stampa4\Figure_Giorgi\P_est_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41960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Documents and Settings\Administrator\Documenti\Stampa4\Figure_Giorgi\P_est_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419600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6"/>
          <p:cNvSpPr txBox="1">
            <a:spLocks noChangeArrowheads="1"/>
          </p:cNvSpPr>
          <p:nvPr/>
        </p:nvSpPr>
        <p:spPr bwMode="auto">
          <a:xfrm>
            <a:off x="1143000" y="5867400"/>
            <a:ext cx="670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chemeClr val="accent2"/>
                </a:solidFill>
                <a:latin typeface="Comic Sans MS" pitchFamily="66" charset="0"/>
              </a:rPr>
              <a:t>Per gentile concessione di Giorgi e Gao (ICTP, Trieste)</a:t>
            </a:r>
            <a:endParaRPr lang="it-IT" altLang="it-IT" sz="1800">
              <a:latin typeface="Arial" charset="0"/>
            </a:endParaRPr>
          </a:p>
        </p:txBody>
      </p:sp>
      <p:pic>
        <p:nvPicPr>
          <p:cNvPr id="31754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2771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C4A9BB-479C-4A81-B3E9-04B39BD0EA3E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it-IT" altLang="it-IT" sz="1400" smtClean="0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4333875" y="1989138"/>
            <a:ext cx="48101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FF3300"/>
                </a:solidFill>
                <a:latin typeface="Comic Sans MS" pitchFamily="66" charset="0"/>
                <a:cs typeface="Arial" charset="0"/>
              </a:rPr>
              <a:t>No! Impatti su: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Territori: desertificazione, eventi estremi, livello del mare, …;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Ecosistemi: piante, animali, biodiversità, …;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00FF"/>
                </a:solidFill>
                <a:latin typeface="Comic Sans MS" pitchFamily="66" charset="0"/>
                <a:cs typeface="Arial" charset="0"/>
              </a:rPr>
              <a:t>Uomo: salute, attività produttive (es. agricoltura), sicurezza, flussi migratori, ….</a:t>
            </a:r>
          </a:p>
        </p:txBody>
      </p:sp>
      <p:sp>
        <p:nvSpPr>
          <p:cNvPr id="32774" name="Rectangle 5"/>
          <p:cNvSpPr>
            <a:spLocks noChangeArrowheads="1"/>
          </p:cNvSpPr>
          <p:nvPr/>
        </p:nvSpPr>
        <p:spPr bwMode="auto">
          <a:xfrm>
            <a:off x="17463" y="836613"/>
            <a:ext cx="828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rgbClr val="FF3300"/>
                </a:solidFill>
                <a:latin typeface="Comic Sans MS" pitchFamily="66" charset="0"/>
              </a:rPr>
              <a:t>Si tratta solo di sudare di più?</a:t>
            </a:r>
            <a:endParaRPr lang="en-GB" altLang="it-IT" sz="4400">
              <a:solidFill>
                <a:schemeClr val="tx2"/>
              </a:solidFill>
            </a:endParaRPr>
          </a:p>
        </p:txBody>
      </p:sp>
      <p:pic>
        <p:nvPicPr>
          <p:cNvPr id="3277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349500"/>
            <a:ext cx="43164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3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3795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379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A18848-F28F-4B70-AC7A-F7D8DCEEA08D}" type="slidenum">
              <a:rPr lang="it-IT" altLang="it-IT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it-IT" altLang="it-IT" sz="1400" smtClean="0"/>
          </a:p>
        </p:txBody>
      </p:sp>
      <p:sp>
        <p:nvSpPr>
          <p:cNvPr id="33797" name="Rectangle 2"/>
          <p:cNvSpPr>
            <a:spLocks noChangeArrowheads="1"/>
          </p:cNvSpPr>
          <p:nvPr/>
        </p:nvSpPr>
        <p:spPr bwMode="auto">
          <a:xfrm>
            <a:off x="2481263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pic>
        <p:nvPicPr>
          <p:cNvPr id="33798" name="Picture 3" descr="fig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486275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 descr="C:\Documents and Settings\Pasini\Documenti\Belgirate-Senigallia-Perugia-ecc\desertific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4958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5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rgbClr val="FF3300"/>
                </a:solidFill>
                <a:latin typeface="Comic Sans MS" pitchFamily="66" charset="0"/>
              </a:rPr>
              <a:t>Impatti (desertificazione)</a:t>
            </a:r>
            <a:endParaRPr lang="en-GB" altLang="it-IT" sz="4400">
              <a:solidFill>
                <a:schemeClr val="tx2"/>
              </a:solidFill>
            </a:endParaRPr>
          </a:p>
        </p:txBody>
      </p:sp>
      <p:pic>
        <p:nvPicPr>
          <p:cNvPr id="33802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2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6867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686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95A875-55BF-4A4F-8490-0AC01F9D6824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it-IT" altLang="it-IT" sz="1400" smtClean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2481263" y="20097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857500" y="2109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6871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rgbClr val="FF3300"/>
                </a:solidFill>
                <a:latin typeface="Comic Sans MS" pitchFamily="66" charset="0"/>
              </a:rPr>
              <a:t>Impatti (eventi estremi)</a:t>
            </a:r>
            <a:endParaRPr lang="en-GB" altLang="it-IT" sz="4400">
              <a:solidFill>
                <a:schemeClr val="tx2"/>
              </a:solidFill>
            </a:endParaRPr>
          </a:p>
        </p:txBody>
      </p:sp>
      <p:pic>
        <p:nvPicPr>
          <p:cNvPr id="36872" name="Immagine 13" descr="alluvione-genov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SST_anom_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68600"/>
            <a:ext cx="60007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1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7891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789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4E3F92E-754C-4459-9EC4-9BDF8E9A1B60}" type="slidenum">
              <a:rPr lang="it-IT" altLang="it-IT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7893" name="Rectangle 2"/>
          <p:cNvSpPr>
            <a:spLocks noChangeArrowheads="1"/>
          </p:cNvSpPr>
          <p:nvPr/>
        </p:nvSpPr>
        <p:spPr bwMode="auto">
          <a:xfrm>
            <a:off x="2481263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2857500" y="2109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7895" name="Rectangle 4"/>
          <p:cNvSpPr>
            <a:spLocks noChangeArrowheads="1"/>
          </p:cNvSpPr>
          <p:nvPr/>
        </p:nvSpPr>
        <p:spPr bwMode="auto">
          <a:xfrm>
            <a:off x="2376488" y="2133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69637" name="Picture 5" descr="C:\Documents and Settings\Administrator\Documenti\Libro-FrancoAngeli\Tavola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600200"/>
            <a:ext cx="395605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7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4000">
                <a:solidFill>
                  <a:srgbClr val="FF3300"/>
                </a:solidFill>
                <a:latin typeface="Comic Sans MS" pitchFamily="66" charset="0"/>
              </a:rPr>
              <a:t>Impatti (agricoltura)</a:t>
            </a:r>
            <a:endParaRPr lang="en-GB" altLang="it-IT" sz="4400">
              <a:solidFill>
                <a:srgbClr val="000000"/>
              </a:solidFill>
            </a:endParaRP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219200" y="57912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From Tubiello, 2006</a:t>
            </a:r>
            <a:endParaRPr lang="it-IT" altLang="it-IT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62000" y="2133600"/>
            <a:ext cx="3352800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3333CC"/>
                </a:solidFill>
                <a:latin typeface="Comic Sans MS" pitchFamily="66" charset="0"/>
              </a:rPr>
              <a:t>Aumento di CO</a:t>
            </a:r>
            <a:r>
              <a:rPr lang="it-IT" altLang="it-IT" sz="2800" baseline="-25000">
                <a:solidFill>
                  <a:srgbClr val="3333CC"/>
                </a:solidFill>
                <a:latin typeface="Comic Sans MS" pitchFamily="66" charset="0"/>
              </a:rPr>
              <a:t>2</a:t>
            </a:r>
            <a:r>
              <a:rPr lang="it-IT" altLang="it-IT" sz="2800">
                <a:solidFill>
                  <a:srgbClr val="3333CC"/>
                </a:solidFill>
                <a:latin typeface="Comic Sans MS" pitchFamily="66" charset="0"/>
              </a:rPr>
              <a:t> e relativa “fertilizzazione”, aumento di temperatura e cambiamento nel regime delle precipitazioni </a:t>
            </a:r>
            <a:r>
              <a:rPr lang="it-IT" altLang="it-IT">
                <a:solidFill>
                  <a:srgbClr val="00CC99"/>
                </a:solidFill>
                <a:latin typeface="Comic Sans MS" pitchFamily="66" charset="0"/>
                <a:sym typeface="Symbol" pitchFamily="18" charset="2"/>
              </a:rPr>
              <a:t> </a:t>
            </a:r>
            <a:r>
              <a:rPr lang="it-IT" altLang="it-IT">
                <a:solidFill>
                  <a:srgbClr val="FF0000"/>
                </a:solidFill>
                <a:latin typeface="Comic Sans MS" pitchFamily="66" charset="0"/>
                <a:sym typeface="Symbol" pitchFamily="18" charset="2"/>
              </a:rPr>
              <a:t>?</a:t>
            </a:r>
            <a:endParaRPr lang="it-IT" altLang="it-IT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7901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79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3891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3891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8670C1-E46F-44A5-8D7F-880B85C96A1E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it-IT" altLang="it-IT" sz="1400" smtClean="0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305800" cy="7620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it-IT" altLang="it-IT" smtClean="0"/>
          </a:p>
        </p:txBody>
      </p:sp>
      <p:sp>
        <p:nvSpPr>
          <p:cNvPr id="279556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8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785813" y="1858963"/>
            <a:ext cx="782478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Cosa fanno le persone che rimangono senza territorio (isole del Pacifico) o senza </a:t>
            </a:r>
            <a:r>
              <a:rPr lang="it-IT" altLang="it-IT" sz="2800" dirty="0" smtClean="0">
                <a:solidFill>
                  <a:srgbClr val="0000FF"/>
                </a:solidFill>
                <a:latin typeface="Comic Sans MS" pitchFamily="66" charset="0"/>
              </a:rPr>
              <a:t>cibo (fascia del Sahel)?</a:t>
            </a:r>
            <a:endParaRPr lang="it-IT" altLang="it-IT" sz="2800" dirty="0">
              <a:solidFill>
                <a:srgbClr val="0000FF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Prima migrazioni interne, se possibile; poi verso l’estero.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Australia, Nuova Zelanda, Europa.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Ma prima ancora, conflitti...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C’è un rapporto tra conflitti e clima?</a:t>
            </a:r>
          </a:p>
        </p:txBody>
      </p:sp>
      <p:pic>
        <p:nvPicPr>
          <p:cNvPr id="38921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9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9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9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9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9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6" grpId="0" build="p" autoUpdateAnimBg="0"/>
      <p:bldP spid="279557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7171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7172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49FA96-5C87-49CD-870C-E544C9EC3913}" type="slidenum">
              <a:rPr lang="it-IT" altLang="it-IT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52227" name="Picture 3" descr="C:\Documenti\Ist_SS\febb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3048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:\Documenti\Ist_SS\ice_core_barrel_inser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26304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5"/>
          <p:cNvSpPr>
            <a:spLocks noChangeArrowheads="1"/>
          </p:cNvSpPr>
          <p:nvPr/>
        </p:nvSpPr>
        <p:spPr bwMode="auto">
          <a:xfrm>
            <a:off x="762000" y="914400"/>
            <a:ext cx="7696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Come si misura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la febbre della Terra?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7178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9939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994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4A7E54-4DDF-4105-923B-DB9BCD2CBE0B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39941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en-GB" altLang="it-IT" sz="360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492375"/>
            <a:ext cx="378936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92375"/>
            <a:ext cx="4830763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CasellaDiTesto 3"/>
          <p:cNvSpPr txBox="1">
            <a:spLocks noChangeArrowheads="1"/>
          </p:cNvSpPr>
          <p:nvPr/>
        </p:nvSpPr>
        <p:spPr bwMode="auto">
          <a:xfrm>
            <a:off x="1476375" y="1752600"/>
            <a:ext cx="619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Il clima ha sempre influenzato i conflitti</a:t>
            </a:r>
            <a:endParaRPr lang="it-IT" altLang="it-IT" sz="2400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28600" y="5661025"/>
            <a:ext cx="3767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accent2"/>
                </a:solidFill>
                <a:latin typeface="Comic Sans MS" pitchFamily="66" charset="0"/>
              </a:rPr>
              <a:t>Armada spagnola (1588)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140200" y="5661025"/>
            <a:ext cx="483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Russia (2^ Guerra mondiale)</a:t>
            </a:r>
          </a:p>
        </p:txBody>
      </p:sp>
      <p:pic>
        <p:nvPicPr>
          <p:cNvPr id="39948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0963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096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9CE020-C066-4937-8FF3-0A1E615D7368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en-GB" altLang="it-IT" sz="3600">
              <a:solidFill>
                <a:srgbClr val="000000"/>
              </a:solidFill>
            </a:endParaRPr>
          </a:p>
        </p:txBody>
      </p:sp>
      <p:pic>
        <p:nvPicPr>
          <p:cNvPr id="4096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2276475"/>
            <a:ext cx="5113337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CasellaDiTesto 3"/>
          <p:cNvSpPr txBox="1">
            <a:spLocks noChangeArrowheads="1"/>
          </p:cNvSpPr>
          <p:nvPr/>
        </p:nvSpPr>
        <p:spPr bwMode="auto">
          <a:xfrm>
            <a:off x="1476375" y="1752600"/>
            <a:ext cx="619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Ma il clima li può innescare e sviluppare</a:t>
            </a:r>
            <a:endParaRPr lang="it-IT" altLang="it-IT" sz="2400"/>
          </a:p>
        </p:txBody>
      </p:sp>
      <p:pic>
        <p:nvPicPr>
          <p:cNvPr id="40969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1987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198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AABA49-63A2-4625-BAC2-23B3C0A21B8F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en-GB" altLang="it-IT" sz="3600">
              <a:solidFill>
                <a:srgbClr val="000000"/>
              </a:solidFill>
            </a:endParaRPr>
          </a:p>
        </p:txBody>
      </p:sp>
      <p:pic>
        <p:nvPicPr>
          <p:cNvPr id="419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214563"/>
            <a:ext cx="5256213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CasellaDiTesto 6"/>
          <p:cNvSpPr txBox="1">
            <a:spLocks noChangeArrowheads="1"/>
          </p:cNvSpPr>
          <p:nvPr/>
        </p:nvSpPr>
        <p:spPr bwMode="auto">
          <a:xfrm>
            <a:off x="3348038" y="5588000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1980-2005</a:t>
            </a:r>
            <a:endParaRPr lang="it-IT" altLang="it-IT" sz="2400"/>
          </a:p>
        </p:txBody>
      </p:sp>
      <p:sp>
        <p:nvSpPr>
          <p:cNvPr id="41992" name="CasellaDiTesto 3"/>
          <p:cNvSpPr txBox="1">
            <a:spLocks noChangeArrowheads="1"/>
          </p:cNvSpPr>
          <p:nvPr/>
        </p:nvSpPr>
        <p:spPr bwMode="auto">
          <a:xfrm>
            <a:off x="1476375" y="1752600"/>
            <a:ext cx="6191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Ma il clima li può innescare e sviluppare</a:t>
            </a:r>
            <a:endParaRPr lang="it-IT" altLang="it-IT" sz="2400"/>
          </a:p>
        </p:txBody>
      </p:sp>
      <p:pic>
        <p:nvPicPr>
          <p:cNvPr id="41994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403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403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62CDF1-54CC-4651-A621-B79C1595D4A1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4037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en-GB" altLang="it-IT" sz="3600">
              <a:solidFill>
                <a:srgbClr val="000000"/>
              </a:solidFill>
            </a:endParaRPr>
          </a:p>
        </p:txBody>
      </p:sp>
      <p:sp>
        <p:nvSpPr>
          <p:cNvPr id="44038" name="CasellaDiTesto 3"/>
          <p:cNvSpPr txBox="1">
            <a:spLocks noChangeArrowheads="1"/>
          </p:cNvSpPr>
          <p:nvPr/>
        </p:nvSpPr>
        <p:spPr bwMode="auto">
          <a:xfrm>
            <a:off x="611188" y="1752600"/>
            <a:ext cx="7847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Il caso della recente crisi siriana (enorme siccità)</a:t>
            </a:r>
            <a:endParaRPr lang="it-IT" altLang="it-IT" sz="2400"/>
          </a:p>
        </p:txBody>
      </p:sp>
      <p:pic>
        <p:nvPicPr>
          <p:cNvPr id="440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251075"/>
            <a:ext cx="5616575" cy="425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Text Box 4"/>
          <p:cNvSpPr txBox="1">
            <a:spLocks noChangeArrowheads="1"/>
          </p:cNvSpPr>
          <p:nvPr/>
        </p:nvSpPr>
        <p:spPr bwMode="auto">
          <a:xfrm>
            <a:off x="2411413" y="6583363"/>
            <a:ext cx="4321175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charset="0"/>
                <a:ea typeface="msgothic" charset="0"/>
                <a:cs typeface="msgothic" charset="0"/>
              </a:rPr>
              <a:t>Colin P. Kelley et al. PNAS 2015;112:3241-3246</a:t>
            </a:r>
          </a:p>
        </p:txBody>
      </p:sp>
      <p:pic>
        <p:nvPicPr>
          <p:cNvPr id="44042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5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5059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5060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D86C2B-3A60-49E4-BB4B-B06DDB68F9D3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685800" y="990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3600">
                <a:solidFill>
                  <a:srgbClr val="FF3300"/>
                </a:solidFill>
                <a:latin typeface="Comic Sans MS" pitchFamily="66" charset="0"/>
              </a:rPr>
              <a:t>Problemi</a:t>
            </a:r>
            <a:endParaRPr lang="en-GB" altLang="it-IT" sz="3600">
              <a:solidFill>
                <a:srgbClr val="000000"/>
              </a:solidFill>
            </a:endParaRPr>
          </a:p>
        </p:txBody>
      </p:sp>
      <p:sp>
        <p:nvSpPr>
          <p:cNvPr id="45062" name="CasellaDiTesto 3"/>
          <p:cNvSpPr txBox="1">
            <a:spLocks noChangeArrowheads="1"/>
          </p:cNvSpPr>
          <p:nvPr/>
        </p:nvSpPr>
        <p:spPr bwMode="auto">
          <a:xfrm>
            <a:off x="611188" y="1752600"/>
            <a:ext cx="7847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  <a:cs typeface="Arial" charset="0"/>
              </a:rPr>
              <a:t>I risultati</a:t>
            </a: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4691063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4108450"/>
            <a:ext cx="4905375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1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4915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4915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AA3C13-C96B-4CBC-A049-A7495E4FF1D3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it-IT" altLang="it-IT" sz="1400" smtClean="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305800" cy="7620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Che fare?</a:t>
            </a:r>
            <a:endParaRPr lang="it-IT" altLang="it-IT" smtClean="0"/>
          </a:p>
        </p:txBody>
      </p:sp>
      <p:sp>
        <p:nvSpPr>
          <p:cNvPr id="49158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8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785813" y="1773238"/>
            <a:ext cx="78247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>
                <a:solidFill>
                  <a:srgbClr val="0000FF"/>
                </a:solidFill>
                <a:latin typeface="Comic Sans MS" pitchFamily="66" charset="0"/>
              </a:rPr>
              <a:t>A Parigi, impegni teorici molto ambiziosi, ma azioni concrete insufficienti:</a:t>
            </a:r>
            <a:endParaRPr lang="it-IT" altLang="it-IT" sz="28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4916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727325"/>
            <a:ext cx="5337175" cy="3495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5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7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486216-9375-425B-99A0-92BC213B75E1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305800" cy="7620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Allora che fare?</a:t>
            </a:r>
            <a:endParaRPr lang="it-IT" altLang="it-IT" smtClean="0"/>
          </a:p>
        </p:txBody>
      </p:sp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800">
              <a:solidFill>
                <a:srgbClr val="3333CC"/>
              </a:solidFill>
              <a:latin typeface="Comic Sans MS" pitchFamily="66" charset="0"/>
            </a:endParaRPr>
          </a:p>
        </p:txBody>
      </p:sp>
      <p:sp>
        <p:nvSpPr>
          <p:cNvPr id="54279" name="Text Box 5"/>
          <p:cNvSpPr txBox="1">
            <a:spLocks noChangeArrowheads="1"/>
          </p:cNvSpPr>
          <p:nvPr/>
        </p:nvSpPr>
        <p:spPr bwMode="auto">
          <a:xfrm>
            <a:off x="785813" y="1773238"/>
            <a:ext cx="782478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Non bastano le riduzioni nel settore delle combustioni (energetico, industriale, traffico, ecc.).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Bisogna </a:t>
            </a:r>
            <a:r>
              <a:rPr lang="it-IT" altLang="it-IT" sz="2800" dirty="0" smtClean="0">
                <a:solidFill>
                  <a:srgbClr val="0000FF"/>
                </a:solidFill>
                <a:latin typeface="Comic Sans MS" pitchFamily="66" charset="0"/>
              </a:rPr>
              <a:t>anche ridurre </a:t>
            </a: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le emissioni dei terreni degradati (ad es. nella fascia del Sahel).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Ciò apre a sinergie con la soluzione di altri problemi della sfera umana (conflitti e migrazioni).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Abbiamo </a:t>
            </a:r>
            <a:r>
              <a:rPr lang="it-IT" altLang="it-IT" sz="2800" dirty="0" err="1">
                <a:solidFill>
                  <a:srgbClr val="0000FF"/>
                </a:solidFill>
                <a:latin typeface="Comic Sans MS" pitchFamily="66" charset="0"/>
              </a:rPr>
              <a:t>win-win</a:t>
            </a: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altLang="it-IT" sz="2800" dirty="0" err="1">
                <a:solidFill>
                  <a:srgbClr val="0000FF"/>
                </a:solidFill>
                <a:latin typeface="Comic Sans MS" pitchFamily="66" charset="0"/>
              </a:rPr>
              <a:t>strategies</a:t>
            </a:r>
            <a:r>
              <a:rPr lang="it-IT" altLang="it-IT" sz="2800" dirty="0">
                <a:solidFill>
                  <a:srgbClr val="0000FF"/>
                </a:solidFill>
                <a:latin typeface="Comic Sans MS" pitchFamily="66" charset="0"/>
              </a:rPr>
              <a:t>!</a:t>
            </a:r>
            <a:endParaRPr lang="it-IT" altLang="it-IT" sz="2800" dirty="0">
              <a:solidFill>
                <a:srgbClr val="3333CC"/>
              </a:solidFill>
              <a:latin typeface="Comic Sans MS" pitchFamily="66" charset="0"/>
            </a:endParaRPr>
          </a:p>
        </p:txBody>
      </p:sp>
      <p:pic>
        <p:nvPicPr>
          <p:cNvPr id="52233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4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53251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5325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238627-A9B0-42EC-A422-17588BC02330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it-IT" altLang="it-IT" sz="1400" smtClean="0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066800"/>
            <a:ext cx="8305800" cy="762000"/>
          </a:xfrm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Ecco a cosa bisogna puntare</a:t>
            </a:r>
            <a:endParaRPr lang="it-IT" altLang="it-IT" smtClean="0"/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1066800" y="1600200"/>
            <a:ext cx="7391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it-IT" altLang="it-IT" sz="28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5325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003425"/>
            <a:ext cx="5330825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4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Convegno M&amp;R</a:t>
            </a:r>
            <a:endParaRPr lang="it-IT" altLang="it-IT" sz="1400" smtClean="0"/>
          </a:p>
        </p:txBody>
      </p:sp>
      <p:sp>
        <p:nvSpPr>
          <p:cNvPr id="66563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/>
              <a:t>Riccione, 21 ottobre2017</a:t>
            </a:r>
            <a:endParaRPr lang="it-IT" altLang="it-IT" sz="1400" smtClean="0"/>
          </a:p>
        </p:txBody>
      </p:sp>
      <p:sp>
        <p:nvSpPr>
          <p:cNvPr id="66564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10BDD8-44FA-47C6-A728-51282BD1EC8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it-IT" altLang="it-IT" sz="1400" smtClean="0"/>
          </a:p>
        </p:txBody>
      </p:sp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r>
              <a:rPr lang="it-IT" altLang="it-IT" sz="4000" dirty="0" smtClean="0">
                <a:solidFill>
                  <a:srgbClr val="FF3300"/>
                </a:solidFill>
                <a:latin typeface="Comic Sans MS" pitchFamily="66" charset="0"/>
              </a:rPr>
              <a:t>Per saperne di più...</a:t>
            </a:r>
            <a:endParaRPr lang="it-IT" altLang="it-IT" dirty="0" smtClean="0"/>
          </a:p>
        </p:txBody>
      </p:sp>
      <p:pic>
        <p:nvPicPr>
          <p:cNvPr id="66566" name="Picture 3" descr="C:\Documenti\Libro-Mond\Copertin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1648122"/>
            <a:ext cx="27416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955" y="1648122"/>
            <a:ext cx="3119437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1947267"/>
            <a:ext cx="3059831" cy="39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egnaposto data 3"/>
          <p:cNvSpPr>
            <a:spLocks noGrp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5171" name="Segnaposto piè di pagina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5172" name="Segnaposto numero diapositiva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fld id="{8EBBD82D-4C2E-4487-ACCE-CEDCDD3E4571}" type="slidenum">
              <a:rPr lang="it-IT" altLang="it-IT" sz="1400" smtClean="0">
                <a:solidFill>
                  <a:srgbClr val="000000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t>49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351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914400"/>
          </a:xfrm>
        </p:spPr>
        <p:txBody>
          <a:bodyPr/>
          <a:lstStyle/>
          <a:p>
            <a:pPr eaLnBrk="1" hangingPunct="1"/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Per saperne di più...</a:t>
            </a:r>
            <a:endParaRPr lang="it-IT" altLang="it-IT" smtClean="0"/>
          </a:p>
        </p:txBody>
      </p:sp>
      <p:pic>
        <p:nvPicPr>
          <p:cNvPr id="13517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76475"/>
            <a:ext cx="22764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5" name="CasellaDiTesto 2"/>
          <p:cNvSpPr txBox="1">
            <a:spLocks noChangeArrowheads="1"/>
          </p:cNvSpPr>
          <p:nvPr/>
        </p:nvSpPr>
        <p:spPr bwMode="auto">
          <a:xfrm>
            <a:off x="5580063" y="5013325"/>
            <a:ext cx="3152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latin typeface="Arial" charset="0"/>
                <a:cs typeface="Arial" charset="0"/>
              </a:rPr>
              <a:t>IL KYOTO FISSO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latin typeface="Arial" charset="0"/>
                <a:cs typeface="Arial" charset="0"/>
              </a:rPr>
              <a:t>di Antonello Pasini</a:t>
            </a:r>
          </a:p>
        </p:txBody>
      </p:sp>
      <p:pic>
        <p:nvPicPr>
          <p:cNvPr id="135176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8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627188"/>
            <a:ext cx="3281362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6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5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48408-81FA-41F9-AC40-3FBA57F4AF38}" type="slidenum">
              <a:rPr lang="it-IT" altLang="it-IT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8197" name="Rectangle 1026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pic>
        <p:nvPicPr>
          <p:cNvPr id="53252" name="Picture 1028" descr="C:\Documents and Settings\Pasini\Documenti\Belgirate-Senigallia-Perugia-ecc\Epica_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16113"/>
            <a:ext cx="4419600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029"/>
          <p:cNvSpPr>
            <a:spLocks noChangeArrowheads="1"/>
          </p:cNvSpPr>
          <p:nvPr/>
        </p:nvSpPr>
        <p:spPr bwMode="auto">
          <a:xfrm>
            <a:off x="533400" y="908050"/>
            <a:ext cx="80772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I cambiamenti climatici osservati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19263"/>
            <a:ext cx="43656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03650"/>
            <a:ext cx="4365625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9219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922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8DE941-3D05-4E75-A1C8-02EC0D4E6CE2}" type="slidenum">
              <a:rPr lang="it-IT" altLang="it-IT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9221" name="Rectangle 1026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4277" name="Text Box 1029"/>
          <p:cNvSpPr txBox="1">
            <a:spLocks noChangeArrowheads="1"/>
          </p:cNvSpPr>
          <p:nvPr/>
        </p:nvSpPr>
        <p:spPr bwMode="auto">
          <a:xfrm>
            <a:off x="0" y="2590800"/>
            <a:ext cx="914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1984</a:t>
            </a:r>
          </a:p>
        </p:txBody>
      </p:sp>
      <p:sp>
        <p:nvSpPr>
          <p:cNvPr id="54278" name="Text Box 1030"/>
          <p:cNvSpPr txBox="1">
            <a:spLocks noChangeArrowheads="1"/>
          </p:cNvSpPr>
          <p:nvPr/>
        </p:nvSpPr>
        <p:spPr bwMode="auto">
          <a:xfrm>
            <a:off x="8153400" y="2590800"/>
            <a:ext cx="99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3333CC"/>
                </a:solidFill>
                <a:latin typeface="Comic Sans MS" pitchFamily="66" charset="0"/>
              </a:rPr>
              <a:t>2012</a:t>
            </a:r>
          </a:p>
        </p:txBody>
      </p:sp>
      <p:sp>
        <p:nvSpPr>
          <p:cNvPr id="9224" name="Rectangle 1031"/>
          <p:cNvSpPr>
            <a:spLocks noChangeArrowheads="1"/>
          </p:cNvSpPr>
          <p:nvPr/>
        </p:nvSpPr>
        <p:spPr bwMode="auto">
          <a:xfrm>
            <a:off x="1871663" y="1909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9225" name="Rectangle 1032"/>
          <p:cNvSpPr>
            <a:spLocks noChangeArrowheads="1"/>
          </p:cNvSpPr>
          <p:nvPr/>
        </p:nvSpPr>
        <p:spPr bwMode="auto">
          <a:xfrm>
            <a:off x="533400" y="908050"/>
            <a:ext cx="80772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I cambiamenti climatici osservati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52600"/>
            <a:ext cx="3595687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1752600"/>
            <a:ext cx="3595688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417888"/>
            <a:ext cx="4448175" cy="34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utoUpdateAnimBg="0"/>
      <p:bldP spid="5427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0243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024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2048AB0-7052-4476-8133-19E490A708B6}" type="slidenum">
              <a:rPr lang="it-IT" altLang="it-IT" sz="1400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0245" name="Rectangle 1026"/>
          <p:cNvSpPr>
            <a:spLocks noChangeArrowheads="1"/>
          </p:cNvSpPr>
          <p:nvPr/>
        </p:nvSpPr>
        <p:spPr bwMode="auto">
          <a:xfrm>
            <a:off x="2390775" y="2166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10246" name="Rectangle 1029"/>
          <p:cNvSpPr>
            <a:spLocks noChangeArrowheads="1"/>
          </p:cNvSpPr>
          <p:nvPr/>
        </p:nvSpPr>
        <p:spPr bwMode="auto">
          <a:xfrm>
            <a:off x="533400" y="908050"/>
            <a:ext cx="8077200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>
                <a:solidFill>
                  <a:srgbClr val="FF3300"/>
                </a:solidFill>
                <a:latin typeface="Comic Sans MS" pitchFamily="66" charset="0"/>
              </a:rPr>
              <a:t>I cambiamenti climatici osservati</a:t>
            </a:r>
            <a:endParaRPr lang="it-IT" altLang="it-IT" sz="4400">
              <a:solidFill>
                <a:srgbClr val="000000"/>
              </a:solidFill>
            </a:endParaRPr>
          </a:p>
        </p:txBody>
      </p:sp>
      <p:pic>
        <p:nvPicPr>
          <p:cNvPr id="1024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276475"/>
            <a:ext cx="891698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1267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1268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3A82FA-9CCD-4081-BA10-C5D5658D27D6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981075"/>
            <a:ext cx="7772400" cy="762000"/>
          </a:xfrm>
          <a:noFill/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Perché il riscaldamento globale?</a:t>
            </a:r>
            <a:endParaRPr lang="it-IT" altLang="it-IT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76825" y="2525713"/>
            <a:ext cx="3760788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it-IT" sz="2800" kern="0" dirty="0" smtClean="0">
                <a:solidFill>
                  <a:srgbClr val="3333CC"/>
                </a:solidFill>
                <a:latin typeface="Comic Sans MS" pitchFamily="66" charset="0"/>
              </a:rPr>
              <a:t>Il Sole (forzante) manda energia sulla Terra, che risponde emettendo a sua volta energia verso lo spazio esterno.</a:t>
            </a:r>
          </a:p>
        </p:txBody>
      </p:sp>
      <p:pic>
        <p:nvPicPr>
          <p:cNvPr id="1127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3960813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3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data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Convegno M&amp;R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2291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smtClean="0">
                <a:solidFill>
                  <a:srgbClr val="000000"/>
                </a:solidFill>
              </a:rPr>
              <a:t>Riccione, 21 ottobre2017</a:t>
            </a:r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2292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8E31FA-382F-4B67-B228-87EF749CC27E}" type="slidenum">
              <a:rPr lang="it-IT" altLang="it-IT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400" smtClean="0">
              <a:solidFill>
                <a:srgbClr val="000000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981075"/>
            <a:ext cx="7772400" cy="762000"/>
          </a:xfrm>
          <a:noFill/>
        </p:spPr>
        <p:txBody>
          <a:bodyPr/>
          <a:lstStyle/>
          <a:p>
            <a:r>
              <a:rPr lang="it-IT" altLang="it-IT" sz="4000" smtClean="0">
                <a:solidFill>
                  <a:srgbClr val="FF3300"/>
                </a:solidFill>
                <a:latin typeface="Comic Sans MS" pitchFamily="66" charset="0"/>
              </a:rPr>
              <a:t>Perché il riscaldamento globale?</a:t>
            </a:r>
            <a:endParaRPr lang="it-IT" altLang="it-IT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76825" y="2060575"/>
            <a:ext cx="37607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it-IT" sz="2800" kern="0" dirty="0" smtClean="0">
                <a:solidFill>
                  <a:srgbClr val="3333CC"/>
                </a:solidFill>
                <a:latin typeface="Comic Sans MS" pitchFamily="66" charset="0"/>
              </a:rPr>
              <a:t>La temperatura sul pianeta dipende da questo bilancio di energia.</a:t>
            </a:r>
          </a:p>
          <a:p>
            <a:pPr marL="0" indent="0">
              <a:buFontTx/>
              <a:buNone/>
              <a:defRPr/>
            </a:pPr>
            <a:r>
              <a:rPr lang="it-IT" sz="2800" kern="0" dirty="0" smtClean="0">
                <a:solidFill>
                  <a:srgbClr val="3333CC"/>
                </a:solidFill>
                <a:latin typeface="Comic Sans MS" pitchFamily="66" charset="0"/>
              </a:rPr>
              <a:t>Ci sono tanti elementi che influiscono sulla temperatura...</a:t>
            </a:r>
          </a:p>
        </p:txBody>
      </p:sp>
      <p:pic>
        <p:nvPicPr>
          <p:cNvPr id="1229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3960813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7" descr="C:\Documents and Settings\Pasini\Documenti\Belgirate-Senigallia-Perugia-ecc\Logo_I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50" y="0"/>
            <a:ext cx="13525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228600" y="304800"/>
            <a:ext cx="6858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2000" b="1" dirty="0">
                <a:solidFill>
                  <a:srgbClr val="00CC99"/>
                </a:solidFill>
                <a:latin typeface="Comic Sans MS" pitchFamily="66" charset="0"/>
              </a:rPr>
              <a:t>A. Pasini – </a:t>
            </a:r>
            <a:r>
              <a:rPr lang="it-IT" altLang="it-IT" sz="2000" b="1" dirty="0" smtClean="0">
                <a:solidFill>
                  <a:srgbClr val="00CC99"/>
                </a:solidFill>
                <a:latin typeface="Comic Sans MS" pitchFamily="66" charset="0"/>
              </a:rPr>
              <a:t>Cambiamenti climatici a largo spettro</a:t>
            </a:r>
            <a:endParaRPr lang="it-IT" altLang="it-IT" sz="2000" b="1" dirty="0">
              <a:solidFill>
                <a:srgbClr val="00CC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75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1804</Words>
  <Application>Microsoft Office PowerPoint</Application>
  <PresentationFormat>Presentazione su schermo (4:3)</PresentationFormat>
  <Paragraphs>353</Paragraphs>
  <Slides>49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49</vt:i4>
      </vt:variant>
    </vt:vector>
  </HeadingPairs>
  <TitlesOfParts>
    <vt:vector size="56" baseType="lpstr">
      <vt:lpstr>Struttura predefinita</vt:lpstr>
      <vt:lpstr>1_Struttura predefinita</vt:lpstr>
      <vt:lpstr>7_Struttura predefinita</vt:lpstr>
      <vt:lpstr>Immagine Microsoft Word</vt:lpstr>
      <vt:lpstr>Microsoft Equation 3.0</vt:lpstr>
      <vt:lpstr>Equazione</vt:lpstr>
      <vt:lpstr>Foglio di lavoro Microsoft Excel</vt:lpstr>
      <vt:lpstr>Cambiamenti climatici a largo spettro: dalla modellistica matematica agli impatti sulle migrazioni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Perché il riscaldamento globale?</vt:lpstr>
      <vt:lpstr>Perché il riscaldamento globale?</vt:lpstr>
      <vt:lpstr>Il clima è un sistema complesso</vt:lpstr>
      <vt:lpstr>Il clima è un sistema complesso</vt:lpstr>
      <vt:lpstr>Presentazione standard di PowerPoint</vt:lpstr>
      <vt:lpstr>I modelli simulativi</vt:lpstr>
      <vt:lpstr>I modelli climatici</vt:lpstr>
      <vt:lpstr>I modelli climatici</vt:lpstr>
      <vt:lpstr>Presentazione standard di PowerPoint</vt:lpstr>
      <vt:lpstr>Ricostruzioni dinamiche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Ricostruzioni neurali</vt:lpstr>
      <vt:lpstr>Robustezza</vt:lpstr>
      <vt:lpstr>Un approccio a serie temporali</vt:lpstr>
      <vt:lpstr>Granger causality</vt:lpstr>
      <vt:lpstr>Granger causality</vt:lpstr>
      <vt:lpstr>Granger causality</vt:lpstr>
      <vt:lpstr>Granger causality</vt:lpstr>
      <vt:lpstr>Proiezioni per il futuro</vt:lpstr>
      <vt:lpstr>Proiezioni per il futuro</vt:lpstr>
      <vt:lpstr>Proiezioni per il futuro</vt:lpstr>
      <vt:lpstr>Il futuro: proiezioni a scala nazionale</vt:lpstr>
      <vt:lpstr>Il futuro: proiezioni a scala nazionale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Problemi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 fare?</vt:lpstr>
      <vt:lpstr>Allora che fare?</vt:lpstr>
      <vt:lpstr>Ecco a cosa bisogna puntare</vt:lpstr>
      <vt:lpstr>Per saperne di più...</vt:lpstr>
      <vt:lpstr>Per saperne di più...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Cambiamenti climatici a largo spettro: dalla modellistica matematica agli impatti sulle migrazioni</dc:title>
  <dc:creator>Pasini</dc:creator>
  <cp:lastModifiedBy>Pasini</cp:lastModifiedBy>
  <cp:revision>9</cp:revision>
  <dcterms:created xsi:type="dcterms:W3CDTF">2017-10-20T07:06:02Z</dcterms:created>
  <dcterms:modified xsi:type="dcterms:W3CDTF">2017-10-20T08:10:20Z</dcterms:modified>
</cp:coreProperties>
</file>